
<file path=[Content_Types].xml><?xml version="1.0" encoding="utf-8"?>
<Types xmlns="http://schemas.openxmlformats.org/package/2006/content-types">
  <Default Extension="jfif"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notesMasterIdLst>
    <p:notesMasterId r:id="rId13"/>
  </p:notesMasterIdLst>
  <p:sldIdLst>
    <p:sldId id="256" r:id="rId2"/>
    <p:sldId id="268" r:id="rId3"/>
    <p:sldId id="257" r:id="rId4"/>
    <p:sldId id="269" r:id="rId5"/>
    <p:sldId id="270" r:id="rId6"/>
    <p:sldId id="258" r:id="rId7"/>
    <p:sldId id="259" r:id="rId8"/>
    <p:sldId id="260" r:id="rId9"/>
    <p:sldId id="261" r:id="rId10"/>
    <p:sldId id="262"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1" d="100"/>
          <a:sy n="41" d="100"/>
        </p:scale>
        <p:origin x="966"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59D3A7-9FD3-433B-982E-D95D0139D926}" type="doc">
      <dgm:prSet loTypeId="urn:microsoft.com/office/officeart/2005/8/layout/vProcess5" loCatId="process" qsTypeId="urn:microsoft.com/office/officeart/2005/8/quickstyle/simple5" qsCatId="simple" csTypeId="urn:microsoft.com/office/officeart/2005/8/colors/colorful1" csCatId="colorful" phldr="1"/>
      <dgm:spPr/>
      <dgm:t>
        <a:bodyPr/>
        <a:lstStyle/>
        <a:p>
          <a:endParaRPr lang="en-US"/>
        </a:p>
      </dgm:t>
    </dgm:pt>
    <dgm:pt modelId="{930AB731-EFD2-4BA4-9A63-B3A76513EAEB}">
      <dgm:prSet/>
      <dgm:spPr/>
      <dgm:t>
        <a:bodyPr/>
        <a:lstStyle/>
        <a:p>
          <a:r>
            <a:rPr lang="es-CL" baseline="0" dirty="0"/>
            <a:t>Auge de la Burguesía: Resurgimiento de las ciudades (burgos), aumento del comercio con oriente.</a:t>
          </a:r>
          <a:endParaRPr lang="en-US" dirty="0"/>
        </a:p>
      </dgm:t>
    </dgm:pt>
    <dgm:pt modelId="{06AB49BC-B496-4E19-B665-D0863BB85DC7}" type="parTrans" cxnId="{A939751F-B52D-4902-A71B-B5FB22D298CC}">
      <dgm:prSet/>
      <dgm:spPr/>
      <dgm:t>
        <a:bodyPr/>
        <a:lstStyle/>
        <a:p>
          <a:endParaRPr lang="en-US"/>
        </a:p>
      </dgm:t>
    </dgm:pt>
    <dgm:pt modelId="{4C1C2759-FC2E-46BB-82AE-7A125DB1C8DA}" type="sibTrans" cxnId="{A939751F-B52D-4902-A71B-B5FB22D298CC}">
      <dgm:prSet/>
      <dgm:spPr/>
      <dgm:t>
        <a:bodyPr/>
        <a:lstStyle/>
        <a:p>
          <a:endParaRPr lang="en-US"/>
        </a:p>
      </dgm:t>
    </dgm:pt>
    <dgm:pt modelId="{F5865166-5AC7-470F-A07D-A4CB00768376}">
      <dgm:prSet/>
      <dgm:spPr/>
      <dgm:t>
        <a:bodyPr/>
        <a:lstStyle/>
        <a:p>
          <a:r>
            <a:rPr lang="es-CL" baseline="0" dirty="0"/>
            <a:t>Surgen las Universidades, se comienza a valorar el conocimiento.</a:t>
          </a:r>
          <a:endParaRPr lang="en-US" dirty="0"/>
        </a:p>
      </dgm:t>
    </dgm:pt>
    <dgm:pt modelId="{00FC44BB-433E-4258-A787-6F88C9241F32}" type="parTrans" cxnId="{72B14510-A684-4F03-A045-69A04DBF4CF6}">
      <dgm:prSet/>
      <dgm:spPr/>
      <dgm:t>
        <a:bodyPr/>
        <a:lstStyle/>
        <a:p>
          <a:endParaRPr lang="en-US"/>
        </a:p>
      </dgm:t>
    </dgm:pt>
    <dgm:pt modelId="{643414BB-C1D5-426D-9E26-BB7414F740B2}" type="sibTrans" cxnId="{72B14510-A684-4F03-A045-69A04DBF4CF6}">
      <dgm:prSet/>
      <dgm:spPr/>
      <dgm:t>
        <a:bodyPr/>
        <a:lstStyle/>
        <a:p>
          <a:endParaRPr lang="en-US"/>
        </a:p>
      </dgm:t>
    </dgm:pt>
    <dgm:pt modelId="{E58A69C9-B4E3-4C65-948E-A89F5F328773}">
      <dgm:prSet/>
      <dgm:spPr/>
      <dgm:t>
        <a:bodyPr/>
        <a:lstStyle/>
        <a:p>
          <a:r>
            <a:rPr lang="es-CL" baseline="0"/>
            <a:t>Humanismo respalda la individualidad humana por sobre la religiosidad.</a:t>
          </a:r>
          <a:endParaRPr lang="en-US"/>
        </a:p>
      </dgm:t>
    </dgm:pt>
    <dgm:pt modelId="{CB1BD1DD-EA8E-4B61-8E80-AFD7185B33C5}" type="parTrans" cxnId="{B1FA56D1-F88B-4853-A900-01AD36FDE742}">
      <dgm:prSet/>
      <dgm:spPr/>
      <dgm:t>
        <a:bodyPr/>
        <a:lstStyle/>
        <a:p>
          <a:endParaRPr lang="en-US"/>
        </a:p>
      </dgm:t>
    </dgm:pt>
    <dgm:pt modelId="{9C6A3DCA-CA70-46E9-B178-A2676E28F005}" type="sibTrans" cxnId="{B1FA56D1-F88B-4853-A900-01AD36FDE742}">
      <dgm:prSet/>
      <dgm:spPr/>
      <dgm:t>
        <a:bodyPr/>
        <a:lstStyle/>
        <a:p>
          <a:endParaRPr lang="en-US"/>
        </a:p>
      </dgm:t>
    </dgm:pt>
    <dgm:pt modelId="{CF9E074B-520F-4B59-BE6E-442E25150182}">
      <dgm:prSet/>
      <dgm:spPr/>
      <dgm:t>
        <a:bodyPr/>
        <a:lstStyle/>
        <a:p>
          <a:r>
            <a:rPr lang="es-CL" baseline="0" dirty="0"/>
            <a:t>Cae el Imperio Romano de Oriente (Bizantino) abriendo Europa Occidental a Asia y África.</a:t>
          </a:r>
          <a:endParaRPr lang="en-US" dirty="0"/>
        </a:p>
      </dgm:t>
    </dgm:pt>
    <dgm:pt modelId="{0AF84A99-8108-4B01-9A37-41F47E17B65A}" type="parTrans" cxnId="{87ED8069-2D59-4EA1-B5B8-D8CDBD544B0A}">
      <dgm:prSet/>
      <dgm:spPr/>
      <dgm:t>
        <a:bodyPr/>
        <a:lstStyle/>
        <a:p>
          <a:endParaRPr lang="en-US"/>
        </a:p>
      </dgm:t>
    </dgm:pt>
    <dgm:pt modelId="{FB2BA616-CBC5-4AA3-8628-6C99597DE8C8}" type="sibTrans" cxnId="{87ED8069-2D59-4EA1-B5B8-D8CDBD544B0A}">
      <dgm:prSet/>
      <dgm:spPr/>
      <dgm:t>
        <a:bodyPr/>
        <a:lstStyle/>
        <a:p>
          <a:endParaRPr lang="en-US"/>
        </a:p>
      </dgm:t>
    </dgm:pt>
    <dgm:pt modelId="{AD05E338-8CA0-4408-B0B5-B013C0811E76}" type="pres">
      <dgm:prSet presAssocID="{7B59D3A7-9FD3-433B-982E-D95D0139D926}" presName="outerComposite" presStyleCnt="0">
        <dgm:presLayoutVars>
          <dgm:chMax val="5"/>
          <dgm:dir/>
          <dgm:resizeHandles val="exact"/>
        </dgm:presLayoutVars>
      </dgm:prSet>
      <dgm:spPr/>
    </dgm:pt>
    <dgm:pt modelId="{66803E8A-6B4F-43B1-BC1C-338F7DFAB984}" type="pres">
      <dgm:prSet presAssocID="{7B59D3A7-9FD3-433B-982E-D95D0139D926}" presName="dummyMaxCanvas" presStyleCnt="0">
        <dgm:presLayoutVars/>
      </dgm:prSet>
      <dgm:spPr/>
    </dgm:pt>
    <dgm:pt modelId="{201D3AFF-1110-4827-86E8-BB3509DB6EFE}" type="pres">
      <dgm:prSet presAssocID="{7B59D3A7-9FD3-433B-982E-D95D0139D926}" presName="FourNodes_1" presStyleLbl="node1" presStyleIdx="0" presStyleCnt="4">
        <dgm:presLayoutVars>
          <dgm:bulletEnabled val="1"/>
        </dgm:presLayoutVars>
      </dgm:prSet>
      <dgm:spPr/>
    </dgm:pt>
    <dgm:pt modelId="{56DDDEFD-A646-47ED-955C-FB5A6B7B410B}" type="pres">
      <dgm:prSet presAssocID="{7B59D3A7-9FD3-433B-982E-D95D0139D926}" presName="FourNodes_2" presStyleLbl="node1" presStyleIdx="1" presStyleCnt="4">
        <dgm:presLayoutVars>
          <dgm:bulletEnabled val="1"/>
        </dgm:presLayoutVars>
      </dgm:prSet>
      <dgm:spPr/>
    </dgm:pt>
    <dgm:pt modelId="{FFB7963D-C169-4F25-A481-872099D91D43}" type="pres">
      <dgm:prSet presAssocID="{7B59D3A7-9FD3-433B-982E-D95D0139D926}" presName="FourNodes_3" presStyleLbl="node1" presStyleIdx="2" presStyleCnt="4">
        <dgm:presLayoutVars>
          <dgm:bulletEnabled val="1"/>
        </dgm:presLayoutVars>
      </dgm:prSet>
      <dgm:spPr/>
    </dgm:pt>
    <dgm:pt modelId="{667E171F-5B23-4257-A45D-BCA10B340BDD}" type="pres">
      <dgm:prSet presAssocID="{7B59D3A7-9FD3-433B-982E-D95D0139D926}" presName="FourNodes_4" presStyleLbl="node1" presStyleIdx="3" presStyleCnt="4">
        <dgm:presLayoutVars>
          <dgm:bulletEnabled val="1"/>
        </dgm:presLayoutVars>
      </dgm:prSet>
      <dgm:spPr/>
    </dgm:pt>
    <dgm:pt modelId="{7F87942E-CB90-44A7-9C18-20446263DFDE}" type="pres">
      <dgm:prSet presAssocID="{7B59D3A7-9FD3-433B-982E-D95D0139D926}" presName="FourConn_1-2" presStyleLbl="fgAccFollowNode1" presStyleIdx="0" presStyleCnt="3">
        <dgm:presLayoutVars>
          <dgm:bulletEnabled val="1"/>
        </dgm:presLayoutVars>
      </dgm:prSet>
      <dgm:spPr/>
    </dgm:pt>
    <dgm:pt modelId="{9C6A4A34-237A-409F-8C60-E565CB5079F4}" type="pres">
      <dgm:prSet presAssocID="{7B59D3A7-9FD3-433B-982E-D95D0139D926}" presName="FourConn_2-3" presStyleLbl="fgAccFollowNode1" presStyleIdx="1" presStyleCnt="3">
        <dgm:presLayoutVars>
          <dgm:bulletEnabled val="1"/>
        </dgm:presLayoutVars>
      </dgm:prSet>
      <dgm:spPr/>
    </dgm:pt>
    <dgm:pt modelId="{B6AA4B4F-C1D5-4217-9652-189C5D01684E}" type="pres">
      <dgm:prSet presAssocID="{7B59D3A7-9FD3-433B-982E-D95D0139D926}" presName="FourConn_3-4" presStyleLbl="fgAccFollowNode1" presStyleIdx="2" presStyleCnt="3">
        <dgm:presLayoutVars>
          <dgm:bulletEnabled val="1"/>
        </dgm:presLayoutVars>
      </dgm:prSet>
      <dgm:spPr/>
    </dgm:pt>
    <dgm:pt modelId="{DFE84079-C04C-42AA-B1F5-29333C43E9F2}" type="pres">
      <dgm:prSet presAssocID="{7B59D3A7-9FD3-433B-982E-D95D0139D926}" presName="FourNodes_1_text" presStyleLbl="node1" presStyleIdx="3" presStyleCnt="4">
        <dgm:presLayoutVars>
          <dgm:bulletEnabled val="1"/>
        </dgm:presLayoutVars>
      </dgm:prSet>
      <dgm:spPr/>
    </dgm:pt>
    <dgm:pt modelId="{BAA9069A-10DC-4BB3-8D91-39B77A9BCB21}" type="pres">
      <dgm:prSet presAssocID="{7B59D3A7-9FD3-433B-982E-D95D0139D926}" presName="FourNodes_2_text" presStyleLbl="node1" presStyleIdx="3" presStyleCnt="4">
        <dgm:presLayoutVars>
          <dgm:bulletEnabled val="1"/>
        </dgm:presLayoutVars>
      </dgm:prSet>
      <dgm:spPr/>
    </dgm:pt>
    <dgm:pt modelId="{CC80A49C-FED2-4322-A2E6-F79D5DF60198}" type="pres">
      <dgm:prSet presAssocID="{7B59D3A7-9FD3-433B-982E-D95D0139D926}" presName="FourNodes_3_text" presStyleLbl="node1" presStyleIdx="3" presStyleCnt="4">
        <dgm:presLayoutVars>
          <dgm:bulletEnabled val="1"/>
        </dgm:presLayoutVars>
      </dgm:prSet>
      <dgm:spPr/>
    </dgm:pt>
    <dgm:pt modelId="{20FCD207-D178-4F17-877C-59EA901E1135}" type="pres">
      <dgm:prSet presAssocID="{7B59D3A7-9FD3-433B-982E-D95D0139D926}" presName="FourNodes_4_text" presStyleLbl="node1" presStyleIdx="3" presStyleCnt="4">
        <dgm:presLayoutVars>
          <dgm:bulletEnabled val="1"/>
        </dgm:presLayoutVars>
      </dgm:prSet>
      <dgm:spPr/>
    </dgm:pt>
  </dgm:ptLst>
  <dgm:cxnLst>
    <dgm:cxn modelId="{38CB620C-B0D3-4669-A418-35BE52EA4372}" type="presOf" srcId="{F5865166-5AC7-470F-A07D-A4CB00768376}" destId="{56DDDEFD-A646-47ED-955C-FB5A6B7B410B}" srcOrd="0" destOrd="0" presId="urn:microsoft.com/office/officeart/2005/8/layout/vProcess5"/>
    <dgm:cxn modelId="{72B14510-A684-4F03-A045-69A04DBF4CF6}" srcId="{7B59D3A7-9FD3-433B-982E-D95D0139D926}" destId="{F5865166-5AC7-470F-A07D-A4CB00768376}" srcOrd="1" destOrd="0" parTransId="{00FC44BB-433E-4258-A787-6F88C9241F32}" sibTransId="{643414BB-C1D5-426D-9E26-BB7414F740B2}"/>
    <dgm:cxn modelId="{A939751F-B52D-4902-A71B-B5FB22D298CC}" srcId="{7B59D3A7-9FD3-433B-982E-D95D0139D926}" destId="{930AB731-EFD2-4BA4-9A63-B3A76513EAEB}" srcOrd="0" destOrd="0" parTransId="{06AB49BC-B496-4E19-B665-D0863BB85DC7}" sibTransId="{4C1C2759-FC2E-46BB-82AE-7A125DB1C8DA}"/>
    <dgm:cxn modelId="{0EA9BB65-2C96-4F64-9EFD-D37B8E070BC9}" type="presOf" srcId="{9C6A3DCA-CA70-46E9-B178-A2676E28F005}" destId="{B6AA4B4F-C1D5-4217-9652-189C5D01684E}" srcOrd="0" destOrd="0" presId="urn:microsoft.com/office/officeart/2005/8/layout/vProcess5"/>
    <dgm:cxn modelId="{AF8BE148-8D0D-470A-AA02-B1B098E3992F}" type="presOf" srcId="{930AB731-EFD2-4BA4-9A63-B3A76513EAEB}" destId="{201D3AFF-1110-4827-86E8-BB3509DB6EFE}" srcOrd="0" destOrd="0" presId="urn:microsoft.com/office/officeart/2005/8/layout/vProcess5"/>
    <dgm:cxn modelId="{87ED8069-2D59-4EA1-B5B8-D8CDBD544B0A}" srcId="{7B59D3A7-9FD3-433B-982E-D95D0139D926}" destId="{CF9E074B-520F-4B59-BE6E-442E25150182}" srcOrd="3" destOrd="0" parTransId="{0AF84A99-8108-4B01-9A37-41F47E17B65A}" sibTransId="{FB2BA616-CBC5-4AA3-8628-6C99597DE8C8}"/>
    <dgm:cxn modelId="{2BAF496B-30AB-4A6A-8775-F5F25F152C2E}" type="presOf" srcId="{CF9E074B-520F-4B59-BE6E-442E25150182}" destId="{20FCD207-D178-4F17-877C-59EA901E1135}" srcOrd="1" destOrd="0" presId="urn:microsoft.com/office/officeart/2005/8/layout/vProcess5"/>
    <dgm:cxn modelId="{EA57E176-7459-4BB6-B49B-FD251467052A}" type="presOf" srcId="{7B59D3A7-9FD3-433B-982E-D95D0139D926}" destId="{AD05E338-8CA0-4408-B0B5-B013C0811E76}" srcOrd="0" destOrd="0" presId="urn:microsoft.com/office/officeart/2005/8/layout/vProcess5"/>
    <dgm:cxn modelId="{5CE90158-C0CD-49EF-9DB0-E8249605F532}" type="presOf" srcId="{F5865166-5AC7-470F-A07D-A4CB00768376}" destId="{BAA9069A-10DC-4BB3-8D91-39B77A9BCB21}" srcOrd="1" destOrd="0" presId="urn:microsoft.com/office/officeart/2005/8/layout/vProcess5"/>
    <dgm:cxn modelId="{92452393-4067-4797-B7AB-95B7BED7EDE1}" type="presOf" srcId="{CF9E074B-520F-4B59-BE6E-442E25150182}" destId="{667E171F-5B23-4257-A45D-BCA10B340BDD}" srcOrd="0" destOrd="0" presId="urn:microsoft.com/office/officeart/2005/8/layout/vProcess5"/>
    <dgm:cxn modelId="{0FD634A7-1A4E-4463-9777-AC2FBDE0E268}" type="presOf" srcId="{E58A69C9-B4E3-4C65-948E-A89F5F328773}" destId="{FFB7963D-C169-4F25-A481-872099D91D43}" srcOrd="0" destOrd="0" presId="urn:microsoft.com/office/officeart/2005/8/layout/vProcess5"/>
    <dgm:cxn modelId="{B4BB48AE-4D23-4431-BA8D-DB7435051D3F}" type="presOf" srcId="{643414BB-C1D5-426D-9E26-BB7414F740B2}" destId="{9C6A4A34-237A-409F-8C60-E565CB5079F4}" srcOrd="0" destOrd="0" presId="urn:microsoft.com/office/officeart/2005/8/layout/vProcess5"/>
    <dgm:cxn modelId="{A0FFA4C8-A055-4B01-BECD-D27FAA1D5187}" type="presOf" srcId="{E58A69C9-B4E3-4C65-948E-A89F5F328773}" destId="{CC80A49C-FED2-4322-A2E6-F79D5DF60198}" srcOrd="1" destOrd="0" presId="urn:microsoft.com/office/officeart/2005/8/layout/vProcess5"/>
    <dgm:cxn modelId="{5283B1CC-4A53-428E-A44E-55F2E867D35F}" type="presOf" srcId="{930AB731-EFD2-4BA4-9A63-B3A76513EAEB}" destId="{DFE84079-C04C-42AA-B1F5-29333C43E9F2}" srcOrd="1" destOrd="0" presId="urn:microsoft.com/office/officeart/2005/8/layout/vProcess5"/>
    <dgm:cxn modelId="{B1FA56D1-F88B-4853-A900-01AD36FDE742}" srcId="{7B59D3A7-9FD3-433B-982E-D95D0139D926}" destId="{E58A69C9-B4E3-4C65-948E-A89F5F328773}" srcOrd="2" destOrd="0" parTransId="{CB1BD1DD-EA8E-4B61-8E80-AFD7185B33C5}" sibTransId="{9C6A3DCA-CA70-46E9-B178-A2676E28F005}"/>
    <dgm:cxn modelId="{F9DD6ED9-8B82-4068-B77E-74884466750B}" type="presOf" srcId="{4C1C2759-FC2E-46BB-82AE-7A125DB1C8DA}" destId="{7F87942E-CB90-44A7-9C18-20446263DFDE}" srcOrd="0" destOrd="0" presId="urn:microsoft.com/office/officeart/2005/8/layout/vProcess5"/>
    <dgm:cxn modelId="{11C6D3B4-6DE5-4E31-88A3-814F398FBB9A}" type="presParOf" srcId="{AD05E338-8CA0-4408-B0B5-B013C0811E76}" destId="{66803E8A-6B4F-43B1-BC1C-338F7DFAB984}" srcOrd="0" destOrd="0" presId="urn:microsoft.com/office/officeart/2005/8/layout/vProcess5"/>
    <dgm:cxn modelId="{848A3CB3-B333-4B9F-B301-2FCEA92DB689}" type="presParOf" srcId="{AD05E338-8CA0-4408-B0B5-B013C0811E76}" destId="{201D3AFF-1110-4827-86E8-BB3509DB6EFE}" srcOrd="1" destOrd="0" presId="urn:microsoft.com/office/officeart/2005/8/layout/vProcess5"/>
    <dgm:cxn modelId="{56EFB430-1F71-4EB6-AAF9-9233201C60E2}" type="presParOf" srcId="{AD05E338-8CA0-4408-B0B5-B013C0811E76}" destId="{56DDDEFD-A646-47ED-955C-FB5A6B7B410B}" srcOrd="2" destOrd="0" presId="urn:microsoft.com/office/officeart/2005/8/layout/vProcess5"/>
    <dgm:cxn modelId="{D427B0A7-496D-4E6A-99E0-9855FADC6A02}" type="presParOf" srcId="{AD05E338-8CA0-4408-B0B5-B013C0811E76}" destId="{FFB7963D-C169-4F25-A481-872099D91D43}" srcOrd="3" destOrd="0" presId="urn:microsoft.com/office/officeart/2005/8/layout/vProcess5"/>
    <dgm:cxn modelId="{5AD6D46A-3AD4-4071-B82F-5996FFFC709D}" type="presParOf" srcId="{AD05E338-8CA0-4408-B0B5-B013C0811E76}" destId="{667E171F-5B23-4257-A45D-BCA10B340BDD}" srcOrd="4" destOrd="0" presId="urn:microsoft.com/office/officeart/2005/8/layout/vProcess5"/>
    <dgm:cxn modelId="{DE745810-CE6D-4EFE-8CB0-F29B006C597E}" type="presParOf" srcId="{AD05E338-8CA0-4408-B0B5-B013C0811E76}" destId="{7F87942E-CB90-44A7-9C18-20446263DFDE}" srcOrd="5" destOrd="0" presId="urn:microsoft.com/office/officeart/2005/8/layout/vProcess5"/>
    <dgm:cxn modelId="{5C67D04C-AB52-4743-B5D3-092E98CEA7FC}" type="presParOf" srcId="{AD05E338-8CA0-4408-B0B5-B013C0811E76}" destId="{9C6A4A34-237A-409F-8C60-E565CB5079F4}" srcOrd="6" destOrd="0" presId="urn:microsoft.com/office/officeart/2005/8/layout/vProcess5"/>
    <dgm:cxn modelId="{D2FA8594-5C52-4078-93D4-8265A6D41D8B}" type="presParOf" srcId="{AD05E338-8CA0-4408-B0B5-B013C0811E76}" destId="{B6AA4B4F-C1D5-4217-9652-189C5D01684E}" srcOrd="7" destOrd="0" presId="urn:microsoft.com/office/officeart/2005/8/layout/vProcess5"/>
    <dgm:cxn modelId="{F761F72B-D24F-4911-A309-3AB217313746}" type="presParOf" srcId="{AD05E338-8CA0-4408-B0B5-B013C0811E76}" destId="{DFE84079-C04C-42AA-B1F5-29333C43E9F2}" srcOrd="8" destOrd="0" presId="urn:microsoft.com/office/officeart/2005/8/layout/vProcess5"/>
    <dgm:cxn modelId="{1D46F9C4-C8B4-4F40-A6D8-67E9AA941A5D}" type="presParOf" srcId="{AD05E338-8CA0-4408-B0B5-B013C0811E76}" destId="{BAA9069A-10DC-4BB3-8D91-39B77A9BCB21}" srcOrd="9" destOrd="0" presId="urn:microsoft.com/office/officeart/2005/8/layout/vProcess5"/>
    <dgm:cxn modelId="{3B8FB7C1-9485-462B-9733-CF3BC29C6CA3}" type="presParOf" srcId="{AD05E338-8CA0-4408-B0B5-B013C0811E76}" destId="{CC80A49C-FED2-4322-A2E6-F79D5DF60198}" srcOrd="10" destOrd="0" presId="urn:microsoft.com/office/officeart/2005/8/layout/vProcess5"/>
    <dgm:cxn modelId="{33FE30DB-BFF6-4902-BB72-5BE025780236}" type="presParOf" srcId="{AD05E338-8CA0-4408-B0B5-B013C0811E76}" destId="{20FCD207-D178-4F17-877C-59EA901E1135}"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1D3AFF-1110-4827-86E8-BB3509DB6EFE}">
      <dsp:nvSpPr>
        <dsp:cNvPr id="0" name=""/>
        <dsp:cNvSpPr/>
      </dsp:nvSpPr>
      <dsp:spPr>
        <a:xfrm>
          <a:off x="0" y="0"/>
          <a:ext cx="7680960" cy="1043559"/>
        </a:xfrm>
        <a:prstGeom prst="roundRect">
          <a:avLst>
            <a:gd name="adj" fmla="val 10000"/>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3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CL" sz="2200" kern="1200" baseline="0" dirty="0"/>
            <a:t>Auge de la Burguesía: Resurgimiento de las ciudades (burgos), aumento del comercio con oriente.</a:t>
          </a:r>
          <a:endParaRPr lang="en-US" sz="2200" kern="1200" dirty="0"/>
        </a:p>
      </dsp:txBody>
      <dsp:txXfrm>
        <a:off x="30565" y="30565"/>
        <a:ext cx="6466697" cy="982429"/>
      </dsp:txXfrm>
    </dsp:sp>
    <dsp:sp modelId="{56DDDEFD-A646-47ED-955C-FB5A6B7B410B}">
      <dsp:nvSpPr>
        <dsp:cNvPr id="0" name=""/>
        <dsp:cNvSpPr/>
      </dsp:nvSpPr>
      <dsp:spPr>
        <a:xfrm>
          <a:off x="643280" y="1233296"/>
          <a:ext cx="7680960" cy="1043559"/>
        </a:xfrm>
        <a:prstGeom prst="roundRect">
          <a:avLst>
            <a:gd name="adj" fmla="val 10000"/>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3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CL" sz="2200" kern="1200" baseline="0" dirty="0"/>
            <a:t>Surgen las Universidades, se comienza a valorar el conocimiento.</a:t>
          </a:r>
          <a:endParaRPr lang="en-US" sz="2200" kern="1200" dirty="0"/>
        </a:p>
      </dsp:txBody>
      <dsp:txXfrm>
        <a:off x="673845" y="1263861"/>
        <a:ext cx="6298236" cy="982429"/>
      </dsp:txXfrm>
    </dsp:sp>
    <dsp:sp modelId="{FFB7963D-C169-4F25-A481-872099D91D43}">
      <dsp:nvSpPr>
        <dsp:cNvPr id="0" name=""/>
        <dsp:cNvSpPr/>
      </dsp:nvSpPr>
      <dsp:spPr>
        <a:xfrm>
          <a:off x="1276959" y="2466594"/>
          <a:ext cx="7680960" cy="1043559"/>
        </a:xfrm>
        <a:prstGeom prst="roundRect">
          <a:avLst>
            <a:gd name="adj" fmla="val 10000"/>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3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CL" sz="2200" kern="1200" baseline="0"/>
            <a:t>Humanismo respalda la individualidad humana por sobre la religiosidad.</a:t>
          </a:r>
          <a:endParaRPr lang="en-US" sz="2200" kern="1200"/>
        </a:p>
      </dsp:txBody>
      <dsp:txXfrm>
        <a:off x="1307524" y="2497159"/>
        <a:ext cx="6307837" cy="982429"/>
      </dsp:txXfrm>
    </dsp:sp>
    <dsp:sp modelId="{667E171F-5B23-4257-A45D-BCA10B340BDD}">
      <dsp:nvSpPr>
        <dsp:cNvPr id="0" name=""/>
        <dsp:cNvSpPr/>
      </dsp:nvSpPr>
      <dsp:spPr>
        <a:xfrm>
          <a:off x="1920239" y="3699890"/>
          <a:ext cx="7680960" cy="1043559"/>
        </a:xfrm>
        <a:prstGeom prst="roundRect">
          <a:avLst>
            <a:gd name="adj" fmla="val 10000"/>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3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CL" sz="2200" kern="1200" baseline="0" dirty="0"/>
            <a:t>Cae el Imperio Romano de Oriente (Bizantino) abriendo Europa Occidental a Asia y África.</a:t>
          </a:r>
          <a:endParaRPr lang="en-US" sz="2200" kern="1200" dirty="0"/>
        </a:p>
      </dsp:txBody>
      <dsp:txXfrm>
        <a:off x="1950804" y="3730455"/>
        <a:ext cx="6298236" cy="982429"/>
      </dsp:txXfrm>
    </dsp:sp>
    <dsp:sp modelId="{7F87942E-CB90-44A7-9C18-20446263DFDE}">
      <dsp:nvSpPr>
        <dsp:cNvPr id="0" name=""/>
        <dsp:cNvSpPr/>
      </dsp:nvSpPr>
      <dsp:spPr>
        <a:xfrm>
          <a:off x="7002646" y="799271"/>
          <a:ext cx="678313" cy="678313"/>
        </a:xfrm>
        <a:prstGeom prst="downArrow">
          <a:avLst>
            <a:gd name="adj1" fmla="val 55000"/>
            <a:gd name="adj2" fmla="val 45000"/>
          </a:avLst>
        </a:prstGeom>
        <a:solidFill>
          <a:schemeClr val="accent2">
            <a:tint val="40000"/>
            <a:alpha val="90000"/>
            <a:hueOff val="0"/>
            <a:satOff val="0"/>
            <a:lumOff val="0"/>
            <a:alphaOff val="0"/>
          </a:schemeClr>
        </a:solidFill>
        <a:ln w="6350" cap="flat" cmpd="sng" algn="in">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endParaRPr lang="en-US" sz="3200" kern="1200"/>
        </a:p>
      </dsp:txBody>
      <dsp:txXfrm>
        <a:off x="7155266" y="799271"/>
        <a:ext cx="373073" cy="510431"/>
      </dsp:txXfrm>
    </dsp:sp>
    <dsp:sp modelId="{9C6A4A34-237A-409F-8C60-E565CB5079F4}">
      <dsp:nvSpPr>
        <dsp:cNvPr id="0" name=""/>
        <dsp:cNvSpPr/>
      </dsp:nvSpPr>
      <dsp:spPr>
        <a:xfrm>
          <a:off x="7645927" y="2032568"/>
          <a:ext cx="678313" cy="678313"/>
        </a:xfrm>
        <a:prstGeom prst="downArrow">
          <a:avLst>
            <a:gd name="adj1" fmla="val 55000"/>
            <a:gd name="adj2" fmla="val 45000"/>
          </a:avLst>
        </a:prstGeom>
        <a:solidFill>
          <a:schemeClr val="accent3">
            <a:tint val="40000"/>
            <a:alpha val="90000"/>
            <a:hueOff val="0"/>
            <a:satOff val="0"/>
            <a:lumOff val="0"/>
            <a:alphaOff val="0"/>
          </a:schemeClr>
        </a:solidFill>
        <a:ln w="6350" cap="flat" cmpd="sng" algn="in">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endParaRPr lang="en-US" sz="3200" kern="1200"/>
        </a:p>
      </dsp:txBody>
      <dsp:txXfrm>
        <a:off x="7798547" y="2032568"/>
        <a:ext cx="373073" cy="510431"/>
      </dsp:txXfrm>
    </dsp:sp>
    <dsp:sp modelId="{B6AA4B4F-C1D5-4217-9652-189C5D01684E}">
      <dsp:nvSpPr>
        <dsp:cNvPr id="0" name=""/>
        <dsp:cNvSpPr/>
      </dsp:nvSpPr>
      <dsp:spPr>
        <a:xfrm>
          <a:off x="8279606" y="3265865"/>
          <a:ext cx="678313" cy="678313"/>
        </a:xfrm>
        <a:prstGeom prst="downArrow">
          <a:avLst>
            <a:gd name="adj1" fmla="val 55000"/>
            <a:gd name="adj2" fmla="val 45000"/>
          </a:avLst>
        </a:prstGeom>
        <a:solidFill>
          <a:schemeClr val="accent4">
            <a:tint val="40000"/>
            <a:alpha val="90000"/>
            <a:hueOff val="0"/>
            <a:satOff val="0"/>
            <a:lumOff val="0"/>
            <a:alphaOff val="0"/>
          </a:schemeClr>
        </a:solidFill>
        <a:ln w="6350" cap="flat" cmpd="sng" algn="in">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endParaRPr lang="en-US" sz="3200" kern="1200"/>
        </a:p>
      </dsp:txBody>
      <dsp:txXfrm>
        <a:off x="8432226" y="3265865"/>
        <a:ext cx="373073" cy="510431"/>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B452E3-0EDB-461D-B95C-21FDF7E99C17}" type="datetimeFigureOut">
              <a:rPr lang="es-CL" smtClean="0"/>
              <a:t>15-04-2021</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91D52B-44AC-4A9B-97AB-66976BEC5451}" type="slidenum">
              <a:rPr lang="es-CL" smtClean="0"/>
              <a:t>‹Nº›</a:t>
            </a:fld>
            <a:endParaRPr lang="es-CL"/>
          </a:p>
        </p:txBody>
      </p:sp>
    </p:spTree>
    <p:extLst>
      <p:ext uri="{BB962C8B-B14F-4D97-AF65-F5344CB8AC3E}">
        <p14:creationId xmlns:p14="http://schemas.microsoft.com/office/powerpoint/2010/main" val="1841333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L" sz="1200" b="0" i="0" kern="1200" dirty="0">
                <a:solidFill>
                  <a:schemeClr val="tx1"/>
                </a:solidFill>
                <a:effectLst/>
                <a:latin typeface="+mn-lt"/>
                <a:ea typeface="+mn-ea"/>
                <a:cs typeface="+mn-cs"/>
              </a:rPr>
              <a:t>Adolph </a:t>
            </a:r>
            <a:r>
              <a:rPr lang="es-CL" sz="1200" b="0" i="0" kern="1200" dirty="0" err="1">
                <a:solidFill>
                  <a:schemeClr val="tx1"/>
                </a:solidFill>
                <a:effectLst/>
                <a:latin typeface="+mn-lt"/>
                <a:ea typeface="+mn-ea"/>
                <a:cs typeface="+mn-cs"/>
              </a:rPr>
              <a:t>Menzel</a:t>
            </a:r>
            <a:r>
              <a:rPr lang="es-CL" sz="1200" b="0" i="0" kern="1200" dirty="0">
                <a:solidFill>
                  <a:schemeClr val="tx1"/>
                </a:solidFill>
                <a:effectLst/>
                <a:latin typeface="+mn-lt"/>
                <a:ea typeface="+mn-ea"/>
                <a:cs typeface="+mn-cs"/>
              </a:rPr>
              <a:t>, </a:t>
            </a:r>
            <a:r>
              <a:rPr lang="es-CL" sz="1200" b="1" i="1" kern="1200" dirty="0">
                <a:solidFill>
                  <a:schemeClr val="tx1"/>
                </a:solidFill>
                <a:effectLst/>
                <a:latin typeface="+mn-lt"/>
                <a:ea typeface="+mn-ea"/>
                <a:cs typeface="+mn-cs"/>
              </a:rPr>
              <a:t>King Frederick II </a:t>
            </a:r>
            <a:r>
              <a:rPr lang="es-CL" sz="1200" b="1" i="1" kern="1200" dirty="0" err="1">
                <a:solidFill>
                  <a:schemeClr val="tx1"/>
                </a:solidFill>
                <a:effectLst/>
                <a:latin typeface="+mn-lt"/>
                <a:ea typeface="+mn-ea"/>
                <a:cs typeface="+mn-cs"/>
              </a:rPr>
              <a:t>Tableround</a:t>
            </a:r>
            <a:r>
              <a:rPr lang="es-CL" sz="1200" b="1" i="1" kern="1200" dirty="0">
                <a:solidFill>
                  <a:schemeClr val="tx1"/>
                </a:solidFill>
                <a:effectLst/>
                <a:latin typeface="+mn-lt"/>
                <a:ea typeface="+mn-ea"/>
                <a:cs typeface="+mn-cs"/>
              </a:rPr>
              <a:t> in </a:t>
            </a:r>
            <a:r>
              <a:rPr lang="es-CL" sz="1200" b="1" i="1" kern="1200" dirty="0" err="1">
                <a:solidFill>
                  <a:schemeClr val="tx1"/>
                </a:solidFill>
                <a:effectLst/>
                <a:latin typeface="+mn-lt"/>
                <a:ea typeface="+mn-ea"/>
                <a:cs typeface="+mn-cs"/>
              </a:rPr>
              <a:t>Sanssouci</a:t>
            </a:r>
            <a:r>
              <a:rPr lang="es-CL" sz="1200" b="1" i="1" kern="1200" dirty="0">
                <a:solidFill>
                  <a:schemeClr val="tx1"/>
                </a:solidFill>
                <a:effectLst/>
                <a:latin typeface="+mn-lt"/>
                <a:ea typeface="+mn-ea"/>
                <a:cs typeface="+mn-cs"/>
              </a:rPr>
              <a:t>, s XV</a:t>
            </a:r>
            <a:endParaRPr lang="es-CL" dirty="0"/>
          </a:p>
        </p:txBody>
      </p:sp>
      <p:sp>
        <p:nvSpPr>
          <p:cNvPr id="4" name="Marcador de número de diapositiva 3"/>
          <p:cNvSpPr>
            <a:spLocks noGrp="1"/>
          </p:cNvSpPr>
          <p:nvPr>
            <p:ph type="sldNum" sz="quarter" idx="5"/>
          </p:nvPr>
        </p:nvSpPr>
        <p:spPr/>
        <p:txBody>
          <a:bodyPr/>
          <a:lstStyle/>
          <a:p>
            <a:fld id="{0791D52B-44AC-4A9B-97AB-66976BEC5451}" type="slidenum">
              <a:rPr lang="es-CL" smtClean="0"/>
              <a:t>2</a:t>
            </a:fld>
            <a:endParaRPr lang="es-CL"/>
          </a:p>
        </p:txBody>
      </p:sp>
    </p:spTree>
    <p:extLst>
      <p:ext uri="{BB962C8B-B14F-4D97-AF65-F5344CB8AC3E}">
        <p14:creationId xmlns:p14="http://schemas.microsoft.com/office/powerpoint/2010/main" val="2758466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L" dirty="0"/>
              <a:t>El cambio es paulatino y se manifiesta en distintos momentos dependiendo del lugar.</a:t>
            </a:r>
          </a:p>
          <a:p>
            <a:r>
              <a:rPr lang="es-CL" dirty="0"/>
              <a:t>Las causas van moldeando poco a poco la sociedad hasta consolidarse mediante cambios políticos, económicos, sociales y culturales.</a:t>
            </a:r>
          </a:p>
          <a:p>
            <a:r>
              <a:rPr lang="es-CL" dirty="0"/>
              <a:t>El Historiador determina fechas aproximadas para delimitar el estudio de cada época dependiendo del contexto general de cada una.</a:t>
            </a:r>
          </a:p>
        </p:txBody>
      </p:sp>
      <p:sp>
        <p:nvSpPr>
          <p:cNvPr id="4" name="Marcador de número de diapositiva 3"/>
          <p:cNvSpPr>
            <a:spLocks noGrp="1"/>
          </p:cNvSpPr>
          <p:nvPr>
            <p:ph type="sldNum" sz="quarter" idx="5"/>
          </p:nvPr>
        </p:nvSpPr>
        <p:spPr/>
        <p:txBody>
          <a:bodyPr/>
          <a:lstStyle/>
          <a:p>
            <a:fld id="{0791D52B-44AC-4A9B-97AB-66976BEC5451}" type="slidenum">
              <a:rPr lang="es-CL" smtClean="0"/>
              <a:t>4</a:t>
            </a:fld>
            <a:endParaRPr lang="es-CL"/>
          </a:p>
        </p:txBody>
      </p:sp>
    </p:spTree>
    <p:extLst>
      <p:ext uri="{BB962C8B-B14F-4D97-AF65-F5344CB8AC3E}">
        <p14:creationId xmlns:p14="http://schemas.microsoft.com/office/powerpoint/2010/main" val="2394155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L" dirty="0"/>
              <a:t>A partir del </a:t>
            </a:r>
            <a:r>
              <a:rPr lang="es-CL" dirty="0" err="1"/>
              <a:t>s.XII</a:t>
            </a:r>
            <a:r>
              <a:rPr lang="es-CL" dirty="0"/>
              <a:t> se desarrollan los primeros cambios mediante el surgimiento del humanismo en las universidades.</a:t>
            </a:r>
          </a:p>
          <a:p>
            <a:r>
              <a:rPr lang="es-CL" dirty="0"/>
              <a:t>En el siglo XV cae Constantinopla determinando para muchos historiadores el fin de la Edad Media.</a:t>
            </a:r>
          </a:p>
        </p:txBody>
      </p:sp>
      <p:sp>
        <p:nvSpPr>
          <p:cNvPr id="4" name="Marcador de número de diapositiva 3"/>
          <p:cNvSpPr>
            <a:spLocks noGrp="1"/>
          </p:cNvSpPr>
          <p:nvPr>
            <p:ph type="sldNum" sz="quarter" idx="5"/>
          </p:nvPr>
        </p:nvSpPr>
        <p:spPr/>
        <p:txBody>
          <a:bodyPr/>
          <a:lstStyle/>
          <a:p>
            <a:fld id="{0791D52B-44AC-4A9B-97AB-66976BEC5451}" type="slidenum">
              <a:rPr lang="es-CL" smtClean="0"/>
              <a:t>7</a:t>
            </a:fld>
            <a:endParaRPr lang="es-CL"/>
          </a:p>
        </p:txBody>
      </p:sp>
    </p:spTree>
    <p:extLst>
      <p:ext uri="{BB962C8B-B14F-4D97-AF65-F5344CB8AC3E}">
        <p14:creationId xmlns:p14="http://schemas.microsoft.com/office/powerpoint/2010/main" val="2804017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0791D52B-44AC-4A9B-97AB-66976BEC5451}" type="slidenum">
              <a:rPr lang="es-CL" smtClean="0"/>
              <a:t>8</a:t>
            </a:fld>
            <a:endParaRPr lang="es-CL"/>
          </a:p>
        </p:txBody>
      </p:sp>
    </p:spTree>
    <p:extLst>
      <p:ext uri="{BB962C8B-B14F-4D97-AF65-F5344CB8AC3E}">
        <p14:creationId xmlns:p14="http://schemas.microsoft.com/office/powerpoint/2010/main" val="822191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A45480CE-6327-4763-B00A-E40FF0213E92}" type="datetimeFigureOut">
              <a:rPr lang="es-CL" smtClean="0"/>
              <a:t>15-04-2021</a:t>
            </a:fld>
            <a:endParaRPr lang="es-CL"/>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s-CL"/>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448F665-4975-44AB-9CB9-3DA5E645125B}" type="slidenum">
              <a:rPr lang="es-CL" smtClean="0"/>
              <a:t>‹Nº›</a:t>
            </a:fld>
            <a:endParaRPr lang="es-CL"/>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13658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45480CE-6327-4763-B00A-E40FF0213E92}" type="datetimeFigureOut">
              <a:rPr lang="es-CL" smtClean="0"/>
              <a:t>15-04-2021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6448F665-4975-44AB-9CB9-3DA5E645125B}" type="slidenum">
              <a:rPr lang="es-CL" smtClean="0"/>
              <a:t>‹Nº›</a:t>
            </a:fld>
            <a:endParaRPr lang="es-CL"/>
          </a:p>
        </p:txBody>
      </p:sp>
    </p:spTree>
    <p:extLst>
      <p:ext uri="{BB962C8B-B14F-4D97-AF65-F5344CB8AC3E}">
        <p14:creationId xmlns:p14="http://schemas.microsoft.com/office/powerpoint/2010/main" val="1049509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45480CE-6327-4763-B00A-E40FF0213E92}" type="datetimeFigureOut">
              <a:rPr lang="es-CL" smtClean="0"/>
              <a:t>15-04-2021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6448F665-4975-44AB-9CB9-3DA5E645125B}" type="slidenum">
              <a:rPr lang="es-CL" smtClean="0"/>
              <a:t>‹Nº›</a:t>
            </a:fld>
            <a:endParaRPr lang="es-CL"/>
          </a:p>
        </p:txBody>
      </p:sp>
    </p:spTree>
    <p:extLst>
      <p:ext uri="{BB962C8B-B14F-4D97-AF65-F5344CB8AC3E}">
        <p14:creationId xmlns:p14="http://schemas.microsoft.com/office/powerpoint/2010/main" val="4098165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45480CE-6327-4763-B00A-E40FF0213E92}" type="datetimeFigureOut">
              <a:rPr lang="es-CL" smtClean="0"/>
              <a:t>15-04-2021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6448F665-4975-44AB-9CB9-3DA5E645125B}" type="slidenum">
              <a:rPr lang="es-CL" smtClean="0"/>
              <a:t>‹Nº›</a:t>
            </a:fld>
            <a:endParaRPr lang="es-CL"/>
          </a:p>
        </p:txBody>
      </p:sp>
    </p:spTree>
    <p:extLst>
      <p:ext uri="{BB962C8B-B14F-4D97-AF65-F5344CB8AC3E}">
        <p14:creationId xmlns:p14="http://schemas.microsoft.com/office/powerpoint/2010/main" val="3021939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A45480CE-6327-4763-B00A-E40FF0213E92}" type="datetimeFigureOut">
              <a:rPr lang="es-CL" smtClean="0"/>
              <a:t>15-04-2021</a:t>
            </a:fld>
            <a:endParaRPr lang="es-CL"/>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s-CL"/>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448F665-4975-44AB-9CB9-3DA5E645125B}" type="slidenum">
              <a:rPr lang="es-CL" smtClean="0"/>
              <a:t>‹Nº›</a:t>
            </a:fld>
            <a:endParaRPr lang="es-CL"/>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76896282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45480CE-6327-4763-B00A-E40FF0213E92}" type="datetimeFigureOut">
              <a:rPr lang="es-CL" smtClean="0"/>
              <a:t>15-04-2021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6448F665-4975-44AB-9CB9-3DA5E645125B}" type="slidenum">
              <a:rPr lang="es-CL" smtClean="0"/>
              <a:t>‹Nº›</a:t>
            </a:fld>
            <a:endParaRPr lang="es-CL"/>
          </a:p>
        </p:txBody>
      </p:sp>
    </p:spTree>
    <p:extLst>
      <p:ext uri="{BB962C8B-B14F-4D97-AF65-F5344CB8AC3E}">
        <p14:creationId xmlns:p14="http://schemas.microsoft.com/office/powerpoint/2010/main" val="4169367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45480CE-6327-4763-B00A-E40FF0213E92}" type="datetimeFigureOut">
              <a:rPr lang="es-CL" smtClean="0"/>
              <a:t>15-04-2021</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6448F665-4975-44AB-9CB9-3DA5E645125B}" type="slidenum">
              <a:rPr lang="es-CL" smtClean="0"/>
              <a:t>‹Nº›</a:t>
            </a:fld>
            <a:endParaRPr lang="es-CL"/>
          </a:p>
        </p:txBody>
      </p:sp>
    </p:spTree>
    <p:extLst>
      <p:ext uri="{BB962C8B-B14F-4D97-AF65-F5344CB8AC3E}">
        <p14:creationId xmlns:p14="http://schemas.microsoft.com/office/powerpoint/2010/main" val="159966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45480CE-6327-4763-B00A-E40FF0213E92}" type="datetimeFigureOut">
              <a:rPr lang="es-CL" smtClean="0"/>
              <a:t>15-04-2021</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6448F665-4975-44AB-9CB9-3DA5E645125B}" type="slidenum">
              <a:rPr lang="es-CL" smtClean="0"/>
              <a:t>‹Nº›</a:t>
            </a:fld>
            <a:endParaRPr lang="es-CL"/>
          </a:p>
        </p:txBody>
      </p:sp>
    </p:spTree>
    <p:extLst>
      <p:ext uri="{BB962C8B-B14F-4D97-AF65-F5344CB8AC3E}">
        <p14:creationId xmlns:p14="http://schemas.microsoft.com/office/powerpoint/2010/main" val="299976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5480CE-6327-4763-B00A-E40FF0213E92}" type="datetimeFigureOut">
              <a:rPr lang="es-CL" smtClean="0"/>
              <a:t>15-04-2021</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6448F665-4975-44AB-9CB9-3DA5E645125B}" type="slidenum">
              <a:rPr lang="es-CL" smtClean="0"/>
              <a:t>‹Nº›</a:t>
            </a:fld>
            <a:endParaRPr lang="es-CL"/>
          </a:p>
        </p:txBody>
      </p:sp>
    </p:spTree>
    <p:extLst>
      <p:ext uri="{BB962C8B-B14F-4D97-AF65-F5344CB8AC3E}">
        <p14:creationId xmlns:p14="http://schemas.microsoft.com/office/powerpoint/2010/main" val="143578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45480CE-6327-4763-B00A-E40FF0213E92}" type="datetimeFigureOut">
              <a:rPr lang="es-CL" smtClean="0"/>
              <a:t>15-04-2021</a:t>
            </a:fld>
            <a:endParaRPr lang="es-CL"/>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s-CL"/>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448F665-4975-44AB-9CB9-3DA5E645125B}" type="slidenum">
              <a:rPr lang="es-CL" smtClean="0"/>
              <a:t>‹Nº›</a:t>
            </a:fld>
            <a:endParaRPr lang="es-CL"/>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92676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45480CE-6327-4763-B00A-E40FF0213E92}" type="datetimeFigureOut">
              <a:rPr lang="es-CL" smtClean="0"/>
              <a:t>15-04-2021</a:t>
            </a:fld>
            <a:endParaRPr lang="es-CL"/>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448F665-4975-44AB-9CB9-3DA5E645125B}" type="slidenum">
              <a:rPr lang="es-CL" smtClean="0"/>
              <a:t>‹Nº›</a:t>
            </a:fld>
            <a:endParaRPr lang="es-CL"/>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28742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A45480CE-6327-4763-B00A-E40FF0213E92}" type="datetimeFigureOut">
              <a:rPr lang="es-CL" smtClean="0"/>
              <a:t>15-04-2021</a:t>
            </a:fld>
            <a:endParaRPr lang="es-CL"/>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s-CL"/>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448F665-4975-44AB-9CB9-3DA5E645125B}" type="slidenum">
              <a:rPr lang="es-CL" smtClean="0"/>
              <a:t>‹Nº›</a:t>
            </a:fld>
            <a:endParaRPr lang="es-CL"/>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5024134"/>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ronicasdeunmundofeliz.com/2014/01/por-que-el-estado-moderno-aparece-en.html" TargetMode="External"/><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hyperlink" Target="https://creativecommons.org/licenses/by/3.0/"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D149FF-24EA-4575-93C6-D58A02586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C965133-69F4-4869-A4C0-97C9B2B600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2108425"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2" name="Freeform 6">
            <a:extLst>
              <a:ext uri="{FF2B5EF4-FFF2-40B4-BE49-F238E27FC236}">
                <a16:creationId xmlns:a16="http://schemas.microsoft.com/office/drawing/2014/main" id="{43FEB8E0-28C6-45D4-B8D7-F36F09074E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1125266"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2" name="Título 1">
            <a:extLst>
              <a:ext uri="{FF2B5EF4-FFF2-40B4-BE49-F238E27FC236}">
                <a16:creationId xmlns:a16="http://schemas.microsoft.com/office/drawing/2014/main" id="{9AB72EF4-40D6-4226-8A43-E01F6BCF74AC}"/>
              </a:ext>
            </a:extLst>
          </p:cNvPr>
          <p:cNvSpPr>
            <a:spLocks noGrp="1"/>
          </p:cNvSpPr>
          <p:nvPr>
            <p:ph type="ctrTitle"/>
          </p:nvPr>
        </p:nvSpPr>
        <p:spPr>
          <a:xfrm>
            <a:off x="2558956" y="1480930"/>
            <a:ext cx="4975700" cy="3672027"/>
          </a:xfrm>
        </p:spPr>
        <p:txBody>
          <a:bodyPr anchor="ctr">
            <a:normAutofit/>
          </a:bodyPr>
          <a:lstStyle/>
          <a:p>
            <a:pPr algn="r"/>
            <a:r>
              <a:rPr lang="es-ES" sz="3700"/>
              <a:t>Unidad 1. los inicios de la modernidad: humanismo, reforma y el choque de dos mundos</a:t>
            </a:r>
            <a:endParaRPr lang="es-CL" sz="3700"/>
          </a:p>
        </p:txBody>
      </p:sp>
      <p:sp>
        <p:nvSpPr>
          <p:cNvPr id="3" name="Subtítulo 2">
            <a:extLst>
              <a:ext uri="{FF2B5EF4-FFF2-40B4-BE49-F238E27FC236}">
                <a16:creationId xmlns:a16="http://schemas.microsoft.com/office/drawing/2014/main" id="{242218E8-9B75-4DA4-87BD-FDF72EE32BA7}"/>
              </a:ext>
            </a:extLst>
          </p:cNvPr>
          <p:cNvSpPr>
            <a:spLocks noGrp="1"/>
          </p:cNvSpPr>
          <p:nvPr>
            <p:ph type="subTitle" idx="1"/>
          </p:nvPr>
        </p:nvSpPr>
        <p:spPr>
          <a:xfrm>
            <a:off x="8151308" y="1480930"/>
            <a:ext cx="3275667" cy="3732515"/>
          </a:xfrm>
        </p:spPr>
        <p:txBody>
          <a:bodyPr anchor="ctr">
            <a:normAutofit/>
          </a:bodyPr>
          <a:lstStyle/>
          <a:p>
            <a:pPr algn="l">
              <a:spcAft>
                <a:spcPts val="600"/>
              </a:spcAft>
            </a:pPr>
            <a:r>
              <a:rPr lang="es-CL" sz="2000" dirty="0">
                <a:solidFill>
                  <a:schemeClr val="tx2"/>
                </a:solidFill>
              </a:rPr>
              <a:t>8° Básico 2021 OA 01 – 02</a:t>
            </a:r>
          </a:p>
          <a:p>
            <a:pPr algn="l">
              <a:spcAft>
                <a:spcPts val="600"/>
              </a:spcAft>
            </a:pPr>
            <a:r>
              <a:rPr lang="es-CL" sz="2000" dirty="0">
                <a:solidFill>
                  <a:schemeClr val="tx2"/>
                </a:solidFill>
              </a:rPr>
              <a:t>Clase </a:t>
            </a:r>
            <a:r>
              <a:rPr lang="es-CL" sz="2000" dirty="0" err="1">
                <a:solidFill>
                  <a:schemeClr val="tx2"/>
                </a:solidFill>
              </a:rPr>
              <a:t>N°</a:t>
            </a:r>
            <a:r>
              <a:rPr lang="es-CL" sz="2000" dirty="0">
                <a:solidFill>
                  <a:schemeClr val="tx2"/>
                </a:solidFill>
              </a:rPr>
              <a:t> 13</a:t>
            </a:r>
          </a:p>
          <a:p>
            <a:pPr algn="l">
              <a:spcAft>
                <a:spcPts val="600"/>
              </a:spcAft>
            </a:pPr>
            <a:r>
              <a:rPr lang="es-CL" sz="2000" dirty="0">
                <a:solidFill>
                  <a:schemeClr val="tx2"/>
                </a:solidFill>
              </a:rPr>
              <a:t>Profesor: Abraham López</a:t>
            </a:r>
          </a:p>
        </p:txBody>
      </p:sp>
      <p:cxnSp>
        <p:nvCxnSpPr>
          <p:cNvPr id="14" name="Straight Connector 13">
            <a:extLst>
              <a:ext uri="{FF2B5EF4-FFF2-40B4-BE49-F238E27FC236}">
                <a16:creationId xmlns:a16="http://schemas.microsoft.com/office/drawing/2014/main" id="{409EBF91-BD5B-4CA7-8B07-993751CD3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16357" y="2463421"/>
            <a:ext cx="0" cy="2033516"/>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97033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63A3C0D-6359-4341-9F57-1EBA5EF07F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B0F6BDF-663C-4720-89B5-91E46A0F5E3E}"/>
              </a:ext>
            </a:extLst>
          </p:cNvPr>
          <p:cNvSpPr>
            <a:spLocks noGrp="1"/>
          </p:cNvSpPr>
          <p:nvPr>
            <p:ph type="title"/>
          </p:nvPr>
        </p:nvSpPr>
        <p:spPr>
          <a:xfrm>
            <a:off x="784743" y="685800"/>
            <a:ext cx="5793475" cy="1485900"/>
          </a:xfrm>
        </p:spPr>
        <p:txBody>
          <a:bodyPr>
            <a:normAutofit/>
          </a:bodyPr>
          <a:lstStyle/>
          <a:p>
            <a:r>
              <a:rPr lang="es-CL" dirty="0"/>
              <a:t>Los Estados modernos</a:t>
            </a:r>
          </a:p>
        </p:txBody>
      </p:sp>
      <p:sp>
        <p:nvSpPr>
          <p:cNvPr id="3" name="Marcador de contenido 2">
            <a:extLst>
              <a:ext uri="{FF2B5EF4-FFF2-40B4-BE49-F238E27FC236}">
                <a16:creationId xmlns:a16="http://schemas.microsoft.com/office/drawing/2014/main" id="{2C08BD69-F87E-472B-AAA2-422CBF7D4EB4}"/>
              </a:ext>
            </a:extLst>
          </p:cNvPr>
          <p:cNvSpPr>
            <a:spLocks noGrp="1"/>
          </p:cNvSpPr>
          <p:nvPr>
            <p:ph idx="1"/>
          </p:nvPr>
        </p:nvSpPr>
        <p:spPr>
          <a:xfrm>
            <a:off x="784743" y="2286000"/>
            <a:ext cx="5793475" cy="3581400"/>
          </a:xfrm>
        </p:spPr>
        <p:txBody>
          <a:bodyPr>
            <a:normAutofit/>
          </a:bodyPr>
          <a:lstStyle/>
          <a:p>
            <a:r>
              <a:rPr lang="es-CL" sz="1700"/>
              <a:t>Surgen a fines de la Edad Media y se consolidan durante los siglos XV y XVI.</a:t>
            </a:r>
          </a:p>
          <a:p>
            <a:r>
              <a:rPr lang="es-CL" sz="1700"/>
              <a:t>La crisis del sistema feudal permitió a los monarcas centralizar la administración de los territorios.</a:t>
            </a:r>
          </a:p>
          <a:p>
            <a:r>
              <a:rPr lang="es-CL" sz="1700"/>
              <a:t>La burguesía apoyó el proceso en el ámbito económico a cambio de privilegios políticos y sociales.</a:t>
            </a:r>
          </a:p>
          <a:p>
            <a:r>
              <a:rPr lang="es-CL" sz="1700"/>
              <a:t>Poseían un sistema de justicia, burocracia y finanzas ordenadas.</a:t>
            </a:r>
          </a:p>
          <a:p>
            <a:endParaRPr lang="es-CL" sz="1700"/>
          </a:p>
          <a:p>
            <a:r>
              <a:rPr lang="es-CL" sz="1700"/>
              <a:t>Los Estados modernos eran soberanos y legitimados por otros Estados</a:t>
            </a:r>
          </a:p>
        </p:txBody>
      </p:sp>
      <p:sp>
        <p:nvSpPr>
          <p:cNvPr id="19" name="Rectangle 18">
            <a:extLst>
              <a:ext uri="{FF2B5EF4-FFF2-40B4-BE49-F238E27FC236}">
                <a16:creationId xmlns:a16="http://schemas.microsoft.com/office/drawing/2014/main" id="{670863C5-AF85-4C8C-8383-2A3D224DF6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661"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Imagen 4">
            <a:extLst>
              <a:ext uri="{FF2B5EF4-FFF2-40B4-BE49-F238E27FC236}">
                <a16:creationId xmlns:a16="http://schemas.microsoft.com/office/drawing/2014/main" id="{164074C0-63DB-48B7-BF3A-65C484B04BD3}"/>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6622" r="34478" b="-1"/>
          <a:stretch/>
        </p:blipFill>
        <p:spPr>
          <a:xfrm>
            <a:off x="7612260" y="10"/>
            <a:ext cx="4579739" cy="6857990"/>
          </a:xfrm>
          <a:prstGeom prst="rect">
            <a:avLst/>
          </a:prstGeom>
        </p:spPr>
      </p:pic>
      <p:sp>
        <p:nvSpPr>
          <p:cNvPr id="6" name="CuadroTexto 5">
            <a:extLst>
              <a:ext uri="{FF2B5EF4-FFF2-40B4-BE49-F238E27FC236}">
                <a16:creationId xmlns:a16="http://schemas.microsoft.com/office/drawing/2014/main" id="{AB02D69F-6578-4B28-8987-76E8517C6C5F}"/>
              </a:ext>
            </a:extLst>
          </p:cNvPr>
          <p:cNvSpPr txBox="1"/>
          <p:nvPr/>
        </p:nvSpPr>
        <p:spPr>
          <a:xfrm>
            <a:off x="9902591" y="6657945"/>
            <a:ext cx="2289408" cy="200055"/>
          </a:xfrm>
          <a:prstGeom prst="rect">
            <a:avLst/>
          </a:prstGeom>
          <a:solidFill>
            <a:srgbClr val="000000"/>
          </a:solidFill>
        </p:spPr>
        <p:txBody>
          <a:bodyPr wrap="none" rtlCol="0">
            <a:spAutoFit/>
          </a:bodyPr>
          <a:lstStyle/>
          <a:p>
            <a:pPr algn="r">
              <a:spcAft>
                <a:spcPts val="600"/>
              </a:spcAft>
            </a:pPr>
            <a:r>
              <a:rPr lang="es-ES" sz="700">
                <a:solidFill>
                  <a:srgbClr val="FFFFFF"/>
                </a:solidFill>
                <a:hlinkClick r:id="rId3" tooltip="https://www.cronicasdeunmundofeliz.com/2014/01/por-que-el-estado-moderno-aparece-en.html">
                  <a:extLst>
                    <a:ext uri="{A12FA001-AC4F-418D-AE19-62706E023703}">
                      <ahyp:hlinkClr xmlns:ahyp="http://schemas.microsoft.com/office/drawing/2018/hyperlinkcolor" val="tx"/>
                    </a:ext>
                  </a:extLst>
                </a:hlinkClick>
              </a:rPr>
              <a:t>Esta foto</a:t>
            </a:r>
            <a:r>
              <a:rPr lang="es-ES" sz="700">
                <a:solidFill>
                  <a:srgbClr val="FFFFFF"/>
                </a:solidFill>
              </a:rPr>
              <a:t> de Autor desconocido está bajo licencia </a:t>
            </a:r>
            <a:r>
              <a:rPr lang="es-ES" sz="700">
                <a:solidFill>
                  <a:srgbClr val="FFFFFF"/>
                </a:solidFill>
                <a:hlinkClick r:id="rId4" tooltip="https://creativecommons.org/licenses/by/3.0/">
                  <a:extLst>
                    <a:ext uri="{A12FA001-AC4F-418D-AE19-62706E023703}">
                      <ahyp:hlinkClr xmlns:ahyp="http://schemas.microsoft.com/office/drawing/2018/hyperlinkcolor" val="tx"/>
                    </a:ext>
                  </a:extLst>
                </a:hlinkClick>
              </a:rPr>
              <a:t>CC BY</a:t>
            </a:r>
            <a:endParaRPr lang="es-ES" sz="700">
              <a:solidFill>
                <a:srgbClr val="FFFFFF"/>
              </a:solidFill>
            </a:endParaRPr>
          </a:p>
        </p:txBody>
      </p:sp>
    </p:spTree>
    <p:extLst>
      <p:ext uri="{BB962C8B-B14F-4D97-AF65-F5344CB8AC3E}">
        <p14:creationId xmlns:p14="http://schemas.microsoft.com/office/powerpoint/2010/main" val="1286021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 name="Rectangle 16">
            <a:extLst>
              <a:ext uri="{FF2B5EF4-FFF2-40B4-BE49-F238E27FC236}">
                <a16:creationId xmlns:a16="http://schemas.microsoft.com/office/drawing/2014/main" id="{F952FF3F-87F1-4AFA-930D-29899703BD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62B12A3-5F2E-4BA3-A403-0D6022E85797}"/>
              </a:ext>
            </a:extLst>
          </p:cNvPr>
          <p:cNvSpPr>
            <a:spLocks noGrp="1"/>
          </p:cNvSpPr>
          <p:nvPr>
            <p:ph type="title"/>
          </p:nvPr>
        </p:nvSpPr>
        <p:spPr>
          <a:xfrm>
            <a:off x="5100824" y="685800"/>
            <a:ext cx="6176776" cy="1485900"/>
          </a:xfrm>
        </p:spPr>
        <p:txBody>
          <a:bodyPr>
            <a:normAutofit/>
          </a:bodyPr>
          <a:lstStyle/>
          <a:p>
            <a:r>
              <a:rPr lang="es-CL" dirty="0"/>
              <a:t>Actividad</a:t>
            </a:r>
          </a:p>
        </p:txBody>
      </p:sp>
      <p:pic>
        <p:nvPicPr>
          <p:cNvPr id="7" name="Graphic 6" descr="Cabeza con engranajes">
            <a:extLst>
              <a:ext uri="{FF2B5EF4-FFF2-40B4-BE49-F238E27FC236}">
                <a16:creationId xmlns:a16="http://schemas.microsoft.com/office/drawing/2014/main" id="{93346B24-866B-4697-8EC1-EFA135CBB87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p:blipFill>
        <p:spPr>
          <a:xfrm>
            <a:off x="634276" y="1881930"/>
            <a:ext cx="3093388" cy="3093388"/>
          </a:xfrm>
          <a:prstGeom prst="rect">
            <a:avLst/>
          </a:prstGeom>
        </p:spPr>
      </p:pic>
      <p:sp>
        <p:nvSpPr>
          <p:cNvPr id="19" name="Rectangle 18">
            <a:extLst>
              <a:ext uri="{FF2B5EF4-FFF2-40B4-BE49-F238E27FC236}">
                <a16:creationId xmlns:a16="http://schemas.microsoft.com/office/drawing/2014/main" id="{88BEEE91-6C5E-437C-8C58-088B9B4376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354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Marcador de contenido 2">
            <a:extLst>
              <a:ext uri="{FF2B5EF4-FFF2-40B4-BE49-F238E27FC236}">
                <a16:creationId xmlns:a16="http://schemas.microsoft.com/office/drawing/2014/main" id="{67DB1292-AF25-40A5-9F44-95A8D68A01DE}"/>
              </a:ext>
            </a:extLst>
          </p:cNvPr>
          <p:cNvSpPr>
            <a:spLocks noGrp="1"/>
          </p:cNvSpPr>
          <p:nvPr>
            <p:ph idx="1"/>
          </p:nvPr>
        </p:nvSpPr>
        <p:spPr>
          <a:xfrm>
            <a:off x="5100824" y="2286000"/>
            <a:ext cx="6176776" cy="3581400"/>
          </a:xfrm>
        </p:spPr>
        <p:txBody>
          <a:bodyPr>
            <a:normAutofit fontScale="92500" lnSpcReduction="10000"/>
          </a:bodyPr>
          <a:lstStyle/>
          <a:p>
            <a:pPr marL="0" indent="0">
              <a:buNone/>
            </a:pPr>
            <a:r>
              <a:rPr lang="es-CL" sz="1600" dirty="0"/>
              <a:t>Utilizando tu libro de texto (pág. 24-25), tus conocimientos previos y la información que puedas recabar en internet, define con tus palabras los siguientes conceptos:</a:t>
            </a:r>
          </a:p>
          <a:p>
            <a:pPr>
              <a:buFont typeface="Wingdings" panose="05000000000000000000" pitchFamily="2" charset="2"/>
              <a:buChar char="v"/>
            </a:pPr>
            <a:r>
              <a:rPr lang="es-CL" sz="1600" dirty="0"/>
              <a:t>Estado moderno, </a:t>
            </a:r>
          </a:p>
          <a:p>
            <a:pPr>
              <a:buFont typeface="Wingdings" panose="05000000000000000000" pitchFamily="2" charset="2"/>
              <a:buChar char="v"/>
            </a:pPr>
            <a:r>
              <a:rPr lang="es-CL" sz="1600" dirty="0"/>
              <a:t>nación, </a:t>
            </a:r>
          </a:p>
          <a:p>
            <a:pPr>
              <a:buFont typeface="Wingdings" panose="05000000000000000000" pitchFamily="2" charset="2"/>
              <a:buChar char="v"/>
            </a:pPr>
            <a:r>
              <a:rPr lang="es-CL" sz="1600" dirty="0"/>
              <a:t>ciudad-estado</a:t>
            </a:r>
          </a:p>
          <a:p>
            <a:pPr>
              <a:buFont typeface="Wingdings" panose="05000000000000000000" pitchFamily="2" charset="2"/>
              <a:buChar char="v"/>
            </a:pPr>
            <a:r>
              <a:rPr lang="es-CL" sz="1600" dirty="0"/>
              <a:t>Republica. </a:t>
            </a:r>
          </a:p>
          <a:p>
            <a:endParaRPr lang="es-CL" sz="1600" dirty="0"/>
          </a:p>
          <a:p>
            <a:pPr marL="0" indent="0">
              <a:buNone/>
            </a:pPr>
            <a:r>
              <a:rPr lang="es-CL" sz="1600" dirty="0"/>
              <a:t>Luego responde las siguientes preguntas:</a:t>
            </a:r>
          </a:p>
          <a:p>
            <a:pPr>
              <a:buFont typeface="Wingdings" panose="05000000000000000000" pitchFamily="2" charset="2"/>
              <a:buChar char="v"/>
            </a:pPr>
            <a:r>
              <a:rPr lang="es-CL" sz="1600" dirty="0"/>
              <a:t>¿Cuál fue el concepto que más te costó definir?¿Por qué?</a:t>
            </a:r>
          </a:p>
          <a:p>
            <a:pPr>
              <a:buFont typeface="Wingdings" panose="05000000000000000000" pitchFamily="2" charset="2"/>
              <a:buChar char="v"/>
            </a:pPr>
            <a:r>
              <a:rPr lang="es-CL" sz="1600" dirty="0"/>
              <a:t>¿Qué importancia tienen en el presente los conceptos definidos?</a:t>
            </a:r>
          </a:p>
        </p:txBody>
      </p:sp>
    </p:spTree>
    <p:extLst>
      <p:ext uri="{BB962C8B-B14F-4D97-AF65-F5344CB8AC3E}">
        <p14:creationId xmlns:p14="http://schemas.microsoft.com/office/powerpoint/2010/main" val="3238422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5" name="Imagen 4" descr="Un grupo de personas en una iglesia&#10;&#10;Descripción generada automáticamente">
            <a:extLst>
              <a:ext uri="{FF2B5EF4-FFF2-40B4-BE49-F238E27FC236}">
                <a16:creationId xmlns:a16="http://schemas.microsoft.com/office/drawing/2014/main" id="{95CBA369-7BF5-4E5A-A338-684E29D06DB8}"/>
              </a:ext>
            </a:extLst>
          </p:cNvPr>
          <p:cNvPicPr>
            <a:picLocks noChangeAspect="1"/>
          </p:cNvPicPr>
          <p:nvPr/>
        </p:nvPicPr>
        <p:blipFill rotWithShape="1">
          <a:blip r:embed="rId3">
            <a:extLst>
              <a:ext uri="{28A0092B-C50C-407E-A947-70E740481C1C}">
                <a14:useLocalDpi xmlns:a14="http://schemas.microsoft.com/office/drawing/2010/main" val="0"/>
              </a:ext>
            </a:extLst>
          </a:blip>
          <a:srcRect r="12753"/>
          <a:stretch/>
        </p:blipFill>
        <p:spPr>
          <a:xfrm>
            <a:off x="20" y="10"/>
            <a:ext cx="4966232" cy="6857990"/>
          </a:xfrm>
          <a:prstGeom prst="rect">
            <a:avLst/>
          </a:prstGeom>
        </p:spPr>
      </p:pic>
      <p:sp>
        <p:nvSpPr>
          <p:cNvPr id="2" name="Título 1">
            <a:extLst>
              <a:ext uri="{FF2B5EF4-FFF2-40B4-BE49-F238E27FC236}">
                <a16:creationId xmlns:a16="http://schemas.microsoft.com/office/drawing/2014/main" id="{6BE19D22-97F6-49CC-BEA4-BB169EE493DE}"/>
              </a:ext>
            </a:extLst>
          </p:cNvPr>
          <p:cNvSpPr>
            <a:spLocks noGrp="1"/>
          </p:cNvSpPr>
          <p:nvPr>
            <p:ph type="title"/>
          </p:nvPr>
        </p:nvSpPr>
        <p:spPr>
          <a:xfrm>
            <a:off x="6138004" y="1480930"/>
            <a:ext cx="5607908" cy="3254321"/>
          </a:xfrm>
        </p:spPr>
        <p:txBody>
          <a:bodyPr vert="horz" lIns="91440" tIns="45720" rIns="91440" bIns="45720" rtlCol="0" anchor="b">
            <a:normAutofit/>
          </a:bodyPr>
          <a:lstStyle/>
          <a:p>
            <a:r>
              <a:rPr lang="es-CL" cap="all" dirty="0"/>
              <a:t>Cambios políticos, económicos y religiosos en el mundo moderno</a:t>
            </a:r>
          </a:p>
        </p:txBody>
      </p:sp>
    </p:spTree>
    <p:extLst>
      <p:ext uri="{BB962C8B-B14F-4D97-AF65-F5344CB8AC3E}">
        <p14:creationId xmlns:p14="http://schemas.microsoft.com/office/powerpoint/2010/main" val="1541104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48B03A-001C-4EAC-97DB-C5068FEACED5}"/>
              </a:ext>
            </a:extLst>
          </p:cNvPr>
          <p:cNvSpPr>
            <a:spLocks noGrp="1"/>
          </p:cNvSpPr>
          <p:nvPr>
            <p:ph type="title"/>
          </p:nvPr>
        </p:nvSpPr>
        <p:spPr>
          <a:xfrm>
            <a:off x="1494430" y="1398896"/>
            <a:ext cx="9325970" cy="1160059"/>
          </a:xfrm>
        </p:spPr>
        <p:txBody>
          <a:bodyPr>
            <a:normAutofit/>
          </a:bodyPr>
          <a:lstStyle/>
          <a:p>
            <a:r>
              <a:rPr lang="es-CL" dirty="0"/>
              <a:t>Objetivo de la clase</a:t>
            </a:r>
          </a:p>
        </p:txBody>
      </p:sp>
      <p:sp>
        <p:nvSpPr>
          <p:cNvPr id="3" name="Marcador de contenido 2">
            <a:extLst>
              <a:ext uri="{FF2B5EF4-FFF2-40B4-BE49-F238E27FC236}">
                <a16:creationId xmlns:a16="http://schemas.microsoft.com/office/drawing/2014/main" id="{616F8A14-437E-4B5E-A5AC-901E9440ACC2}"/>
              </a:ext>
            </a:extLst>
          </p:cNvPr>
          <p:cNvSpPr>
            <a:spLocks noGrp="1"/>
          </p:cNvSpPr>
          <p:nvPr>
            <p:ph idx="1"/>
          </p:nvPr>
        </p:nvSpPr>
        <p:spPr>
          <a:xfrm>
            <a:off x="1494430" y="2739787"/>
            <a:ext cx="9325970" cy="2946779"/>
          </a:xfrm>
        </p:spPr>
        <p:txBody>
          <a:bodyPr>
            <a:normAutofit/>
          </a:bodyPr>
          <a:lstStyle/>
          <a:p>
            <a:pPr marL="0" indent="0" algn="ctr">
              <a:buNone/>
            </a:pPr>
            <a:r>
              <a:rPr lang="es-CL" sz="2800" dirty="0"/>
              <a:t>Caracterizar los cambios políticos ocurridos entre la Edad Media y la Modernidad mediante el análisis de fuentes escritas e iconográficas.</a:t>
            </a:r>
          </a:p>
        </p:txBody>
      </p:sp>
    </p:spTree>
    <p:extLst>
      <p:ext uri="{BB962C8B-B14F-4D97-AF65-F5344CB8AC3E}">
        <p14:creationId xmlns:p14="http://schemas.microsoft.com/office/powerpoint/2010/main" val="159303151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F0663F-9FA1-4665-B7AD-76A6CA38C9A9}"/>
              </a:ext>
            </a:extLst>
          </p:cNvPr>
          <p:cNvSpPr>
            <a:spLocks noGrp="1"/>
          </p:cNvSpPr>
          <p:nvPr>
            <p:ph type="title"/>
          </p:nvPr>
        </p:nvSpPr>
        <p:spPr>
          <a:xfrm>
            <a:off x="1111045" y="1868004"/>
            <a:ext cx="9969910" cy="3465385"/>
          </a:xfrm>
        </p:spPr>
        <p:txBody>
          <a:bodyPr vert="horz" lIns="91440" tIns="45720" rIns="91440" bIns="45720" rtlCol="0" anchor="ctr">
            <a:normAutofit/>
          </a:bodyPr>
          <a:lstStyle/>
          <a:p>
            <a:pPr algn="ctr"/>
            <a:r>
              <a:rPr lang="es-CL" sz="7200" cap="all" dirty="0"/>
              <a:t>¿Cómo se produce un cambio de época?</a:t>
            </a:r>
            <a:br>
              <a:rPr lang="en-US" sz="7200" cap="all" dirty="0"/>
            </a:br>
            <a:endParaRPr lang="en-US" sz="7200" cap="all" dirty="0"/>
          </a:p>
        </p:txBody>
      </p:sp>
    </p:spTree>
    <p:extLst>
      <p:ext uri="{BB962C8B-B14F-4D97-AF65-F5344CB8AC3E}">
        <p14:creationId xmlns:p14="http://schemas.microsoft.com/office/powerpoint/2010/main" val="200475979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8F4E1E-B8D7-4FA6-B25B-2A9A4FDD1185}"/>
              </a:ext>
            </a:extLst>
          </p:cNvPr>
          <p:cNvSpPr>
            <a:spLocks noGrp="1"/>
          </p:cNvSpPr>
          <p:nvPr>
            <p:ph type="title"/>
          </p:nvPr>
        </p:nvSpPr>
        <p:spPr>
          <a:xfrm>
            <a:off x="881744" y="631372"/>
            <a:ext cx="3135086" cy="5606142"/>
          </a:xfrm>
        </p:spPr>
        <p:txBody>
          <a:bodyPr>
            <a:normAutofit/>
          </a:bodyPr>
          <a:lstStyle/>
          <a:p>
            <a:r>
              <a:rPr lang="es-CL" cap="all" dirty="0"/>
              <a:t>¿Cómo se produce un cambio de época?</a:t>
            </a:r>
            <a:endParaRPr lang="es-CL" dirty="0"/>
          </a:p>
        </p:txBody>
      </p:sp>
      <p:sp>
        <p:nvSpPr>
          <p:cNvPr id="3" name="Marcador de contenido 2">
            <a:extLst>
              <a:ext uri="{FF2B5EF4-FFF2-40B4-BE49-F238E27FC236}">
                <a16:creationId xmlns:a16="http://schemas.microsoft.com/office/drawing/2014/main" id="{4EBEFAB6-49DE-4F8F-946F-F3A8ECE61262}"/>
              </a:ext>
            </a:extLst>
          </p:cNvPr>
          <p:cNvSpPr>
            <a:spLocks noGrp="1"/>
          </p:cNvSpPr>
          <p:nvPr>
            <p:ph idx="1"/>
          </p:nvPr>
        </p:nvSpPr>
        <p:spPr>
          <a:xfrm>
            <a:off x="4954659" y="332498"/>
            <a:ext cx="6797262" cy="3744685"/>
          </a:xfrm>
        </p:spPr>
        <p:txBody>
          <a:bodyPr>
            <a:normAutofit/>
          </a:bodyPr>
          <a:lstStyle/>
          <a:p>
            <a:pPr algn="just"/>
            <a:r>
              <a:rPr lang="es-CL" sz="2400" dirty="0"/>
              <a:t>El cambio es paulatino y se manifiesta en distintos momentos dependiendo del lugar.</a:t>
            </a:r>
          </a:p>
          <a:p>
            <a:pPr algn="just"/>
            <a:r>
              <a:rPr lang="es-CL" sz="2400" dirty="0"/>
              <a:t>Las causas van moldeando poco a poco la sociedad hasta consolidarse mediante cambios políticos, económicos, sociales y culturales.</a:t>
            </a:r>
          </a:p>
          <a:p>
            <a:pPr algn="just"/>
            <a:r>
              <a:rPr lang="es-CL" sz="2400" dirty="0"/>
              <a:t>El Historiador determina fechas aproximadas para delimitar el estudio de cada época dependiendo del contexto general de cada una.</a:t>
            </a:r>
          </a:p>
          <a:p>
            <a:endParaRPr lang="es-CL" dirty="0"/>
          </a:p>
        </p:txBody>
      </p:sp>
      <p:pic>
        <p:nvPicPr>
          <p:cNvPr id="5" name="Imagen 4" descr="Imagen que contiene hombre, interior, viendo, parado&#10;&#10;Descripción generada automáticamente">
            <a:extLst>
              <a:ext uri="{FF2B5EF4-FFF2-40B4-BE49-F238E27FC236}">
                <a16:creationId xmlns:a16="http://schemas.microsoft.com/office/drawing/2014/main" id="{6CF73EF5-D642-4FC1-B9D4-0D424F6A4D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54824" y="4077183"/>
            <a:ext cx="4240696" cy="2435535"/>
          </a:xfrm>
          <a:prstGeom prst="rect">
            <a:avLst/>
          </a:prstGeom>
        </p:spPr>
      </p:pic>
    </p:spTree>
    <p:extLst>
      <p:ext uri="{BB962C8B-B14F-4D97-AF65-F5344CB8AC3E}">
        <p14:creationId xmlns:p14="http://schemas.microsoft.com/office/powerpoint/2010/main" val="240339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4C7E8E-ED27-4DBE-911A-3C105C3A537F}"/>
              </a:ext>
            </a:extLst>
          </p:cNvPr>
          <p:cNvSpPr>
            <a:spLocks noGrp="1"/>
          </p:cNvSpPr>
          <p:nvPr>
            <p:ph type="title"/>
          </p:nvPr>
        </p:nvSpPr>
        <p:spPr>
          <a:xfrm>
            <a:off x="2426675" y="252046"/>
            <a:ext cx="7491047" cy="738554"/>
          </a:xfrm>
        </p:spPr>
        <p:txBody>
          <a:bodyPr>
            <a:normAutofit fontScale="90000"/>
          </a:bodyPr>
          <a:lstStyle/>
          <a:p>
            <a:r>
              <a:rPr lang="es-CL" dirty="0"/>
              <a:t>EL INICIO DE LA MODERNIDAD (siglos XIV y XVI)</a:t>
            </a:r>
          </a:p>
        </p:txBody>
      </p:sp>
      <p:pic>
        <p:nvPicPr>
          <p:cNvPr id="9" name="Marcador de contenido 8" descr="Imagen que contiene texto, mapa&#10;&#10;Descripción generada automáticamente">
            <a:extLst>
              <a:ext uri="{FF2B5EF4-FFF2-40B4-BE49-F238E27FC236}">
                <a16:creationId xmlns:a16="http://schemas.microsoft.com/office/drawing/2014/main" id="{6DD6274F-2C34-4776-BD3E-D10A1CC3CF0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499" t="8339" r="12547" b="11935"/>
          <a:stretch/>
        </p:blipFill>
        <p:spPr>
          <a:xfrm>
            <a:off x="978578" y="1493822"/>
            <a:ext cx="7179398" cy="4092166"/>
          </a:xfrm>
        </p:spPr>
      </p:pic>
      <p:sp>
        <p:nvSpPr>
          <p:cNvPr id="3" name="CuadroTexto 2">
            <a:extLst>
              <a:ext uri="{FF2B5EF4-FFF2-40B4-BE49-F238E27FC236}">
                <a16:creationId xmlns:a16="http://schemas.microsoft.com/office/drawing/2014/main" id="{3E4E0DC8-694E-4034-8CA9-90C26240DBE8}"/>
              </a:ext>
            </a:extLst>
          </p:cNvPr>
          <p:cNvSpPr txBox="1"/>
          <p:nvPr/>
        </p:nvSpPr>
        <p:spPr>
          <a:xfrm>
            <a:off x="8350417" y="1493822"/>
            <a:ext cx="3134609" cy="3139321"/>
          </a:xfrm>
          <a:prstGeom prst="rect">
            <a:avLst/>
          </a:prstGeom>
          <a:noFill/>
        </p:spPr>
        <p:txBody>
          <a:bodyPr wrap="square" rtlCol="0">
            <a:spAutoFit/>
          </a:bodyPr>
          <a:lstStyle/>
          <a:p>
            <a:pPr algn="just"/>
            <a:r>
              <a:rPr lang="es-ES" dirty="0"/>
              <a:t>1. Durante gran parte de la Edad Media los reinos que conformaban el territorio europeo, se encontraron cercados por los territorios del Imperio Bizantino (Romano de Oriente), los Reinos Vándalos del norte de África y los pueblos Bárbaros del norte de Europa (sajones, eslavos, lombardos, etc.)</a:t>
            </a:r>
            <a:endParaRPr lang="es-CL" dirty="0"/>
          </a:p>
        </p:txBody>
      </p:sp>
      <p:sp>
        <p:nvSpPr>
          <p:cNvPr id="4" name="CuadroTexto 3">
            <a:extLst>
              <a:ext uri="{FF2B5EF4-FFF2-40B4-BE49-F238E27FC236}">
                <a16:creationId xmlns:a16="http://schemas.microsoft.com/office/drawing/2014/main" id="{7717E26D-C7D6-400B-9124-A82043FD370C}"/>
              </a:ext>
            </a:extLst>
          </p:cNvPr>
          <p:cNvSpPr txBox="1"/>
          <p:nvPr/>
        </p:nvSpPr>
        <p:spPr>
          <a:xfrm>
            <a:off x="978578" y="5780761"/>
            <a:ext cx="8279744" cy="923330"/>
          </a:xfrm>
          <a:prstGeom prst="rect">
            <a:avLst/>
          </a:prstGeom>
          <a:noFill/>
        </p:spPr>
        <p:txBody>
          <a:bodyPr wrap="square" rtlCol="0">
            <a:spAutoFit/>
          </a:bodyPr>
          <a:lstStyle/>
          <a:p>
            <a:r>
              <a:rPr lang="es-ES" dirty="0"/>
              <a:t>2. Lo anterior significó un aislamiento general del resto del mundo, que terminó cuando el Imperio Romano de Oriente se vio superado por las invasiones Otomanas. </a:t>
            </a:r>
            <a:r>
              <a:rPr lang="es-ES" u="sng" dirty="0"/>
              <a:t>Esto fue fundamental para el inicio de la Modernidad.</a:t>
            </a:r>
            <a:endParaRPr lang="es-CL" u="sng" dirty="0"/>
          </a:p>
        </p:txBody>
      </p:sp>
    </p:spTree>
    <p:extLst>
      <p:ext uri="{BB962C8B-B14F-4D97-AF65-F5344CB8AC3E}">
        <p14:creationId xmlns:p14="http://schemas.microsoft.com/office/powerpoint/2010/main" val="2038542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nodeType="afterEffect">
                                  <p:stCondLst>
                                    <p:cond delay="1000"/>
                                  </p:stCondLst>
                                  <p:childTnLst>
                                    <p:set>
                                      <p:cBhvr>
                                        <p:cTn id="12" dur="1" fill="hold">
                                          <p:stCondLst>
                                            <p:cond delay="0"/>
                                          </p:stCondLst>
                                        </p:cTn>
                                        <p:tgtEl>
                                          <p:spTgt spid="9"/>
                                        </p:tgtEl>
                                        <p:attrNameLst>
                                          <p:attrName>style.visibility</p:attrName>
                                        </p:attrNameLst>
                                      </p:cBhvr>
                                      <p:to>
                                        <p:strVal val="visible"/>
                                      </p:to>
                                    </p:set>
                                    <p:animEffect transition="in" filter="randombar(horizont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randombar(horizontal)">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C1563D-1DF0-41A0-94CA-C4A707806713}"/>
              </a:ext>
            </a:extLst>
          </p:cNvPr>
          <p:cNvSpPr>
            <a:spLocks noGrp="1"/>
          </p:cNvSpPr>
          <p:nvPr>
            <p:ph type="title"/>
          </p:nvPr>
        </p:nvSpPr>
        <p:spPr/>
        <p:txBody>
          <a:bodyPr>
            <a:normAutofit/>
          </a:bodyPr>
          <a:lstStyle/>
          <a:p>
            <a:r>
              <a:rPr lang="es-CL" dirty="0"/>
              <a:t>CAUSAS</a:t>
            </a:r>
          </a:p>
        </p:txBody>
      </p:sp>
      <p:graphicFrame>
        <p:nvGraphicFramePr>
          <p:cNvPr id="5" name="Marcador de contenido 2">
            <a:extLst>
              <a:ext uri="{FF2B5EF4-FFF2-40B4-BE49-F238E27FC236}">
                <a16:creationId xmlns:a16="http://schemas.microsoft.com/office/drawing/2014/main" id="{E2BA670C-591E-463A-9E49-2C0E5E636B2E}"/>
              </a:ext>
            </a:extLst>
          </p:cNvPr>
          <p:cNvGraphicFramePr>
            <a:graphicFrameLocks noGrp="1"/>
          </p:cNvGraphicFramePr>
          <p:nvPr>
            <p:ph idx="1"/>
            <p:extLst>
              <p:ext uri="{D42A27DB-BD31-4B8C-83A1-F6EECF244321}">
                <p14:modId xmlns:p14="http://schemas.microsoft.com/office/powerpoint/2010/main" val="3649082831"/>
              </p:ext>
            </p:extLst>
          </p:nvPr>
        </p:nvGraphicFramePr>
        <p:xfrm>
          <a:off x="1371600" y="1428750"/>
          <a:ext cx="9601200" cy="4743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7987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16EABEEC-5010-4D60-BA10-93EFB26831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1" name="Freeform 6">
              <a:extLst>
                <a:ext uri="{FF2B5EF4-FFF2-40B4-BE49-F238E27FC236}">
                  <a16:creationId xmlns:a16="http://schemas.microsoft.com/office/drawing/2014/main" id="{CF9BC528-E513-43C9-ABBF-F7ED03D6AB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2" name="Freeform 6">
              <a:extLst>
                <a:ext uri="{FF2B5EF4-FFF2-40B4-BE49-F238E27FC236}">
                  <a16:creationId xmlns:a16="http://schemas.microsoft.com/office/drawing/2014/main" id="{C2D7D03D-0D4C-4889-AD27-F775D20F2D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4" name="Rectangle 13">
            <a:extLst>
              <a:ext uri="{FF2B5EF4-FFF2-40B4-BE49-F238E27FC236}">
                <a16:creationId xmlns:a16="http://schemas.microsoft.com/office/drawing/2014/main" id="{876C18A2-21CF-40CA-A9D8-8D470DDEAC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81AF4B92-A230-4711-A261-EF09D63E385C}"/>
              </a:ext>
            </a:extLst>
          </p:cNvPr>
          <p:cNvSpPr>
            <a:spLocks noGrp="1"/>
          </p:cNvSpPr>
          <p:nvPr>
            <p:ph type="title"/>
          </p:nvPr>
        </p:nvSpPr>
        <p:spPr>
          <a:xfrm>
            <a:off x="859496" y="4115507"/>
            <a:ext cx="4408488" cy="2560741"/>
          </a:xfrm>
        </p:spPr>
        <p:txBody>
          <a:bodyPr vert="horz" lIns="91440" tIns="45720" rIns="91440" bIns="45720" rtlCol="0" anchor="b">
            <a:normAutofit fontScale="90000"/>
          </a:bodyPr>
          <a:lstStyle/>
          <a:p>
            <a:pPr algn="ctr"/>
            <a:r>
              <a:rPr lang="en-US" sz="6100" cap="all" dirty="0" err="1"/>
              <a:t>Línea</a:t>
            </a:r>
            <a:r>
              <a:rPr lang="en-US" sz="6100" cap="all" dirty="0"/>
              <a:t> de </a:t>
            </a:r>
            <a:r>
              <a:rPr lang="en-US" sz="6100" cap="all" dirty="0" err="1"/>
              <a:t>tiempo</a:t>
            </a:r>
            <a:r>
              <a:rPr lang="en-US" sz="6100" cap="all" dirty="0"/>
              <a:t>: siglos I – XV</a:t>
            </a:r>
          </a:p>
        </p:txBody>
      </p:sp>
      <p:sp>
        <p:nvSpPr>
          <p:cNvPr id="16" name="Freeform 6">
            <a:extLst>
              <a:ext uri="{FF2B5EF4-FFF2-40B4-BE49-F238E27FC236}">
                <a16:creationId xmlns:a16="http://schemas.microsoft.com/office/drawing/2014/main" id="{6EB98E4B-3148-4120-9376-F7A14D703D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1046527" y="-13329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18" name="Freeform 6">
            <a:extLst>
              <a:ext uri="{FF2B5EF4-FFF2-40B4-BE49-F238E27FC236}">
                <a16:creationId xmlns:a16="http://schemas.microsoft.com/office/drawing/2014/main" id="{6DC29771-387A-4AEA-AB9A-AC4A496262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V="1">
            <a:off x="7838485" y="614084"/>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pic>
        <p:nvPicPr>
          <p:cNvPr id="5" name="Marcador de contenido 4" descr="Captura de pantalla de un celular&#10;&#10;Descripción generada automáticamente">
            <a:extLst>
              <a:ext uri="{FF2B5EF4-FFF2-40B4-BE49-F238E27FC236}">
                <a16:creationId xmlns:a16="http://schemas.microsoft.com/office/drawing/2014/main" id="{72A671D5-19EE-406D-A3C9-11EC80DA8535}"/>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1231" t="7611" r="3080" b="7484"/>
          <a:stretch/>
        </p:blipFill>
        <p:spPr>
          <a:xfrm>
            <a:off x="859496" y="839839"/>
            <a:ext cx="10469218" cy="3211386"/>
          </a:xfrm>
          <a:prstGeom prst="rect">
            <a:avLst/>
          </a:prstGeom>
        </p:spPr>
      </p:pic>
      <p:sp>
        <p:nvSpPr>
          <p:cNvPr id="3" name="CuadroTexto 2">
            <a:extLst>
              <a:ext uri="{FF2B5EF4-FFF2-40B4-BE49-F238E27FC236}">
                <a16:creationId xmlns:a16="http://schemas.microsoft.com/office/drawing/2014/main" id="{71E71938-034A-49F1-828D-A372D1FDA754}"/>
              </a:ext>
            </a:extLst>
          </p:cNvPr>
          <p:cNvSpPr txBox="1"/>
          <p:nvPr/>
        </p:nvSpPr>
        <p:spPr>
          <a:xfrm>
            <a:off x="5992428" y="4556056"/>
            <a:ext cx="5578859" cy="2031325"/>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solidFill>
              <a:schemeClr val="tx1"/>
            </a:solidFill>
          </a:ln>
        </p:spPr>
        <p:txBody>
          <a:bodyPr wrap="square" rtlCol="0">
            <a:spAutoFit/>
          </a:bodyPr>
          <a:lstStyle/>
          <a:p>
            <a:pPr algn="ctr"/>
            <a:r>
              <a:rPr lang="es-ES" dirty="0"/>
              <a:t>Analicemos:</a:t>
            </a:r>
          </a:p>
          <a:p>
            <a:pPr algn="ctr"/>
            <a:r>
              <a:rPr lang="es-ES" dirty="0"/>
              <a:t>¿Qué evento separa la Alta Edad Media y de la Baja Edad Media?</a:t>
            </a:r>
          </a:p>
          <a:p>
            <a:pPr algn="ctr"/>
            <a:endParaRPr lang="es-ES" dirty="0"/>
          </a:p>
          <a:p>
            <a:pPr algn="ctr"/>
            <a:r>
              <a:rPr lang="es-CL" dirty="0"/>
              <a:t>Considerando el mapa de la diapositiva anterior y esta línea de tiempo ¿Qué ocurrió con Europa después de la caída del Imperio Romano de Occidente?</a:t>
            </a:r>
          </a:p>
        </p:txBody>
      </p:sp>
    </p:spTree>
    <p:extLst>
      <p:ext uri="{BB962C8B-B14F-4D97-AF65-F5344CB8AC3E}">
        <p14:creationId xmlns:p14="http://schemas.microsoft.com/office/powerpoint/2010/main" val="3359299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C3638F2F-4688-4030-B1CC-802724443B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48C811F0-0ED8-4A7B-BFDE-6433C690E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973751" y="303896"/>
            <a:ext cx="1910102" cy="2570671"/>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2" name="Título 1">
            <a:extLst>
              <a:ext uri="{FF2B5EF4-FFF2-40B4-BE49-F238E27FC236}">
                <a16:creationId xmlns:a16="http://schemas.microsoft.com/office/drawing/2014/main" id="{CC8CB6CE-BFB6-4D8F-9CBD-2C81A5B6B6CA}"/>
              </a:ext>
            </a:extLst>
          </p:cNvPr>
          <p:cNvSpPr>
            <a:spLocks noGrp="1"/>
          </p:cNvSpPr>
          <p:nvPr>
            <p:ph type="title"/>
          </p:nvPr>
        </p:nvSpPr>
        <p:spPr>
          <a:xfrm>
            <a:off x="1253764" y="1327355"/>
            <a:ext cx="3559425" cy="4482564"/>
          </a:xfrm>
        </p:spPr>
        <p:txBody>
          <a:bodyPr>
            <a:normAutofit/>
          </a:bodyPr>
          <a:lstStyle/>
          <a:p>
            <a:r>
              <a:rPr lang="es-CL" dirty="0"/>
              <a:t>Política: El Estado Moderno</a:t>
            </a:r>
          </a:p>
        </p:txBody>
      </p:sp>
      <p:sp>
        <p:nvSpPr>
          <p:cNvPr id="3" name="Marcador de contenido 2">
            <a:extLst>
              <a:ext uri="{FF2B5EF4-FFF2-40B4-BE49-F238E27FC236}">
                <a16:creationId xmlns:a16="http://schemas.microsoft.com/office/drawing/2014/main" id="{3FB93344-A368-48C2-837E-5A7CF8AA3ACB}"/>
              </a:ext>
            </a:extLst>
          </p:cNvPr>
          <p:cNvSpPr>
            <a:spLocks noGrp="1"/>
          </p:cNvSpPr>
          <p:nvPr>
            <p:ph idx="1"/>
          </p:nvPr>
        </p:nvSpPr>
        <p:spPr>
          <a:xfrm>
            <a:off x="4327177" y="1327355"/>
            <a:ext cx="6751784" cy="3596890"/>
          </a:xfrm>
        </p:spPr>
        <p:txBody>
          <a:bodyPr>
            <a:normAutofit/>
          </a:bodyPr>
          <a:lstStyle/>
          <a:p>
            <a:pPr marL="0" indent="0" algn="just">
              <a:buNone/>
            </a:pPr>
            <a:r>
              <a:rPr lang="es-CL" dirty="0"/>
              <a:t>“La afirmación del poder monárquico en estos incipientes Estados modernos fue pareja al desarrollo de unos órganos centralizados de gobierno y justicia, de una burocracia de funcionarios, de unos fortalecidos instrumentos de política exterior – diplomacia y ejército – y de una hacienda y fiscalidad que tenían el gran reto de hacer frente a los crecientes costes de los conflictos bélicos”</a:t>
            </a:r>
          </a:p>
          <a:p>
            <a:endParaRPr lang="es-CL" dirty="0"/>
          </a:p>
          <a:p>
            <a:pPr marL="0" indent="0">
              <a:buNone/>
            </a:pPr>
            <a:r>
              <a:rPr lang="es-CL" dirty="0" err="1"/>
              <a:t>Floristán</a:t>
            </a:r>
            <a:r>
              <a:rPr lang="es-CL" dirty="0"/>
              <a:t>, Alfredo (coord.) (2005) </a:t>
            </a:r>
            <a:r>
              <a:rPr lang="es-CL" i="1" dirty="0"/>
              <a:t>Historia universal moderna </a:t>
            </a:r>
            <a:r>
              <a:rPr lang="es-CL" dirty="0"/>
              <a:t>(Adaptación)</a:t>
            </a:r>
          </a:p>
        </p:txBody>
      </p:sp>
      <p:sp>
        <p:nvSpPr>
          <p:cNvPr id="12" name="Rectangle 11">
            <a:extLst>
              <a:ext uri="{FF2B5EF4-FFF2-40B4-BE49-F238E27FC236}">
                <a16:creationId xmlns:a16="http://schemas.microsoft.com/office/drawing/2014/main" id="{AAC19CEE-435E-4643-849E-5194A57437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6453386"/>
            <a:ext cx="12191998" cy="4046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202935384"/>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Recorte">
  <a:themeElements>
    <a:clrScheme name="Recorte">
      <a:dk1>
        <a:sysClr val="windowText" lastClr="000000"/>
      </a:dk1>
      <a:lt1>
        <a:sysClr val="window" lastClr="FFFFFF"/>
      </a:lt1>
      <a:dk2>
        <a:srgbClr val="432A30"/>
      </a:dk2>
      <a:lt2>
        <a:srgbClr val="F2F2F0"/>
      </a:lt2>
      <a:accent1>
        <a:srgbClr val="836C9F"/>
      </a:accent1>
      <a:accent2>
        <a:srgbClr val="BDAB56"/>
      </a:accent2>
      <a:accent3>
        <a:srgbClr val="B0565D"/>
      </a:accent3>
      <a:accent4>
        <a:srgbClr val="55B1BC"/>
      </a:accent4>
      <a:accent5>
        <a:srgbClr val="4D925F"/>
      </a:accent5>
      <a:accent6>
        <a:srgbClr val="E08C4A"/>
      </a:accent6>
      <a:hlink>
        <a:srgbClr val="55B1BC"/>
      </a:hlink>
      <a:folHlink>
        <a:srgbClr val="836C9F"/>
      </a:folHlink>
    </a:clrScheme>
    <a:fontScheme name="Recorte">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cort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9270AA94-2367-4B1E-B579-26147B222BD0}"/>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704</Words>
  <Application>Microsoft Office PowerPoint</Application>
  <PresentationFormat>Panorámica</PresentationFormat>
  <Paragraphs>57</Paragraphs>
  <Slides>11</Slides>
  <Notes>4</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Calibri</vt:lpstr>
      <vt:lpstr>Franklin Gothic Book</vt:lpstr>
      <vt:lpstr>Wingdings</vt:lpstr>
      <vt:lpstr>Recorte</vt:lpstr>
      <vt:lpstr>Unidad 1. los inicios de la modernidad: humanismo, reforma y el choque de dos mundos</vt:lpstr>
      <vt:lpstr>Cambios políticos, económicos y religiosos en el mundo moderno</vt:lpstr>
      <vt:lpstr>Objetivo de la clase</vt:lpstr>
      <vt:lpstr>¿Cómo se produce un cambio de época? </vt:lpstr>
      <vt:lpstr>¿Cómo se produce un cambio de época?</vt:lpstr>
      <vt:lpstr>EL INICIO DE LA MODERNIDAD (siglos XIV y XVI)</vt:lpstr>
      <vt:lpstr>CAUSAS</vt:lpstr>
      <vt:lpstr>Línea de tiempo: siglos I – XV</vt:lpstr>
      <vt:lpstr>Política: El Estado Moderno</vt:lpstr>
      <vt:lpstr>Los Estados modernos</vt:lpstr>
      <vt:lpstr>Actividad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Unidad 1. los inicios de la modernidad: humanismo, reforma y el choque de dos mundos</dc:title>
  <dc:creator>Abraham López</dc:creator>
  <cp:lastModifiedBy>Carmen Barros Ortega</cp:lastModifiedBy>
  <cp:revision>6</cp:revision>
  <dcterms:created xsi:type="dcterms:W3CDTF">2020-03-18T01:04:25Z</dcterms:created>
  <dcterms:modified xsi:type="dcterms:W3CDTF">2021-04-15T14:15:51Z</dcterms:modified>
</cp:coreProperties>
</file>