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</p:sldMasterIdLst>
  <p:notesMasterIdLst>
    <p:notesMasterId r:id="rId23"/>
  </p:notesMasterIdLst>
  <p:sldIdLst>
    <p:sldId id="256" r:id="rId5"/>
    <p:sldId id="257" r:id="rId6"/>
    <p:sldId id="315" r:id="rId7"/>
    <p:sldId id="317" r:id="rId8"/>
    <p:sldId id="327" r:id="rId9"/>
    <p:sldId id="332" r:id="rId10"/>
    <p:sldId id="326" r:id="rId11"/>
    <p:sldId id="323" r:id="rId12"/>
    <p:sldId id="324" r:id="rId13"/>
    <p:sldId id="325" r:id="rId14"/>
    <p:sldId id="321" r:id="rId15"/>
    <p:sldId id="318" r:id="rId16"/>
    <p:sldId id="330" r:id="rId17"/>
    <p:sldId id="331" r:id="rId18"/>
    <p:sldId id="322" r:id="rId19"/>
    <p:sldId id="328" r:id="rId20"/>
    <p:sldId id="329" r:id="rId21"/>
    <p:sldId id="320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1795-6B4C-430E-8AF7-A50128963410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C3C28-991F-4745-A32C-B984200ED8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47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C3C28-991F-4745-A32C-B984200ED8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73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B6F81-C6C4-4DCD-A77F-6512EB8BF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1807C3-190A-40A3-BFC4-A13CB7063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C584FB-3512-4B98-8618-7C47C3A2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94A8E-28FB-4246-BA03-EBE9BCB6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E0C146-8C04-44AE-85C5-E4F34C83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37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7F15C-8D46-4CAD-945F-AB81D550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AE7C3A-60A5-42D9-889E-6A7F66ED0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BC016-7C05-47EF-BCC5-80D64AE5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F3CFDB-EDC4-4A00-9055-D78C43E9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31983-DBC1-4AAE-9610-212E96EE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EF2B18-C987-4CA1-BBB4-6527F78B7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E20494-4E63-45DC-9296-0C124170F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580780-7855-4375-96F3-F296ABC9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AC5B42-2816-4224-BE63-8187E3A6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CF9940-1DAD-495A-AD17-383C911C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940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3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50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78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64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989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87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301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3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E6BF6-DF62-4C88-8CA3-EF9F9389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252877-50F2-443C-8C1B-8CE5C6F2F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D74B8B-32A3-48C2-B38F-88F242A8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3FDDE9-95D2-441C-BCB3-ECA60B66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8557E5-2868-456E-BE78-7BB546D3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818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509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995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957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400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741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610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558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452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653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20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0D084-EF92-4A86-B084-690CE7E2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267C1E-0B15-4075-BD86-1ABC455F4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A5AFAC-0725-4BE8-BA0E-B74DDD93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0288DF-0A0F-46A5-8473-6CE909F3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9CC59C-DD11-45F5-B099-DB98608B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053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663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86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545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633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154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104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43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767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751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6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9359A-BCEB-4A20-9C03-7EC67E29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75111-4F66-4290-B93D-7DC774A90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5F4C5E-C119-43B2-B06D-F71E75FDE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C457F-19DD-4815-A95F-B23472A4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B8C3F2-4F2C-4878-AF6B-54BC8560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08FBC3-6E74-4178-9DE0-6B049C42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637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69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53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25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068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398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390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225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673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9693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24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BA1BE-A13A-4E42-A736-58DB346C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79F65-5721-49F7-80A9-0393EC4BE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2ECD1-544D-4E4C-8AD0-0FF609406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AF7CF0-E2A8-4309-AC03-0A926CB97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8DD58E-4639-47AF-B2FE-2A102F4DB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A5E7129-6863-4FD8-A6E4-1F07D11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B65D1F-DCD6-4288-A33E-30C4BC3A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A25EC2-A37D-4D99-A84F-D3DAB5B0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509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39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5208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2144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4522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3718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614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812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8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833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20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0EE5F-8279-444E-A68D-A2981D0D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0723FC-CE33-40FD-97C7-78F4D091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8DE6F1-B811-4A3E-A3A1-56EF3448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719B2D-78CF-4202-A5AE-474517F4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121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4220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6359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72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16F01-B754-4DCC-B292-D339A13B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238453-BDFE-4E1E-87EF-0A6BD7B6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F9CA7F-23C2-4750-8D90-3DC1E7AF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93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AEE8-D285-4D2C-9871-55B3B192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831F0B-FEA5-4DD7-A7EA-A9B27EAE9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2D6EF1-2B07-4FCB-9D15-2CFBC96F0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748648-1283-4162-AEE5-2EE690DE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61991A-9C77-4C1B-A46F-4B11A3C8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AAE122-29A1-40FF-9A6A-9A738F24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77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74BE5-62CE-4F41-85DC-D9D01BCD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2B1F20-AA80-4478-85B4-1AA830B40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8E19BA-195E-4BA8-9BA3-49C0C4EF3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C90297-3DEE-44B1-8801-6D1F803B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BA6C20-BDD6-4A2B-BB28-0BAC5050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EA50D4-C771-424C-A7D1-D2B1D66B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5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A3C866-3E54-45BA-B0C6-FE91AD30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99CD9E-22E0-45A4-80A2-6882DD93B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22015C-C766-4B42-AC2A-980F4DEB1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1343A4-4A18-4C95-B9CA-BAC40D548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D9F4AE-8596-423C-ACF9-3F2DCF3CF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30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12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40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03C611-A739-45B9-BCEE-5ADBFB3032AF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37D253-B5A1-4BDC-A47D-1A354AF1E3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01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2680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kpx.com/412266/partheon-in-athens-greec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://diccionarioarteconpedro.blogspot.com/2015/03/kor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giaymatematicas.blogspot.com/2014/09/principio-de-las-posiciones-simetricas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fr.wikipedia.org/wiki/Ptol%C3%A9m%C3%A9e_Apion" TargetMode="Externa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es.wikipedia.org/wiki/Gradina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Dimension_Stone_QuarryUSGOV.jpg" TargetMode="Externa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bUj3jtZWWQ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RKOAyHTmpA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QykUxjwNZg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spain.com/2012/08/nacimiento-del-movimiento-olimpico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it.wikipedia.org/wiki/File:218aC_mappa_del_mar_Mediterraneo.png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edificio, parado, pájaro, mujer&#10;&#10;Descripción generada automáticamente">
            <a:extLst>
              <a:ext uri="{FF2B5EF4-FFF2-40B4-BE49-F238E27FC236}">
                <a16:creationId xmlns:a16="http://schemas.microsoft.com/office/drawing/2014/main" id="{42E19D61-63ED-4FA0-BDC6-91A282C03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895" b="1062"/>
          <a:stretch/>
        </p:blipFill>
        <p:spPr>
          <a:xfrm>
            <a:off x="128585" y="115194"/>
            <a:ext cx="11934817" cy="6627613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330854-A39C-4B1C-9259-ECF5A0580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8" y="1714504"/>
            <a:ext cx="10253661" cy="1671634"/>
          </a:xfrm>
        </p:spPr>
        <p:txBody>
          <a:bodyPr>
            <a:normAutofit/>
          </a:bodyPr>
          <a:lstStyle/>
          <a:p>
            <a:pPr algn="l"/>
            <a:r>
              <a:rPr lang="es-ES" sz="5000">
                <a:solidFill>
                  <a:schemeClr val="bg1"/>
                </a:solidFill>
              </a:rPr>
              <a:t>Unidad 2: El legado clásico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AB7EFB-3ACC-4B7F-9DAE-2282F07E8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739" y="3930650"/>
            <a:ext cx="10253660" cy="1655762"/>
          </a:xfrm>
        </p:spPr>
        <p:txBody>
          <a:bodyPr>
            <a:normAutofit/>
          </a:bodyPr>
          <a:lstStyle/>
          <a:p>
            <a:pPr algn="l"/>
            <a:r>
              <a:rPr lang="es-ES" sz="2000" dirty="0">
                <a:solidFill>
                  <a:schemeClr val="bg1"/>
                </a:solidFill>
              </a:rPr>
              <a:t>Historia – Séptimo Básico</a:t>
            </a:r>
          </a:p>
          <a:p>
            <a:pPr algn="l"/>
            <a:r>
              <a:rPr lang="es-ES" sz="2000" dirty="0">
                <a:solidFill>
                  <a:schemeClr val="bg1"/>
                </a:solidFill>
              </a:rPr>
              <a:t>Profesor Abraham López</a:t>
            </a:r>
          </a:p>
          <a:p>
            <a:pPr algn="l"/>
            <a:r>
              <a:rPr lang="es-ES" sz="2000" dirty="0">
                <a:solidFill>
                  <a:schemeClr val="bg1"/>
                </a:solidFill>
              </a:rPr>
              <a:t>OA: 06</a:t>
            </a:r>
          </a:p>
          <a:p>
            <a:pPr algn="l"/>
            <a:r>
              <a:rPr lang="es-ES" sz="2000" dirty="0">
                <a:solidFill>
                  <a:schemeClr val="bg1"/>
                </a:solidFill>
              </a:rPr>
              <a:t>Clases 5 y 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6" y="115193"/>
            <a:ext cx="11934817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07C3A8-02AE-4DC1-B13F-A6AA2ECA9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7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B056A7E7-8FCE-4C86-A508-2B1F1FD53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15" y="784703"/>
            <a:ext cx="4033838" cy="8001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3200" b="1" dirty="0">
                <a:latin typeface="Arial Narrow" panose="020B0606020202030204" pitchFamily="34" charset="0"/>
              </a:rPr>
              <a:t>ÉPOCA  HELENÍSTICA</a:t>
            </a:r>
          </a:p>
          <a:p>
            <a:pPr algn="ctr" eaLnBrk="1" hangingPunct="1"/>
            <a:r>
              <a:rPr lang="es-CL" altLang="es-CL" sz="1400" b="1" dirty="0">
                <a:latin typeface="Arial Narrow" panose="020B0606020202030204" pitchFamily="34" charset="0"/>
              </a:rPr>
              <a:t>Desde el 336 a. de C. hasta el 31 a. de C.</a:t>
            </a:r>
            <a:endParaRPr lang="es-CL" altLang="es-CL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45F2B2B4-C2A7-49FF-A798-BD55935C6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15" y="1922255"/>
            <a:ext cx="4792462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Imperio de Alejandro Magno.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s-CL" altLang="es-CL" sz="1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Creación de la biblioteca de Alejandría.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s-CL" altLang="es-CL" sz="1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Macedonia se convirtió en provincia  romana.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s-CL" altLang="es-CL" sz="1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Grecia es conquistada por Roma.</a:t>
            </a:r>
          </a:p>
          <a:p>
            <a:pPr algn="just" eaLnBrk="1" hangingPunct="1"/>
            <a:endParaRPr lang="es-CL" altLang="es-CL" sz="1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Octavio tuvo la victoria  en </a:t>
            </a:r>
            <a:r>
              <a:rPr lang="es-CL" altLang="es-CL" sz="1800" dirty="0" err="1">
                <a:latin typeface="Bahnschrift" panose="020B0502040204020203" pitchFamily="34" charset="0"/>
              </a:rPr>
              <a:t>Actium</a:t>
            </a:r>
            <a:r>
              <a:rPr lang="es-CL" altLang="es-CL" sz="1800" dirty="0">
                <a:latin typeface="Bahnschrift" panose="020B0502040204020203" pitchFamily="34" charset="0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s-CL" altLang="es-CL" sz="1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Personajes:</a:t>
            </a:r>
          </a:p>
          <a:p>
            <a:pPr algn="just" eaLnBrk="1" hangingPunct="1"/>
            <a:endParaRPr lang="es-CL" altLang="es-CL" sz="1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CL" altLang="es-CL" sz="1800" dirty="0">
                <a:latin typeface="Bahnschrift" panose="020B0502040204020203" pitchFamily="34" charset="0"/>
              </a:rPr>
              <a:t>Aristóteles y Epicuro: filósofos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CL" altLang="es-CL" sz="1800" dirty="0">
                <a:latin typeface="Bahnschrift" panose="020B0502040204020203" pitchFamily="34" charset="0"/>
              </a:rPr>
              <a:t>Euclides y Arquímedes: matemáticos</a:t>
            </a:r>
            <a:endParaRPr lang="es-CL" altLang="es-CL" sz="18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eaLnBrk="1" hangingPunct="1"/>
            <a:endParaRPr lang="es-CL" altLang="es-CL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s-CL" altLang="es-CL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161C237-E82B-4126-B021-7CFE3F47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928689"/>
            <a:ext cx="4605338" cy="2524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86CD3715-3184-45DE-8BFB-03EE47330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454" y="3131533"/>
            <a:ext cx="2879725" cy="3667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800" b="1" dirty="0">
                <a:latin typeface="Arial Narrow" panose="020B0606020202030204" pitchFamily="34" charset="0"/>
              </a:rPr>
              <a:t>ALEJANDRO MAGNO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347EAF-F6FC-4C5D-8DCF-ACF14331E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5" b="8306"/>
          <a:stretch/>
        </p:blipFill>
        <p:spPr bwMode="auto">
          <a:xfrm>
            <a:off x="6179859" y="3612612"/>
            <a:ext cx="4323320" cy="2476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>
            <a:extLst>
              <a:ext uri="{FF2B5EF4-FFF2-40B4-BE49-F238E27FC236}">
                <a16:creationId xmlns:a16="http://schemas.microsoft.com/office/drawing/2014/main" id="{EEA0B1BE-2605-4182-B86A-95B93946C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941" y="5813259"/>
            <a:ext cx="3297238" cy="3667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800" b="1" dirty="0">
                <a:latin typeface="Arial Narrow" panose="020B0606020202030204" pitchFamily="34" charset="0"/>
              </a:rPr>
              <a:t>BIBLIOTECA  DE ALEJANDRÍA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exterior, edificio, banca, grande&#10;&#10;Descripción generada automáticamente">
            <a:extLst>
              <a:ext uri="{FF2B5EF4-FFF2-40B4-BE49-F238E27FC236}">
                <a16:creationId xmlns:a16="http://schemas.microsoft.com/office/drawing/2014/main" id="{48D6936D-F283-4E0D-A314-FEE7A07D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126" b="196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828273-60B0-4E5A-8720-4251D32D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El arte y la belleza en la antigua Grecia</a:t>
            </a:r>
          </a:p>
        </p:txBody>
      </p:sp>
    </p:spTree>
    <p:extLst>
      <p:ext uri="{BB962C8B-B14F-4D97-AF65-F5344CB8AC3E}">
        <p14:creationId xmlns:p14="http://schemas.microsoft.com/office/powerpoint/2010/main" val="1912319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24" descr="Imagen que contiene edificio, piedra&#10;&#10;Descripción generada automáticamente">
            <a:extLst>
              <a:ext uri="{FF2B5EF4-FFF2-40B4-BE49-F238E27FC236}">
                <a16:creationId xmlns:a16="http://schemas.microsoft.com/office/drawing/2014/main" id="{43561632-DFDA-4B57-8D40-4DD4895A0D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2343"/>
          <a:stretch/>
        </p:blipFill>
        <p:spPr>
          <a:xfrm>
            <a:off x="4038610" y="7"/>
            <a:ext cx="4039673" cy="6875812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2FD26B0-16CE-4AD4-9CE4-A63EBF330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BAA3265-5EBD-4498-9E50-A60D8B31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96" y="2601204"/>
            <a:ext cx="3821069" cy="16555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s-CL" sz="5400" kern="1200" dirty="0">
                <a:solidFill>
                  <a:srgbClr val="FFFFFF"/>
                </a:solidFill>
                <a:latin typeface="Bahnschrift" panose="020B0502040204020203" pitchFamily="34" charset="0"/>
              </a:rPr>
              <a:t>Arte en la antigüedad</a:t>
            </a:r>
          </a:p>
        </p:txBody>
      </p:sp>
      <p:pic>
        <p:nvPicPr>
          <p:cNvPr id="11" name="Imagen 10" descr="Imagen que contiene edificio, tabla, frente, parado&#10;&#10;Descripción generada automáticamente">
            <a:extLst>
              <a:ext uri="{FF2B5EF4-FFF2-40B4-BE49-F238E27FC236}">
                <a16:creationId xmlns:a16="http://schemas.microsoft.com/office/drawing/2014/main" id="{E7B9E22D-B773-4F3F-A17F-12944874B3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r="9074" b="1"/>
          <a:stretch/>
        </p:blipFill>
        <p:spPr>
          <a:xfrm>
            <a:off x="8068007" y="-7"/>
            <a:ext cx="4123986" cy="687614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4108632-9990-4D37-B197-A3D9CDCC0432}"/>
              </a:ext>
            </a:extLst>
          </p:cNvPr>
          <p:cNvSpPr txBox="1"/>
          <p:nvPr/>
        </p:nvSpPr>
        <p:spPr>
          <a:xfrm>
            <a:off x="8900270" y="6016242"/>
            <a:ext cx="2617201" cy="67814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2000" dirty="0">
                <a:solidFill>
                  <a:srgbClr val="FFFFFF"/>
                </a:solidFill>
                <a:latin typeface="Bahnschrift" panose="020B0502040204020203" pitchFamily="34" charset="0"/>
              </a:rPr>
              <a:t>Escultura Sumeria 3000 a.C.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0CAB22C-620A-4EF6-B3ED-2579AEC0ABF6}"/>
              </a:ext>
            </a:extLst>
          </p:cNvPr>
          <p:cNvSpPr txBox="1"/>
          <p:nvPr/>
        </p:nvSpPr>
        <p:spPr>
          <a:xfrm>
            <a:off x="4965827" y="5925726"/>
            <a:ext cx="2016746" cy="72667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2000" dirty="0">
                <a:solidFill>
                  <a:srgbClr val="FFFFFF"/>
                </a:solidFill>
                <a:latin typeface="Bahnschrift" panose="020B0502040204020203" pitchFamily="34" charset="0"/>
              </a:rPr>
              <a:t>Grecia arcaica (s VIII – V a.C.) </a:t>
            </a:r>
          </a:p>
        </p:txBody>
      </p:sp>
    </p:spTree>
    <p:extLst>
      <p:ext uri="{BB962C8B-B14F-4D97-AF65-F5344CB8AC3E}">
        <p14:creationId xmlns:p14="http://schemas.microsoft.com/office/powerpoint/2010/main" val="92054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4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escultura, edificio, hombre, jugando&#10;&#10;Descripción generada automáticamente">
            <a:extLst>
              <a:ext uri="{FF2B5EF4-FFF2-40B4-BE49-F238E27FC236}">
                <a16:creationId xmlns:a16="http://schemas.microsoft.com/office/drawing/2014/main" id="{3289C83B-DD81-40E1-A1FA-7FE40373E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" r="-2" b="3463"/>
          <a:stretch/>
        </p:blipFill>
        <p:spPr>
          <a:xfrm>
            <a:off x="7363643" y="643467"/>
            <a:ext cx="3420918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edificio, escultura, persona, hombre&#10;&#10;Descripción generada automáticamente">
            <a:extLst>
              <a:ext uri="{FF2B5EF4-FFF2-40B4-BE49-F238E27FC236}">
                <a16:creationId xmlns:a16="http://schemas.microsoft.com/office/drawing/2014/main" id="{83ADC637-4514-41F4-81E8-97D64BA99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208"/>
          <a:stretch/>
        </p:blipFill>
        <p:spPr>
          <a:xfrm>
            <a:off x="1359916" y="643467"/>
            <a:ext cx="3692312" cy="557106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839922-FDFE-4CC9-8EAD-CE5FCAA51379}"/>
              </a:ext>
            </a:extLst>
          </p:cNvPr>
          <p:cNvSpPr txBox="1"/>
          <p:nvPr/>
        </p:nvSpPr>
        <p:spPr>
          <a:xfrm>
            <a:off x="7207619" y="5688495"/>
            <a:ext cx="3556616" cy="55710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2400" dirty="0">
                <a:solidFill>
                  <a:srgbClr val="FFFFFF"/>
                </a:solidFill>
              </a:rPr>
              <a:t>Escultura en Grecia Clásica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2C1866-0400-4BBE-BA80-87A4E425FC1C}"/>
              </a:ext>
            </a:extLst>
          </p:cNvPr>
          <p:cNvSpPr txBox="1"/>
          <p:nvPr/>
        </p:nvSpPr>
        <p:spPr>
          <a:xfrm>
            <a:off x="1359916" y="5657427"/>
            <a:ext cx="3692312" cy="55710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dirty="0">
                <a:solidFill>
                  <a:srgbClr val="FFFFFF"/>
                </a:solidFill>
              </a:rPr>
              <a:t>Renacimiento y modernidad Siglos XV-XIX</a:t>
            </a:r>
          </a:p>
        </p:txBody>
      </p:sp>
    </p:spTree>
    <p:extLst>
      <p:ext uri="{BB962C8B-B14F-4D97-AF65-F5344CB8AC3E}">
        <p14:creationId xmlns:p14="http://schemas.microsoft.com/office/powerpoint/2010/main" val="136486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uarto&#10;&#10;Descripción generada automáticamente">
            <a:extLst>
              <a:ext uri="{FF2B5EF4-FFF2-40B4-BE49-F238E27FC236}">
                <a16:creationId xmlns:a16="http://schemas.microsoft.com/office/drawing/2014/main" id="{B41729EB-7FE3-44BE-B419-6BF9CE21D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8FC767-1B0F-40A9-B8D4-F5F7B6327E19}"/>
              </a:ext>
            </a:extLst>
          </p:cNvPr>
          <p:cNvSpPr txBox="1"/>
          <p:nvPr/>
        </p:nvSpPr>
        <p:spPr>
          <a:xfrm>
            <a:off x="591430" y="4856921"/>
            <a:ext cx="9565028" cy="1249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3600" dirty="0">
                <a:solidFill>
                  <a:schemeClr val="tx1"/>
                </a:solidFill>
              </a:rPr>
              <a:t>Arte contemporáneo Siglo XX -XXI</a:t>
            </a:r>
          </a:p>
        </p:txBody>
      </p:sp>
    </p:spTree>
    <p:extLst>
      <p:ext uri="{BB962C8B-B14F-4D97-AF65-F5344CB8AC3E}">
        <p14:creationId xmlns:p14="http://schemas.microsoft.com/office/powerpoint/2010/main" val="1584521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311DF0-2DAD-4B1C-AB9E-D80E26FE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1" y="4615840"/>
            <a:ext cx="3336804" cy="1526741"/>
          </a:xfrm>
        </p:spPr>
        <p:txBody>
          <a:bodyPr>
            <a:normAutofit/>
          </a:bodyPr>
          <a:lstStyle/>
          <a:p>
            <a:pPr algn="r"/>
            <a:r>
              <a:rPr lang="es-ES" sz="3000" dirty="0">
                <a:solidFill>
                  <a:schemeClr val="bg1"/>
                </a:solidFill>
              </a:rPr>
              <a:t>La idea de la belleza</a:t>
            </a:r>
          </a:p>
        </p:txBody>
      </p:sp>
      <p:pic>
        <p:nvPicPr>
          <p:cNvPr id="5" name="Imagen 4" descr="Imagen que contiene biombo, edificio, reloj&#10;&#10;Descripción generada automáticamente">
            <a:extLst>
              <a:ext uri="{FF2B5EF4-FFF2-40B4-BE49-F238E27FC236}">
                <a16:creationId xmlns:a16="http://schemas.microsoft.com/office/drawing/2014/main" id="{E347FED5-F87F-4B5A-B04C-24F9E6D1A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16" r="883" b="1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8" name="Imagen 7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67099210-2046-4E4B-8B85-27A01098B8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8693" r="-1" b="36192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32F9BA-C8BF-4B8B-8811-F4B90A6C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922" y="4211637"/>
            <a:ext cx="7092179" cy="2345070"/>
          </a:xfrm>
        </p:spPr>
        <p:txBody>
          <a:bodyPr anchor="ctr">
            <a:norm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Bahnschrift" panose="020B0502040204020203" pitchFamily="34" charset="0"/>
              </a:rPr>
              <a:t>Fuerte influencia de la matemática: búsqueda de simetría.</a:t>
            </a:r>
          </a:p>
          <a:p>
            <a:r>
              <a:rPr lang="es-ES" sz="1600" dirty="0">
                <a:solidFill>
                  <a:schemeClr val="bg1"/>
                </a:solidFill>
                <a:latin typeface="Bahnschrift" panose="020B0502040204020203" pitchFamily="34" charset="0"/>
              </a:rPr>
              <a:t>Lo bello debía ser armonioso tanto para los oídos como para los ojos.</a:t>
            </a:r>
          </a:p>
          <a:p>
            <a:r>
              <a:rPr lang="es-ES" sz="1600" dirty="0">
                <a:solidFill>
                  <a:schemeClr val="bg1"/>
                </a:solidFill>
                <a:latin typeface="Bahnschrift" panose="020B0502040204020203" pitchFamily="34" charset="0"/>
              </a:rPr>
              <a:t>Según Policleto (s. V </a:t>
            </a:r>
            <a:r>
              <a:rPr lang="es-ES" sz="1600" dirty="0" err="1">
                <a:solidFill>
                  <a:schemeClr val="bg1"/>
                </a:solidFill>
                <a:latin typeface="Bahnschrift" panose="020B0502040204020203" pitchFamily="34" charset="0"/>
              </a:rPr>
              <a:t>a.C</a:t>
            </a:r>
            <a:r>
              <a:rPr lang="es-ES" sz="1600" dirty="0">
                <a:solidFill>
                  <a:schemeClr val="bg1"/>
                </a:solidFill>
                <a:latin typeface="Bahnschrift" panose="020B0502040204020203" pitchFamily="34" charset="0"/>
              </a:rPr>
              <a:t>), el cuerpo humano debía medir 7 veces la cabeza</a:t>
            </a:r>
          </a:p>
          <a:p>
            <a:r>
              <a:rPr lang="es-ES" sz="1600" dirty="0">
                <a:solidFill>
                  <a:schemeClr val="bg1"/>
                </a:solidFill>
                <a:latin typeface="Bahnschrift" panose="020B0502040204020203" pitchFamily="34" charset="0"/>
              </a:rPr>
              <a:t>La principal referencia estaba en la naturaleza, la que se intentaba representar de la manera más precisa posible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2DCBBF-3170-487D-B223-D5C6350A225C}"/>
              </a:ext>
            </a:extLst>
          </p:cNvPr>
          <p:cNvSpPr txBox="1"/>
          <p:nvPr/>
        </p:nvSpPr>
        <p:spPr>
          <a:xfrm>
            <a:off x="9485237" y="3905998"/>
            <a:ext cx="23134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 dirty="0">
                <a:solidFill>
                  <a:srgbClr val="FFFFFF"/>
                </a:solidFill>
                <a:hlinkClick r:id="rId5" tooltip="https://fr.wikipedia.org/wiki/Ptol%C3%A9m%C3%A9e_Ap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dirty="0">
                <a:solidFill>
                  <a:srgbClr val="FFFFFF"/>
                </a:solidFill>
              </a:rPr>
              <a:t> de Autor desconocido está bajo licencia </a:t>
            </a:r>
            <a:r>
              <a:rPr lang="es-ES" sz="700" dirty="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84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91793900-90FA-49F2-B935-C199708F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5142C3-27E9-4195-A6E7-96A2F4CA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0" y="411480"/>
            <a:ext cx="3319114" cy="1698432"/>
          </a:xfrm>
        </p:spPr>
        <p:txBody>
          <a:bodyPr>
            <a:normAutofit/>
          </a:bodyPr>
          <a:lstStyle/>
          <a:p>
            <a:pPr algn="ctr"/>
            <a:r>
              <a:rPr lang="es-ES" sz="2800"/>
              <a:t>Técnica en escultura</a:t>
            </a:r>
          </a:p>
        </p:txBody>
      </p:sp>
      <p:pic>
        <p:nvPicPr>
          <p:cNvPr id="10" name="Imagen 9" descr="Imagen que contiene hecho de madera, banca, puesto, agua&#10;&#10;Descripción generada automáticamente">
            <a:extLst>
              <a:ext uri="{FF2B5EF4-FFF2-40B4-BE49-F238E27FC236}">
                <a16:creationId xmlns:a16="http://schemas.microsoft.com/office/drawing/2014/main" id="{8BF2B183-B7EE-45BC-B0EB-BDE0F8F6EF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3" r="1" b="1"/>
          <a:stretch/>
        </p:blipFill>
        <p:spPr>
          <a:xfrm>
            <a:off x="4381498" y="10"/>
            <a:ext cx="4394336" cy="2509513"/>
          </a:xfrm>
          <a:prstGeom prst="rect">
            <a:avLst/>
          </a:prstGeom>
        </p:spPr>
      </p:pic>
      <p:pic>
        <p:nvPicPr>
          <p:cNvPr id="16" name="Imagen 15" descr="Imagen que contiene cuchillo&#10;&#10;Descripción generada automáticamente">
            <a:extLst>
              <a:ext uri="{FF2B5EF4-FFF2-40B4-BE49-F238E27FC236}">
                <a16:creationId xmlns:a16="http://schemas.microsoft.com/office/drawing/2014/main" id="{EE51664F-17CB-4880-B6E2-743B0F004F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2" r="11550" b="-1"/>
          <a:stretch/>
        </p:blipFill>
        <p:spPr>
          <a:xfrm>
            <a:off x="-1" y="2509525"/>
            <a:ext cx="4381499" cy="4348475"/>
          </a:xfrm>
          <a:prstGeom prst="rect">
            <a:avLst/>
          </a:prstGeom>
        </p:spPr>
      </p:pic>
      <p:pic>
        <p:nvPicPr>
          <p:cNvPr id="18" name="Imagen 17" descr="Imagen que contiene tabla, ventana, viejo, parado&#10;&#10;Descripción generada automáticamente">
            <a:extLst>
              <a:ext uri="{FF2B5EF4-FFF2-40B4-BE49-F238E27FC236}">
                <a16:creationId xmlns:a16="http://schemas.microsoft.com/office/drawing/2014/main" id="{23B85B83-1A27-4C2D-9488-99CA4ED158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594" b="-5"/>
          <a:stretch/>
        </p:blipFill>
        <p:spPr>
          <a:xfrm>
            <a:off x="8807838" y="-2"/>
            <a:ext cx="3384162" cy="2553431"/>
          </a:xfrm>
          <a:prstGeom prst="rect">
            <a:avLst/>
          </a:prstGeom>
        </p:spPr>
      </p:pic>
      <p:sp>
        <p:nvSpPr>
          <p:cNvPr id="33" name="Rectangle 25">
            <a:extLst>
              <a:ext uri="{FF2B5EF4-FFF2-40B4-BE49-F238E27FC236}">
                <a16:creationId xmlns:a16="http://schemas.microsoft.com/office/drawing/2014/main" id="{A2CDF4EC-7B47-436E-927B-57540425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89421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EF273D9E-5BEA-459A-918F-AF5ACA25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20494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8727B-A1C1-4ECF-B3AE-E38C8FE0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698" y="3037490"/>
            <a:ext cx="3452345" cy="30112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600" b="1"/>
              <a:t>Herramientas:</a:t>
            </a:r>
          </a:p>
          <a:p>
            <a:pPr marL="0" indent="0">
              <a:buNone/>
            </a:pPr>
            <a:r>
              <a:rPr lang="es-ES" sz="1600" b="1"/>
              <a:t>El puntero, el cincel plano y el dentado, y el trépano</a:t>
            </a:r>
          </a:p>
          <a:p>
            <a:pPr marL="0" indent="0">
              <a:buNone/>
            </a:pPr>
            <a:r>
              <a:rPr lang="es-ES" sz="1600" b="1"/>
              <a:t>Material:</a:t>
            </a:r>
          </a:p>
          <a:p>
            <a:pPr marL="0" indent="0">
              <a:buNone/>
            </a:pPr>
            <a:r>
              <a:rPr lang="es-ES" sz="1600" b="1"/>
              <a:t>Molde en mármol</a:t>
            </a:r>
            <a:endParaRPr lang="es-ES" sz="1600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5DFA5EF5-56B1-49EE-B0BB-69B6399F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46833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0A385C3-ED15-4C78-93D6-E0431CC36A2A}"/>
              </a:ext>
            </a:extLst>
          </p:cNvPr>
          <p:cNvSpPr txBox="1"/>
          <p:nvPr/>
        </p:nvSpPr>
        <p:spPr>
          <a:xfrm>
            <a:off x="9857708" y="2353374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6" tooltip="http://commons.wikimedia.org/wiki/File:Dimension_Stone_QuarryUSGOV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pic>
        <p:nvPicPr>
          <p:cNvPr id="21" name="Imagen 20" descr="Imagen que contiene interior, pequeño, mostrador, tabla&#10;&#10;Descripción generada automáticamente">
            <a:extLst>
              <a:ext uri="{FF2B5EF4-FFF2-40B4-BE49-F238E27FC236}">
                <a16:creationId xmlns:a16="http://schemas.microsoft.com/office/drawing/2014/main" id="{C6A57EEA-5F7B-4936-8002-394AF7A3EE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50" y="2625436"/>
            <a:ext cx="3087489" cy="411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82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Mejor tecnica de la escultura">
            <a:hlinkClick r:id="" action="ppaction://media"/>
            <a:extLst>
              <a:ext uri="{FF2B5EF4-FFF2-40B4-BE49-F238E27FC236}">
                <a16:creationId xmlns:a16="http://schemas.microsoft.com/office/drawing/2014/main" id="{8F1AE4F9-783E-48BA-BA1F-30B5E9056EC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02167" y="138090"/>
            <a:ext cx="8781359" cy="65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B60E3C-8C5F-4FE4-90E9-BFD09BC0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s-ES" sz="5600" dirty="0"/>
              <a:t>Actividad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C1180C-FD3F-4533-BDA3-A7C834F62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630" y="1120044"/>
            <a:ext cx="5734797" cy="470213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2000" dirty="0">
                <a:latin typeface="Bahnschrift" panose="020B0502040204020203" pitchFamily="34" charset="0"/>
              </a:rPr>
              <a:t>1. Describe cada una de las esculturas anteriores.</a:t>
            </a:r>
          </a:p>
          <a:p>
            <a:pPr marL="0" indent="0">
              <a:buNone/>
            </a:pPr>
            <a:r>
              <a:rPr lang="es-ES" sz="2000" dirty="0">
                <a:latin typeface="Bahnschrift" panose="020B0502040204020203" pitchFamily="34" charset="0"/>
              </a:rPr>
              <a:t>2. Ordénalas en una línea de tiempo.</a:t>
            </a:r>
          </a:p>
          <a:p>
            <a:pPr marL="0" indent="0">
              <a:buNone/>
            </a:pPr>
            <a:r>
              <a:rPr lang="es-ES" sz="2000" dirty="0">
                <a:latin typeface="Bahnschrift" panose="020B0502040204020203" pitchFamily="34" charset="0"/>
              </a:rPr>
              <a:t>3. Compara en base a sus características: </a:t>
            </a:r>
          </a:p>
          <a:p>
            <a:pPr marL="457200" lvl="1" indent="0">
              <a:buNone/>
            </a:pPr>
            <a:r>
              <a:rPr lang="es-ES" sz="2000" dirty="0">
                <a:latin typeface="Bahnschrift" panose="020B0502040204020203" pitchFamily="34" charset="0"/>
              </a:rPr>
              <a:t>a. Sumeria y Griega arcaica.</a:t>
            </a:r>
          </a:p>
          <a:p>
            <a:pPr marL="457200" lvl="1" indent="0">
              <a:buNone/>
            </a:pPr>
            <a:r>
              <a:rPr lang="es-ES" sz="2000" dirty="0">
                <a:latin typeface="Bahnschrift" panose="020B0502040204020203" pitchFamily="34" charset="0"/>
              </a:rPr>
              <a:t>b. Griega clásica y Renacimiento/modernidad.</a:t>
            </a:r>
          </a:p>
          <a:p>
            <a:pPr marL="457200" lvl="1" indent="0">
              <a:buNone/>
            </a:pPr>
            <a:r>
              <a:rPr lang="es-ES" sz="2000" dirty="0">
                <a:latin typeface="Bahnschrift" panose="020B0502040204020203" pitchFamily="34" charset="0"/>
              </a:rPr>
              <a:t>c. Grecia clásica y época contemporánea.</a:t>
            </a:r>
          </a:p>
          <a:p>
            <a:pPr marL="0" indent="0">
              <a:buNone/>
            </a:pPr>
            <a:r>
              <a:rPr lang="es-ES" sz="2000" dirty="0">
                <a:latin typeface="Bahnschrift" panose="020B0502040204020203" pitchFamily="34" charset="0"/>
              </a:rPr>
              <a:t>4. ¿Qué se busca representar en cada época?</a:t>
            </a:r>
          </a:p>
          <a:p>
            <a:pPr marL="0" indent="0">
              <a:buNone/>
            </a:pPr>
            <a:r>
              <a:rPr lang="es-ES" sz="2000" dirty="0">
                <a:latin typeface="Bahnschrift" panose="020B0502040204020203" pitchFamily="34" charset="0"/>
              </a:rPr>
              <a:t>5. ¿Qué importancia crees que tuvo el desarrollo técnico para la creación de estas esculturas?</a:t>
            </a:r>
          </a:p>
          <a:p>
            <a:pPr marL="0" indent="0">
              <a:buNone/>
            </a:pPr>
            <a:r>
              <a:rPr lang="es-ES" sz="2000" dirty="0">
                <a:latin typeface="Bahnschrift" panose="020B0502040204020203" pitchFamily="34" charset="0"/>
              </a:rPr>
              <a:t>6.¿Qué podemos deducir del modo de vida de las sociedades que dieron origen a estas esculturas?</a:t>
            </a:r>
          </a:p>
        </p:txBody>
      </p:sp>
    </p:spTree>
    <p:extLst>
      <p:ext uri="{BB962C8B-B14F-4D97-AF65-F5344CB8AC3E}">
        <p14:creationId xmlns:p14="http://schemas.microsoft.com/office/powerpoint/2010/main" val="126845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C12546-279D-4B06-8416-D87DDC9A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Objetivo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39287E-E3AC-442B-A8CB-34348B1AE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dirty="0">
                <a:solidFill>
                  <a:srgbClr val="FFFFFF"/>
                </a:solidFill>
              </a:rPr>
              <a:t>Valorar el aporte de la cultura griega a la conformación del mundo moderno considerando los aspectos centrales de la organización política y social en Atenas.</a:t>
            </a:r>
          </a:p>
        </p:txBody>
      </p:sp>
    </p:spTree>
    <p:extLst>
      <p:ext uri="{BB962C8B-B14F-4D97-AF65-F5344CB8AC3E}">
        <p14:creationId xmlns:p14="http://schemas.microsoft.com/office/powerpoint/2010/main" val="50256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lementos multimedia en línea 1" title="Democracia griega, elecciones por sorteo">
            <a:hlinkClick r:id="" action="ppaction://media"/>
            <a:extLst>
              <a:ext uri="{FF2B5EF4-FFF2-40B4-BE49-F238E27FC236}">
                <a16:creationId xmlns:a16="http://schemas.microsoft.com/office/drawing/2014/main" id="{00439706-953D-4112-826E-D0500E6343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49D2FF-AD87-4484-85E2-78B80D23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5" y="1250575"/>
            <a:ext cx="4604274" cy="4163210"/>
          </a:xfrm>
        </p:spPr>
        <p:txBody>
          <a:bodyPr anchor="ctr">
            <a:normAutofit/>
          </a:bodyPr>
          <a:lstStyle/>
          <a:p>
            <a:r>
              <a:rPr lang="es-ES" sz="5600">
                <a:solidFill>
                  <a:schemeClr val="bg1"/>
                </a:solidFill>
              </a:rPr>
              <a:t>Desarrollemos en clase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76" y="1100949"/>
            <a:ext cx="499659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E28AF1-D073-4098-BE33-69DAC859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224" y="860612"/>
            <a:ext cx="4797909" cy="502382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</a:rPr>
              <a:t>Según el video: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¿Cómo se escogían los cargos públicos en Grecia?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¿Cómo se eligen en la actualidad?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¿Crees que un sistema como el </a:t>
            </a:r>
            <a:r>
              <a:rPr lang="es-ES" sz="2000" dirty="0" err="1">
                <a:solidFill>
                  <a:schemeClr val="bg1"/>
                </a:solidFill>
              </a:rPr>
              <a:t>kleroterion</a:t>
            </a:r>
            <a:r>
              <a:rPr lang="es-ES" sz="2000" dirty="0">
                <a:solidFill>
                  <a:schemeClr val="bg1"/>
                </a:solidFill>
              </a:rPr>
              <a:t> funcionaria en la actualidad? </a:t>
            </a:r>
          </a:p>
        </p:txBody>
      </p:sp>
    </p:spTree>
    <p:extLst>
      <p:ext uri="{BB962C8B-B14F-4D97-AF65-F5344CB8AC3E}">
        <p14:creationId xmlns:p14="http://schemas.microsoft.com/office/powerpoint/2010/main" val="355868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93BFD-6544-4C9C-9C3D-66D1AA64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ES" dirty="0"/>
              <a:t>Objetivo	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6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57EFD-9CE8-4F3F-9D39-E1CD6E77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sz="2400" dirty="0"/>
              <a:t>Caracterizar el arte griego en relación a aspectos como el ideal de belleza y la capacidad técnica para su desarrollo, considerando elementos de cambio y continuidad con épocas posteriores.</a:t>
            </a:r>
          </a:p>
        </p:txBody>
      </p:sp>
    </p:spTree>
    <p:extLst>
      <p:ext uri="{BB962C8B-B14F-4D97-AF65-F5344CB8AC3E}">
        <p14:creationId xmlns:p14="http://schemas.microsoft.com/office/powerpoint/2010/main" val="380053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A1BDF8-7C29-4121-A107-4E71C83E0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53" y="1292913"/>
            <a:ext cx="4008384" cy="439398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CL" dirty="0">
                <a:latin typeface="Bahnschrift" panose="020B0502040204020203" pitchFamily="34" charset="0"/>
              </a:rPr>
              <a:t>a. ¿Qué elementos unían al pueblo griego?</a:t>
            </a:r>
          </a:p>
          <a:p>
            <a:pPr marL="0" indent="0" algn="just">
              <a:buNone/>
            </a:pPr>
            <a:endParaRPr lang="es-CL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endParaRPr lang="es-CL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CL" dirty="0">
                <a:latin typeface="Bahnschrift" panose="020B0502040204020203" pitchFamily="34" charset="0"/>
              </a:rPr>
              <a:t>b. ¿Qué buscaban comunicar los griegos con su arte?</a:t>
            </a:r>
          </a:p>
          <a:p>
            <a:pPr marL="0" indent="0" algn="just">
              <a:buNone/>
            </a:pPr>
            <a:endParaRPr lang="es-CL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CL" dirty="0">
                <a:latin typeface="Bahnschrift" panose="020B0502040204020203" pitchFamily="34" charset="0"/>
              </a:rPr>
              <a:t>c. ¿Qué vinculación puede existir entre el arte griego y la idea de belleza en la actualidad?</a:t>
            </a:r>
          </a:p>
          <a:p>
            <a:pPr marL="0" indent="0" algn="just">
              <a:buNone/>
            </a:pPr>
            <a:endParaRPr lang="es-CL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CL" dirty="0">
                <a:latin typeface="Bahnschrift" panose="020B0502040204020203" pitchFamily="34" charset="0"/>
              </a:rPr>
              <a:t>d. ¿Qué es el ARETE? ¿Cuál pudo ser su importancia para el desarrollo del pueblo griego?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Elementos multimedia en línea 3" title="La belleza del cuerpo. Arte y pensamiento en la Grecia Antigua">
            <a:hlinkClick r:id="" action="ppaction://media"/>
            <a:extLst>
              <a:ext uri="{FF2B5EF4-FFF2-40B4-BE49-F238E27FC236}">
                <a16:creationId xmlns:a16="http://schemas.microsoft.com/office/drawing/2014/main" id="{F522D82D-B44D-4125-92BC-B1B0768CA8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12534" y="1038905"/>
            <a:ext cx="6535999" cy="4901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14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F809D1-F36C-42FB-A435-9AEDC5455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97" y="1428750"/>
            <a:ext cx="9117807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CL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Desarrollo histórico en Grecia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02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4F7C4302-2148-4C68-A9B9-B61B73639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138" y="155699"/>
            <a:ext cx="5111750" cy="8001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3200" b="1" dirty="0">
                <a:latin typeface="Arial Narrow" panose="020B0606020202030204" pitchFamily="34" charset="0"/>
              </a:rPr>
              <a:t>GRECIA: ÉPOCA ARCAICA</a:t>
            </a:r>
          </a:p>
          <a:p>
            <a:pPr algn="ctr" eaLnBrk="1" hangingPunct="1"/>
            <a:r>
              <a:rPr lang="es-CL" altLang="es-CL" sz="1400" b="1" dirty="0">
                <a:latin typeface="Arial Narrow" panose="020B0606020202030204" pitchFamily="34" charset="0"/>
              </a:rPr>
              <a:t>SIGLO VIII a. de C. HASTA EL 490 a. de C.</a:t>
            </a:r>
            <a:endParaRPr lang="es-CL" altLang="es-CL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201D4C1C-C222-4DED-9761-98EF5847F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9" y="1335385"/>
            <a:ext cx="4798654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2000" dirty="0">
                <a:latin typeface="Bahnschrift" panose="020B0502040204020203" pitchFamily="34" charset="0"/>
              </a:rPr>
              <a:t>Primeros Juegos Olímpicos.</a:t>
            </a:r>
          </a:p>
          <a:p>
            <a:pPr algn="just" eaLnBrk="1" hangingPunct="1"/>
            <a:endParaRPr lang="es-CL" altLang="es-CL" sz="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2000" dirty="0">
                <a:latin typeface="Bahnschrift" panose="020B0502040204020203" pitchFamily="34" charset="0"/>
              </a:rPr>
              <a:t>Fundación de colonias en las márgenes del Mediterráneo.</a:t>
            </a:r>
          </a:p>
          <a:p>
            <a:pPr algn="just" eaLnBrk="1" hangingPunct="1"/>
            <a:endParaRPr lang="es-CL" altLang="es-CL" sz="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2000" dirty="0">
                <a:latin typeface="Bahnschrift" panose="020B0502040204020203" pitchFamily="34" charset="0"/>
              </a:rPr>
              <a:t>Primer vestigio de difusión de la escritura.</a:t>
            </a:r>
          </a:p>
          <a:p>
            <a:pPr algn="just" eaLnBrk="1" hangingPunct="1"/>
            <a:endParaRPr lang="es-CL" altLang="es-CL" sz="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2000" b="1" dirty="0">
                <a:latin typeface="Bahnschrift" panose="020B0502040204020203" pitchFamily="34" charset="0"/>
              </a:rPr>
              <a:t>Leyes de Solón </a:t>
            </a:r>
            <a:r>
              <a:rPr lang="es-CL" altLang="es-CL" sz="2000" dirty="0">
                <a:latin typeface="Bahnschrift" panose="020B0502040204020203" pitchFamily="34" charset="0"/>
              </a:rPr>
              <a:t>en Atenas.</a:t>
            </a:r>
          </a:p>
          <a:p>
            <a:pPr algn="just" eaLnBrk="1" hangingPunct="1"/>
            <a:endParaRPr lang="es-CL" altLang="es-CL" sz="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2000" dirty="0">
                <a:latin typeface="Bahnschrift" panose="020B0502040204020203" pitchFamily="34" charset="0"/>
              </a:rPr>
              <a:t>Tiranías  de gobiernos.</a:t>
            </a:r>
          </a:p>
          <a:p>
            <a:pPr algn="just" eaLnBrk="1" hangingPunct="1"/>
            <a:endParaRPr lang="es-CL" altLang="es-CL" sz="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2000" b="1" dirty="0">
                <a:latin typeface="Bahnschrift" panose="020B0502040204020203" pitchFamily="34" charset="0"/>
              </a:rPr>
              <a:t>Reforma de Clístenes </a:t>
            </a:r>
            <a:r>
              <a:rPr lang="es-CL" altLang="es-CL" sz="2000" dirty="0">
                <a:latin typeface="Bahnschrift" panose="020B0502040204020203" pitchFamily="34" charset="0"/>
              </a:rPr>
              <a:t>en Atenas.</a:t>
            </a:r>
          </a:p>
          <a:p>
            <a:pPr algn="just" eaLnBrk="1" hangingPunct="1"/>
            <a:endParaRPr lang="es-CL" altLang="es-CL" sz="8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2000" dirty="0">
                <a:latin typeface="Bahnschrift" panose="020B0502040204020203" pitchFamily="34" charset="0"/>
              </a:rPr>
              <a:t>Personajes:</a:t>
            </a:r>
          </a:p>
          <a:p>
            <a:pPr lvl="2" algn="just" eaLnBrk="1" hangingPunct="1"/>
            <a:endParaRPr lang="es-CL" altLang="es-CL" sz="2000" dirty="0">
              <a:latin typeface="Bahnschrift" panose="020B0502040204020203" pitchFamily="34" charset="0"/>
            </a:endParaRPr>
          </a:p>
          <a:p>
            <a:pPr marL="571500" lvl="2" algn="just" eaLnBrk="1" hangingPunct="1"/>
            <a:r>
              <a:rPr lang="es-CL" altLang="es-CL" sz="2000" dirty="0">
                <a:latin typeface="Bahnschrift" panose="020B0502040204020203" pitchFamily="34" charset="0"/>
              </a:rPr>
              <a:t>Homero: poeta</a:t>
            </a:r>
          </a:p>
          <a:p>
            <a:pPr marL="571500" lvl="2" algn="just" eaLnBrk="1" hangingPunct="1"/>
            <a:r>
              <a:rPr lang="es-CL" altLang="es-CL" sz="2000" dirty="0">
                <a:latin typeface="Bahnschrift" panose="020B0502040204020203" pitchFamily="34" charset="0"/>
              </a:rPr>
              <a:t>Tales de Mileto: filósofo</a:t>
            </a:r>
          </a:p>
          <a:p>
            <a:pPr marL="571500" lvl="2" algn="just" eaLnBrk="1" hangingPunct="1"/>
            <a:r>
              <a:rPr lang="es-CL" altLang="es-CL" sz="2000" dirty="0">
                <a:latin typeface="Bahnschrift" panose="020B0502040204020203" pitchFamily="34" charset="0"/>
              </a:rPr>
              <a:t>Pitágoras: matemático</a:t>
            </a:r>
            <a:endParaRPr lang="es-CL" altLang="es-CL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eaLnBrk="1" hangingPunct="1"/>
            <a:endParaRPr lang="es-CL" altLang="es-CL" sz="1800" dirty="0"/>
          </a:p>
          <a:p>
            <a:pPr eaLnBrk="1" hangingPunct="1"/>
            <a:endParaRPr lang="es-CL" altLang="es-CL" sz="1800" dirty="0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7BED5C4-8AD8-4DB6-ABAE-889578908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59072" y="3991106"/>
            <a:ext cx="3696283" cy="2234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D1B5FB56-4301-4AC3-9F11-2B3C43F58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03844" y="1101105"/>
            <a:ext cx="4635486" cy="2744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D569D6DD-4306-44EE-92D6-1BCF4AAD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10" y="672483"/>
            <a:ext cx="3168650" cy="8001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3200" b="1" dirty="0">
                <a:latin typeface="Arial Narrow" panose="020B0606020202030204" pitchFamily="34" charset="0"/>
              </a:rPr>
              <a:t>ÉPOCA  CLÁSICA</a:t>
            </a:r>
          </a:p>
          <a:p>
            <a:pPr algn="ctr" eaLnBrk="1" hangingPunct="1"/>
            <a:r>
              <a:rPr lang="es-CL" altLang="es-CL" sz="1400" b="1" dirty="0">
                <a:latin typeface="Arial Narrow" panose="020B0606020202030204" pitchFamily="34" charset="0"/>
              </a:rPr>
              <a:t>Desde el 490 a. de C. hasta el 336 a. de C.</a:t>
            </a:r>
            <a:endParaRPr lang="es-CL" altLang="es-CL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1C32F4DA-1160-4F38-815B-C9AC06DCF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620" y="1679020"/>
            <a:ext cx="5503191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Guerras Médicas, los persas fueron rechazados en Maratón y derrotados en Salamina y Platea (479 a. de C.).</a:t>
            </a:r>
          </a:p>
          <a:p>
            <a:pPr algn="just" eaLnBrk="1" hangingPunct="1"/>
            <a:endParaRPr lang="es-CL" altLang="es-CL" sz="10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Pericles, líder de la Atenas democrática.</a:t>
            </a:r>
          </a:p>
          <a:p>
            <a:pPr algn="just" eaLnBrk="1" hangingPunct="1"/>
            <a:endParaRPr lang="es-CL" altLang="es-CL" sz="10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Guerra del Peloponeso (431 al 404 a. de C.) y hegemonía de Esparta (404 al 371 a. de C.).</a:t>
            </a:r>
          </a:p>
          <a:p>
            <a:pPr algn="just" eaLnBrk="1" hangingPunct="1"/>
            <a:endParaRPr lang="es-CL" altLang="es-CL" sz="10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Filipo de Macedonia conquistó las polis griegas.</a:t>
            </a:r>
          </a:p>
          <a:p>
            <a:pPr algn="just" eaLnBrk="1" hangingPunct="1"/>
            <a:endParaRPr lang="es-CL" altLang="es-CL" sz="10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CL" altLang="es-CL" sz="1800" dirty="0">
                <a:latin typeface="Bahnschrift" panose="020B0502040204020203" pitchFamily="34" charset="0"/>
              </a:rPr>
              <a:t>Personajes:</a:t>
            </a:r>
          </a:p>
          <a:p>
            <a:pPr algn="just" eaLnBrk="1" hangingPunct="1"/>
            <a:endParaRPr lang="es-CL" altLang="es-CL" sz="1000" dirty="0">
              <a:latin typeface="Bahnschrift" panose="020B05020402040202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s-CL" altLang="es-CL" sz="1800" dirty="0">
                <a:latin typeface="Bahnschrift" panose="020B0502040204020203" pitchFamily="34" charset="0"/>
              </a:rPr>
              <a:t>Esquilo, Sófocles y Eurípides: escritores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s-CL" altLang="es-CL" sz="1800" dirty="0">
                <a:latin typeface="Bahnschrift" panose="020B0502040204020203" pitchFamily="34" charset="0"/>
              </a:rPr>
              <a:t>Heródoto: historiador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s-CL" altLang="es-CL" sz="1800" dirty="0">
                <a:latin typeface="Bahnschrift" panose="020B0502040204020203" pitchFamily="34" charset="0"/>
              </a:rPr>
              <a:t>Sócrates y Platón: filósofos</a:t>
            </a:r>
            <a:endParaRPr lang="es-CL" altLang="es-CL" sz="18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eaLnBrk="1" hangingPunct="1"/>
            <a:endParaRPr lang="es-CL" altLang="es-CL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CF347D-261F-4051-9E01-4483AC582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34" y="425450"/>
            <a:ext cx="4402137" cy="300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974D52AA-8265-476B-9E18-DDFCF2274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33" y="3612102"/>
            <a:ext cx="4402138" cy="2970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A0DA62AD-1158-49DF-8BAB-288FCF7C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046" y="3071166"/>
            <a:ext cx="2447925" cy="3667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800" b="1" dirty="0">
                <a:latin typeface="Arial Narrow" panose="020B0606020202030204" pitchFamily="34" charset="0"/>
              </a:rPr>
              <a:t>GUERRAS MÉDICAS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F45E95A7-A8A6-4E99-92BC-669543F8A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0988" y="5029456"/>
            <a:ext cx="1368425" cy="3667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SÓCRATES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0FDC9CF0-444A-404B-9981-F7C1BBDA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1262" y="5307738"/>
            <a:ext cx="1055688" cy="3667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PLATÓN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2_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681</Words>
  <Application>Microsoft Office PowerPoint</Application>
  <PresentationFormat>Panorámica</PresentationFormat>
  <Paragraphs>112</Paragraphs>
  <Slides>18</Slides>
  <Notes>1</Notes>
  <HiddenSlides>0</HiddenSlides>
  <MMClips>3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Arial</vt:lpstr>
      <vt:lpstr>Arial Narrow</vt:lpstr>
      <vt:lpstr>Bahnschrift</vt:lpstr>
      <vt:lpstr>Calibri</vt:lpstr>
      <vt:lpstr>Calibri Light</vt:lpstr>
      <vt:lpstr>Garamond</vt:lpstr>
      <vt:lpstr>Palatino Linotype</vt:lpstr>
      <vt:lpstr>Wingdings</vt:lpstr>
      <vt:lpstr>Tema de Office</vt:lpstr>
      <vt:lpstr>Orgánico</vt:lpstr>
      <vt:lpstr>1_Orgánico</vt:lpstr>
      <vt:lpstr>2_Orgánico</vt:lpstr>
      <vt:lpstr>Unidad 2: El legado clásico</vt:lpstr>
      <vt:lpstr>Objetivo</vt:lpstr>
      <vt:lpstr>Presentación de PowerPoint</vt:lpstr>
      <vt:lpstr>Desarrollemos en clase</vt:lpstr>
      <vt:lpstr>Objetivo </vt:lpstr>
      <vt:lpstr>Presentación de PowerPoint</vt:lpstr>
      <vt:lpstr>Desarrollo histórico en Grecia</vt:lpstr>
      <vt:lpstr>Presentación de PowerPoint</vt:lpstr>
      <vt:lpstr>Presentación de PowerPoint</vt:lpstr>
      <vt:lpstr>Presentación de PowerPoint</vt:lpstr>
      <vt:lpstr>El arte y la belleza en la antigua Grecia</vt:lpstr>
      <vt:lpstr>Arte en la antigüedad</vt:lpstr>
      <vt:lpstr>Presentación de PowerPoint</vt:lpstr>
      <vt:lpstr>Presentación de PowerPoint</vt:lpstr>
      <vt:lpstr>La idea de la belleza</vt:lpstr>
      <vt:lpstr>Técnica en escultura</vt:lpstr>
      <vt:lpstr>Presentación de PowerPoint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2: El legado clásico</dc:title>
  <dc:creator>Abraham López</dc:creator>
  <cp:lastModifiedBy>Carmen Barros Ortega</cp:lastModifiedBy>
  <cp:revision>14</cp:revision>
  <dcterms:created xsi:type="dcterms:W3CDTF">2020-08-03T08:11:14Z</dcterms:created>
  <dcterms:modified xsi:type="dcterms:W3CDTF">2021-08-13T15:33:38Z</dcterms:modified>
</cp:coreProperties>
</file>