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sldIdLst>
    <p:sldId id="256" r:id="rId2"/>
    <p:sldId id="257" r:id="rId3"/>
    <p:sldId id="258" r:id="rId4"/>
    <p:sldId id="267" r:id="rId5"/>
    <p:sldId id="259" r:id="rId6"/>
    <p:sldId id="260" r:id="rId7"/>
    <p:sldId id="270" r:id="rId8"/>
    <p:sldId id="269" r:id="rId9"/>
    <p:sldId id="266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7B15-7288-49A9-B0EA-5CC5B39B22A1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EC20A-50A8-4D64-90A2-A3BB55A65E9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6711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¿Por qué no es correcto que se hagan diferencias entre las medidas aplicadas a una parte de la población?</a:t>
            </a:r>
          </a:p>
          <a:p>
            <a:r>
              <a:rPr lang="es-ES" dirty="0"/>
              <a:t>¿Qué relación tiene esto con el concepto de derechos humanos?</a:t>
            </a:r>
          </a:p>
          <a:p>
            <a:r>
              <a:rPr lang="es-ES" dirty="0"/>
              <a:t>¿Qué organismo es el responsable de solucionar </a:t>
            </a:r>
            <a:r>
              <a:rPr lang="es-ES"/>
              <a:t>dicha situación?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EC20A-50A8-4D64-90A2-A3BB55A65E9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21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EC20A-50A8-4D64-90A2-A3BB55A65E9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93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5082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28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245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6142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0735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6075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624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04890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45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041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3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89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123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164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848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094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6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615AF-B750-4C46-821D-40AC65847E96}" type="datetimeFigureOut">
              <a:rPr lang="es-ES" smtClean="0"/>
              <a:t>18/03/2021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9FE76-F900-4AA3-B4BC-482B31153FF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3433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.pressenza.com/es/2020/02/las-mujeres-iraquies-marchan-en-defensa-de-sus-derech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hyperlink" Target="https://contrainformacion.es/manifiesto-antirracista-por-que-salimos-a-las-calles-el-17n/" TargetMode="Externa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QyEZ5erG6k?feature=oembed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leanor_Roosevelt_in_Calgary,_Canada_-_NARA_-_19677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inconderechosciviles.com/2012_05_01_archive.html" TargetMode="Externa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aclasederelienmicole.blogspot.com/2012/11/conocemos-los-derechos-humanos.html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nnespanol.cnn.com/2021/02/08/nicaragua-derechos-humanos-onu-cumplimiento-recomendacione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kaosenlared.net/venezuela-bachelet-sanciones-de-ee-uu-contra-pais-bolivariano-danan-derechos-humanos/" TargetMode="External"/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dium.com/international-affairs-blog/african-nations-and-the-international-criminal-court-the-real-motivations-behind-withdrawal-4eff59d48e2a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circulodeestudios-centrohistorico.blogspot.com/2014/05/human-rights-watch-y-la-cia-su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EEF2B2-D2AA-4FBC-BB47-12619DBEDA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DERECHOS HUMANOS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BB0F56-8409-423C-8330-557E4D042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584730"/>
          </a:xfrm>
        </p:spPr>
        <p:txBody>
          <a:bodyPr>
            <a:normAutofit fontScale="32500" lnSpcReduction="20000"/>
          </a:bodyPr>
          <a:lstStyle/>
          <a:p>
            <a:pPr algn="l"/>
            <a:r>
              <a:rPr lang="es-ES" sz="4800" dirty="0">
                <a:latin typeface="Abadi" panose="020B0604020104020204" pitchFamily="34" charset="0"/>
              </a:rPr>
              <a:t>2° MEDIO</a:t>
            </a:r>
          </a:p>
          <a:p>
            <a:pPr algn="l"/>
            <a:r>
              <a:rPr lang="es-ES" sz="4800" dirty="0">
                <a:latin typeface="Abadi" panose="020B0604020104020204" pitchFamily="34" charset="0"/>
              </a:rPr>
              <a:t>ASIGNATURA: HISTORIA </a:t>
            </a:r>
          </a:p>
          <a:p>
            <a:pPr algn="l"/>
            <a:r>
              <a:rPr lang="es-ES" sz="4800" dirty="0">
                <a:latin typeface="Abadi" panose="020B0604020104020204" pitchFamily="34" charset="0"/>
              </a:rPr>
              <a:t>PROFESOR: ABRAHAM LOPEZ</a:t>
            </a:r>
          </a:p>
          <a:p>
            <a:pPr algn="l"/>
            <a:r>
              <a:rPr lang="es-ES" sz="4800" dirty="0">
                <a:latin typeface="Abadi" panose="020B0604020104020204" pitchFamily="34" charset="0"/>
              </a:rPr>
              <a:t>CLASE </a:t>
            </a:r>
            <a:r>
              <a:rPr lang="es-ES" sz="4800" dirty="0" err="1">
                <a:latin typeface="Abadi" panose="020B0604020104020204" pitchFamily="34" charset="0"/>
              </a:rPr>
              <a:t>N°</a:t>
            </a:r>
            <a:r>
              <a:rPr lang="es-ES" sz="4800" dirty="0">
                <a:latin typeface="Abadi" panose="020B0604020104020204" pitchFamily="34" charset="0"/>
              </a:rPr>
              <a:t> 4</a:t>
            </a:r>
          </a:p>
          <a:p>
            <a:pPr algn="l"/>
            <a:r>
              <a:rPr lang="es-ES" sz="4800" dirty="0">
                <a:latin typeface="Abadi" panose="020B0604020104020204" pitchFamily="34" charset="0"/>
              </a:rPr>
              <a:t>OA 04</a:t>
            </a:r>
            <a:endParaRPr lang="es-ES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57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5">
            <a:extLst>
              <a:ext uri="{FF2B5EF4-FFF2-40B4-BE49-F238E27FC236}">
                <a16:creationId xmlns:a16="http://schemas.microsoft.com/office/drawing/2014/main" id="{92F4B25E-E421-4D1A-B48D-AEDDB332C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176" y="0"/>
            <a:ext cx="12192000" cy="6858001"/>
            <a:chOff x="-3176" y="0"/>
            <a:chExt cx="12192000" cy="6858001"/>
          </a:xfrm>
        </p:grpSpPr>
        <p:sp useBgFill="1">
          <p:nvSpPr>
            <p:cNvPr id="17" name="Rectangle 16">
              <a:extLst>
                <a:ext uri="{FF2B5EF4-FFF2-40B4-BE49-F238E27FC236}">
                  <a16:creationId xmlns:a16="http://schemas.microsoft.com/office/drawing/2014/main" id="{0223A324-0B3C-4E08-AE86-78CBED3038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88824" cy="68580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29A420F-15CD-4ED5-AC4B-6D6E4E9ED2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76" y="0"/>
              <a:ext cx="12192000" cy="6858000"/>
            </a:xfrm>
            <a:prstGeom prst="rect">
              <a:avLst/>
            </a:prstGeom>
          </p:spPr>
        </p:pic>
      </p:grpSp>
      <p:sp>
        <p:nvSpPr>
          <p:cNvPr id="27" name="Rectangle 19">
            <a:extLst>
              <a:ext uri="{FF2B5EF4-FFF2-40B4-BE49-F238E27FC236}">
                <a16:creationId xmlns:a16="http://schemas.microsoft.com/office/drawing/2014/main" id="{85968896-42A9-4229-A602-D9874B8AB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979" y="1"/>
            <a:ext cx="4641022" cy="68579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8F4995E6-BA9A-457F-BC4E-5425E1B2A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96704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3">
            <a:extLst>
              <a:ext uri="{FF2B5EF4-FFF2-40B4-BE49-F238E27FC236}">
                <a16:creationId xmlns:a16="http://schemas.microsoft.com/office/drawing/2014/main" id="{C731E9AB-1EEF-493E-A060-E9B54C1BA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4B910-64BD-4A61-B719-F448FA287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920" y="3284962"/>
            <a:ext cx="6423211" cy="3599316"/>
          </a:xfrm>
        </p:spPr>
        <p:txBody>
          <a:bodyPr>
            <a:normAutofit/>
          </a:bodyPr>
          <a:lstStyle/>
          <a:p>
            <a:r>
              <a:rPr lang="es-ES" sz="2000" dirty="0"/>
              <a:t>Considerando la larga data de su establecimiento y los acuerdos que los sostienen ¿Por qué, en pleno siglo XXI, aún está vigente la lucha por los Derechos Humanos en el mundo?</a:t>
            </a:r>
          </a:p>
        </p:txBody>
      </p:sp>
      <p:pic>
        <p:nvPicPr>
          <p:cNvPr id="11" name="Imagen 10" descr="Bandera en un periódico&#10;&#10;Descripción generada automáticamente">
            <a:extLst>
              <a:ext uri="{FF2B5EF4-FFF2-40B4-BE49-F238E27FC236}">
                <a16:creationId xmlns:a16="http://schemas.microsoft.com/office/drawing/2014/main" id="{3D5C7C38-E825-4277-A038-5BB92B8A51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88212" y="1487052"/>
            <a:ext cx="3360531" cy="1781081"/>
          </a:xfrm>
          <a:prstGeom prst="rect">
            <a:avLst/>
          </a:prstGeom>
        </p:spPr>
      </p:pic>
      <p:pic>
        <p:nvPicPr>
          <p:cNvPr id="5" name="Imagen 4" descr="Multitud de personas&#10;&#10;Descripción generada automáticamente">
            <a:extLst>
              <a:ext uri="{FF2B5EF4-FFF2-40B4-BE49-F238E27FC236}">
                <a16:creationId xmlns:a16="http://schemas.microsoft.com/office/drawing/2014/main" id="{DD4E5B1A-11B7-48EF-8775-4F5DE6619E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188213" y="3589866"/>
            <a:ext cx="3360530" cy="223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2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E03AF-763C-491E-92AC-2B9728F80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ADC19-0568-46C6-9528-6D6FD960D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Caracterizar el desarrollo de los Derechos Humanos luego de la Segunda Guerra Mundial, mediante el análisis de fuentes primarias.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877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9431A-55BB-4966-AB10-85FD5F30F2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776" y="379511"/>
            <a:ext cx="2254928" cy="1080938"/>
          </a:xfrm>
        </p:spPr>
        <p:txBody>
          <a:bodyPr/>
          <a:lstStyle/>
          <a:p>
            <a:r>
              <a:rPr lang="es-ES" dirty="0"/>
              <a:t>INICIO</a:t>
            </a:r>
          </a:p>
        </p:txBody>
      </p:sp>
      <p:pic>
        <p:nvPicPr>
          <p:cNvPr id="7" name="Elementos multimedia en línea 6" title="ￂ﾿Quￃﾩ son los Derechos humanos? - Historia Bully Magnets">
            <a:hlinkClick r:id="" action="ppaction://media"/>
            <a:extLst>
              <a:ext uri="{FF2B5EF4-FFF2-40B4-BE49-F238E27FC236}">
                <a16:creationId xmlns:a16="http://schemas.microsoft.com/office/drawing/2014/main" id="{34457D37-248D-4986-B3F6-EAA5E72B94E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73693" y="711323"/>
            <a:ext cx="10550739" cy="59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5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05AB6-6ACD-49DA-8180-3C2FEB81A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Reflexionemos…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4B0DA9-B6C5-47D1-87B0-FB1BC232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9069" y="3428999"/>
            <a:ext cx="9613861" cy="2443005"/>
          </a:xfrm>
        </p:spPr>
        <p:txBody>
          <a:bodyPr/>
          <a:lstStyle/>
          <a:p>
            <a:r>
              <a:rPr lang="es-ES" dirty="0"/>
              <a:t>¿Qué hechos y/o procesos propios de la Segunda Guerra Mundial podrían haber motivado la lucha por el respeto y promoción de los Derechos </a:t>
            </a:r>
            <a:r>
              <a:rPr lang="es-ES"/>
              <a:t>Humanos?</a:t>
            </a:r>
            <a:endParaRPr lang="es-US"/>
          </a:p>
          <a:p>
            <a:endParaRPr lang="es-US"/>
          </a:p>
          <a:p>
            <a:r>
              <a:rPr lang="es-US"/>
              <a:t>¿Qué iniciativas o instituciones vinculadas a los DD.HH. conoces?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697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B21B2-C131-4289-85B3-CB82F6F5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Los Derechos Humanos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BAFA1C-C9FA-4E83-A839-3876216D9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69" y="4163444"/>
            <a:ext cx="4436540" cy="1080938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es-ES" dirty="0"/>
              <a:t>Tras ese evento, se les considera inherentes a todos los seres humanos, sin distinción de ningún tipo.</a:t>
            </a:r>
          </a:p>
        </p:txBody>
      </p:sp>
      <p:pic>
        <p:nvPicPr>
          <p:cNvPr id="5" name="Imagen 4" descr="Foto en blanco y negro de una persona con un sombrero en la cabeza&#10;&#10;Descripción generada automáticamente">
            <a:extLst>
              <a:ext uri="{FF2B5EF4-FFF2-40B4-BE49-F238E27FC236}">
                <a16:creationId xmlns:a16="http://schemas.microsoft.com/office/drawing/2014/main" id="{A8CF7E0C-97F6-4CBE-A83A-42FE04F1C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78169" y="68302"/>
            <a:ext cx="3432025" cy="383181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2F0A88E-4E0E-4052-951F-F37250E89E4B}"/>
              </a:ext>
            </a:extLst>
          </p:cNvPr>
          <p:cNvSpPr txBox="1"/>
          <p:nvPr/>
        </p:nvSpPr>
        <p:spPr>
          <a:xfrm>
            <a:off x="8578169" y="3979780"/>
            <a:ext cx="3432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Eleonor Roosevelt, Primera Dama Gringa y una de las firmantes de la declaración.</a:t>
            </a: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DB79550-B442-431D-900D-62663228A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50581" y="5142663"/>
            <a:ext cx="3124815" cy="16451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FCA2DF9-6360-43ED-BD95-4B4B06C5412A}"/>
              </a:ext>
            </a:extLst>
          </p:cNvPr>
          <p:cNvSpPr txBox="1"/>
          <p:nvPr/>
        </p:nvSpPr>
        <p:spPr>
          <a:xfrm>
            <a:off x="7919358" y="5053972"/>
            <a:ext cx="167053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/>
              <a:t>La Organización de Naciones Unidas se encargó de coordinar la redacción del documento.</a:t>
            </a:r>
          </a:p>
          <a:p>
            <a:endParaRPr lang="es-ES" sz="9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5E31C45-5FF0-48D6-BA3D-3BFDC67CF488}"/>
              </a:ext>
            </a:extLst>
          </p:cNvPr>
          <p:cNvSpPr/>
          <p:nvPr/>
        </p:nvSpPr>
        <p:spPr>
          <a:xfrm>
            <a:off x="819541" y="1795420"/>
            <a:ext cx="4436540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sz="2400" dirty="0"/>
              <a:t>Responden a un proceso de desarrollo que se consolida mediante la </a:t>
            </a:r>
            <a:r>
              <a:rPr lang="es-ES" sz="2400" u="sng" dirty="0"/>
              <a:t>Declaración Universal de Derechos Humanos </a:t>
            </a:r>
            <a:r>
              <a:rPr lang="es-ES" sz="2400" dirty="0"/>
              <a:t>(1948).</a:t>
            </a:r>
          </a:p>
        </p:txBody>
      </p:sp>
      <p:sp>
        <p:nvSpPr>
          <p:cNvPr id="11" name="Flecha: doblada 10">
            <a:extLst>
              <a:ext uri="{FF2B5EF4-FFF2-40B4-BE49-F238E27FC236}">
                <a16:creationId xmlns:a16="http://schemas.microsoft.com/office/drawing/2014/main" id="{3B9D3623-04C6-4146-94BB-7229922ED2AC}"/>
              </a:ext>
            </a:extLst>
          </p:cNvPr>
          <p:cNvSpPr/>
          <p:nvPr/>
        </p:nvSpPr>
        <p:spPr>
          <a:xfrm rot="8535119">
            <a:off x="5080342" y="3587201"/>
            <a:ext cx="813816" cy="86868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686D81D-56AF-784E-9EB7-9070A897918B}"/>
              </a:ext>
            </a:extLst>
          </p:cNvPr>
          <p:cNvSpPr/>
          <p:nvPr/>
        </p:nvSpPr>
        <p:spPr>
          <a:xfrm>
            <a:off x="933309" y="5784083"/>
            <a:ext cx="2104502" cy="87043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US"/>
              <a:t>¿Qué es un derecho?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132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1698906-F123-49CB-B633-247AC4870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AFB628-1D2A-4F5A-8E9E-2C8E917B5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D86D9DA-31E3-48ED-9F77-2D8B649BD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C6B320-AA89-4C19-89F7-71D46B26B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641286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256E90-D64F-4EC3-8FCC-033A277ED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5584677" cy="1080938"/>
          </a:xfrm>
        </p:spPr>
        <p:txBody>
          <a:bodyPr>
            <a:normAutofit/>
          </a:bodyPr>
          <a:lstStyle/>
          <a:p>
            <a:r>
              <a:rPr lang="es-ES"/>
              <a:t>Características</a:t>
            </a:r>
            <a:endParaRPr lang="es-E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AC1383A-2DFB-422E-8FB2-1CABD96DD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6409944" cy="25839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E522DD-4E2C-47A5-98F7-598451E04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104843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400" dirty="0"/>
              <a:t>Mediante la Declaración Universal de Derechos Humanos, se establece que son:</a:t>
            </a:r>
          </a:p>
          <a:p>
            <a:r>
              <a:rPr lang="es-ES" sz="1400" dirty="0"/>
              <a:t>Inherentes al ser humano</a:t>
            </a:r>
          </a:p>
          <a:p>
            <a:endParaRPr lang="es-ES" sz="1400" dirty="0"/>
          </a:p>
          <a:p>
            <a:r>
              <a:rPr lang="es-ES" sz="1400" dirty="0"/>
              <a:t>Inalienables</a:t>
            </a:r>
          </a:p>
          <a:p>
            <a:endParaRPr lang="es-ES" sz="1400" dirty="0"/>
          </a:p>
          <a:p>
            <a:r>
              <a:rPr lang="es-ES" sz="1400" dirty="0"/>
              <a:t>Universales</a:t>
            </a:r>
          </a:p>
          <a:p>
            <a:endParaRPr lang="es-ES" sz="1400" dirty="0"/>
          </a:p>
          <a:p>
            <a:r>
              <a:rPr lang="es-ES" sz="1400" dirty="0"/>
              <a:t>Interdependientes e indivisibles</a:t>
            </a:r>
          </a:p>
          <a:p>
            <a:endParaRPr lang="es-ES" sz="1400" dirty="0"/>
          </a:p>
          <a:p>
            <a:r>
              <a:rPr lang="es-ES" sz="1400" dirty="0"/>
              <a:t>Imprescriptibles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645EE119-0AC6-45BA-AE5E-A86AFE1C7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3163" y="642795"/>
            <a:ext cx="4812406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8894C53-4476-4246-88E7-013DC2E97B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43933" y="1712451"/>
            <a:ext cx="4178419" cy="3426303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FFD04F6-0A55-4E8E-8BC0-6F4ED1975A54}"/>
              </a:ext>
            </a:extLst>
          </p:cNvPr>
          <p:cNvSpPr txBox="1"/>
          <p:nvPr/>
        </p:nvSpPr>
        <p:spPr>
          <a:xfrm rot="10800000" flipV="1">
            <a:off x="6845864" y="5262838"/>
            <a:ext cx="4596271" cy="83099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1600" dirty="0">
                <a:solidFill>
                  <a:srgbClr val="FFFFFF"/>
                </a:solidFill>
              </a:rPr>
              <a:t>Para su promoción y respeto, el concepto de Derechos Humanos se ha relacionado estrechamente con el de democracia</a:t>
            </a:r>
          </a:p>
        </p:txBody>
      </p:sp>
    </p:spTree>
    <p:extLst>
      <p:ext uri="{BB962C8B-B14F-4D97-AF65-F5344CB8AC3E}">
        <p14:creationId xmlns:p14="http://schemas.microsoft.com/office/powerpoint/2010/main" val="10929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9F33F2-B94B-6244-9B04-82BBFDF99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/>
              <a:t>Algunos de estos derechos son…</a:t>
            </a:r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83496C-73FD-1E4A-9500-9418015B8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799" y="2117065"/>
            <a:ext cx="4406657" cy="45964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s-ES" sz="1800" b="0" i="0">
                <a:solidFill>
                  <a:srgbClr val="333333"/>
                </a:solidFill>
                <a:effectLst/>
                <a:latin typeface="georgia" panose="02000000000000000000" pitchFamily="2" charset="0"/>
              </a:rPr>
              <a:t>Todos los seres humanos nacen libres e iguales en dignidad y derechos y, dotados como están de razón y conciencia, deben comportarse fraternalmente los unos con los otros.</a:t>
            </a:r>
            <a:endParaRPr lang="es-US" sz="1800" b="0" i="0">
              <a:solidFill>
                <a:srgbClr val="333333"/>
              </a:solidFill>
              <a:effectLst/>
              <a:latin typeface="georgia" panose="02000000000000000000" pitchFamily="2" charset="0"/>
            </a:endParaRPr>
          </a:p>
          <a:p>
            <a:pPr marL="457200" indent="-457200">
              <a:buAutoNum type="arabicPeriod"/>
            </a:pPr>
            <a:r>
              <a:rPr lang="es-ES" sz="1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Todas las personas somos iguales sea cual sea nuestro origen, etnia, color, sexo, idioma, religión, opinión política o cualquier otra condición.</a:t>
            </a:r>
            <a:endParaRPr lang="es-US" sz="1800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ES" sz="1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Todo individuo tiene derecho a la vida, a la libertad y a su seguridad personal.</a:t>
            </a:r>
            <a:endParaRPr lang="es-US" sz="1800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marL="457200" indent="-457200">
              <a:buAutoNum type="arabicPeriod"/>
            </a:pPr>
            <a:r>
              <a:rPr lang="es-ES" sz="1800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Todos somos iguales ante la ley y tenemos, sin distinción, derecho a igual protección de la ley.</a:t>
            </a:r>
            <a:endParaRPr lang="es-ES" sz="180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E64513-C470-884E-BA88-CD10486BA4AA}"/>
              </a:ext>
            </a:extLst>
          </p:cNvPr>
          <p:cNvSpPr txBox="1"/>
          <p:nvPr/>
        </p:nvSpPr>
        <p:spPr>
          <a:xfrm>
            <a:off x="6191669" y="2117065"/>
            <a:ext cx="51441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US">
                <a:solidFill>
                  <a:srgbClr val="333333"/>
                </a:solidFill>
                <a:latin typeface="georgia" panose="02040502050405020303" pitchFamily="18" charset="0"/>
              </a:rPr>
              <a:t>5. </a:t>
            </a:r>
            <a:r>
              <a:rPr lang="es-ES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Toda persona acusada de delito tiene derecho a la presunción de su inocencia.</a:t>
            </a:r>
            <a:endParaRPr lang="es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s-US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l"/>
            <a:r>
              <a:rPr lang="es-US">
                <a:solidFill>
                  <a:srgbClr val="333333"/>
                </a:solidFill>
                <a:latin typeface="georgia" panose="02040502050405020303" pitchFamily="18" charset="0"/>
              </a:rPr>
              <a:t>6. </a:t>
            </a:r>
            <a:r>
              <a:rPr lang="es-ES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Toda persona tiene derecho a circular libremente y a elegir su residencia en el territorio de un Estado.</a:t>
            </a:r>
            <a:endParaRPr lang="es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s-US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pPr algn="l"/>
            <a:r>
              <a:rPr lang="es-US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7. </a:t>
            </a:r>
            <a:r>
              <a:rPr lang="es-ES" b="0" i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Toda persona tiene derecho a la propiedad, individual y colectivamente.</a:t>
            </a:r>
            <a:endParaRPr lang="es-US" b="0" i="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pPr algn="l"/>
            <a:endParaRPr lang="es-US">
              <a:solidFill>
                <a:srgbClr val="333333"/>
              </a:solidFill>
              <a:latin typeface="georgia" panose="02040502050405020303" pitchFamily="18" charset="0"/>
            </a:endParaRPr>
          </a:p>
          <a:p>
            <a:r>
              <a:rPr lang="es-US" sz="180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8. </a:t>
            </a:r>
            <a:r>
              <a:rPr lang="es-ES" sz="180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Todo individuo tiene derecho a la libertad de opinión y de expresión.</a:t>
            </a:r>
            <a:endParaRPr lang="es-US" sz="1800">
              <a:solidFill>
                <a:srgbClr val="333333"/>
              </a:solidFill>
              <a:effectLst/>
              <a:latin typeface="georgia" panose="02040502050405020303" pitchFamily="18" charset="0"/>
            </a:endParaRPr>
          </a:p>
          <a:p>
            <a:endParaRPr lang="es-ES">
              <a:solidFill>
                <a:srgbClr val="333333"/>
              </a:solidFill>
              <a:effectLst/>
            </a:endParaRPr>
          </a:p>
          <a:p>
            <a:r>
              <a:rPr lang="es-US" sz="180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9. </a:t>
            </a:r>
            <a:r>
              <a:rPr lang="es-ES" sz="180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Toda persona tiene derecho a la libertad de reunión y de asociación pacíficas.</a:t>
            </a:r>
            <a:endParaRPr lang="es-ES">
              <a:solidFill>
                <a:srgbClr val="333333"/>
              </a:solidFill>
              <a:effectLst/>
            </a:endParaRPr>
          </a:p>
          <a:p>
            <a:pPr algn="l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3382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B57E56-30EB-455E-8A0A-0A0D9B708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789" y="462813"/>
            <a:ext cx="9613861" cy="1080938"/>
          </a:xfrm>
        </p:spPr>
        <p:txBody>
          <a:bodyPr/>
          <a:lstStyle/>
          <a:p>
            <a:r>
              <a:rPr lang="es-ES" dirty="0"/>
              <a:t>Reflexionemos…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F304728-9351-4F89-B604-D05ADE4AC330}"/>
              </a:ext>
            </a:extLst>
          </p:cNvPr>
          <p:cNvSpPr txBox="1"/>
          <p:nvPr/>
        </p:nvSpPr>
        <p:spPr>
          <a:xfrm>
            <a:off x="2015834" y="4882935"/>
            <a:ext cx="8615699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sz="1600" b="1" dirty="0"/>
              <a:t>Considerando lo expuesto en el video y los derechos mencionados en la diapositiva anterior ¿Cómo evaluarías la situación de los DD.HH. en el continente en la actualidad? ¿A qué se debe esta situación? </a:t>
            </a:r>
          </a:p>
          <a:p>
            <a:endParaRPr lang="es-CL" sz="1600" b="1" dirty="0"/>
          </a:p>
          <a:p>
            <a:r>
              <a:rPr lang="es-CL" sz="1600" b="1" dirty="0"/>
              <a:t>¿Cómo evaluarías, desde el ámbito de los DD.HH. El desempeño del gobierno chileno durante el último año? ¿Qué otras situaciones crees que ponen a prueba el respeto a los DD.HH. por parte de los países?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1091F4D-81A7-1744-B99D-9CF381C61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199" y="2017277"/>
            <a:ext cx="9613861" cy="239213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US" dirty="0"/>
              <a:t>Observemos el análisis del alto comisionado de DD.HH. Sobre la situación reciente de Latinoamérica en esta materia. </a:t>
            </a:r>
          </a:p>
          <a:p>
            <a:pPr marL="0" indent="0">
              <a:buNone/>
            </a:pPr>
            <a:endParaRPr lang="es-U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https://cnnespanol.cnn.com/2021/02/08/nicaragua-derechos-humanos-onu-cumplimiento-recomendaciones/</a:t>
            </a: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https://www.youtube.com/watch?v=CaMnI-yalOI</a:t>
            </a:r>
          </a:p>
        </p:txBody>
      </p:sp>
    </p:spTree>
    <p:extLst>
      <p:ext uri="{BB962C8B-B14F-4D97-AF65-F5344CB8AC3E}">
        <p14:creationId xmlns:p14="http://schemas.microsoft.com/office/powerpoint/2010/main" val="328734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58B46-AEB3-4B79-8888-78BB67046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respeto y la promoción de los DD.HH.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D71BF1-5688-45BC-A534-86D91D4A6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449" y="2035032"/>
            <a:ext cx="9613861" cy="120531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just">
              <a:buNone/>
            </a:pPr>
            <a:r>
              <a:rPr lang="es-ES" dirty="0"/>
              <a:t>¿Es suficiente la existencia de un acuerdo escrito (declaración universal de derechos humanos) para asegurar el respeto y promoción de estos en todo el mundo?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C308D7C-FB97-4DAB-BC0C-C182F1387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9797" y="4167267"/>
            <a:ext cx="2704225" cy="25386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10C123-2712-4DFF-AF46-C57B14EE06ED}"/>
              </a:ext>
            </a:extLst>
          </p:cNvPr>
          <p:cNvSpPr txBox="1"/>
          <p:nvPr/>
        </p:nvSpPr>
        <p:spPr>
          <a:xfrm>
            <a:off x="431734" y="6565103"/>
            <a:ext cx="2800350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200" b="1" dirty="0"/>
              <a:t>Organizaciones no gubernamentales</a:t>
            </a:r>
          </a:p>
        </p:txBody>
      </p:sp>
      <p:pic>
        <p:nvPicPr>
          <p:cNvPr id="8" name="Imagen 7" descr="Imagen que contiene señal, computadora&#10;&#10;Descripción generada automáticamente">
            <a:extLst>
              <a:ext uri="{FF2B5EF4-FFF2-40B4-BE49-F238E27FC236}">
                <a16:creationId xmlns:a16="http://schemas.microsoft.com/office/drawing/2014/main" id="{123258B9-C7E2-413D-AF5D-6715230B3A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902220" y="4230406"/>
            <a:ext cx="3806131" cy="253866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A1ABBA2-2C51-48B4-92DC-E28EA15BF6FF}"/>
              </a:ext>
            </a:extLst>
          </p:cNvPr>
          <p:cNvSpPr txBox="1"/>
          <p:nvPr/>
        </p:nvSpPr>
        <p:spPr>
          <a:xfrm>
            <a:off x="4073387" y="6495750"/>
            <a:ext cx="3311619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b="1" dirty="0"/>
              <a:t>TRIBUNALES Y CORTES PENALES</a:t>
            </a:r>
          </a:p>
        </p:txBody>
      </p:sp>
      <p:pic>
        <p:nvPicPr>
          <p:cNvPr id="11" name="Imagen 10" descr="Imagen que contiene raqueta, competencia de atletismo, jugador&#10;&#10;Descripción generada automáticamente">
            <a:extLst>
              <a:ext uri="{FF2B5EF4-FFF2-40B4-BE49-F238E27FC236}">
                <a16:creationId xmlns:a16="http://schemas.microsoft.com/office/drawing/2014/main" id="{38749837-4AD1-4609-8FDA-B25B2F402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38824" y="4230406"/>
            <a:ext cx="3813086" cy="253865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75271FD0-AB8E-415A-8E23-2DD6D1165ADE}"/>
              </a:ext>
            </a:extLst>
          </p:cNvPr>
          <p:cNvSpPr txBox="1"/>
          <p:nvPr/>
        </p:nvSpPr>
        <p:spPr>
          <a:xfrm>
            <a:off x="8872249" y="6526527"/>
            <a:ext cx="2346235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b="1" dirty="0"/>
              <a:t>ORGANISMOS DE LA ONU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C7F672C-1E6E-4122-B481-0510A480D4EB}"/>
              </a:ext>
            </a:extLst>
          </p:cNvPr>
          <p:cNvSpPr txBox="1"/>
          <p:nvPr/>
        </p:nvSpPr>
        <p:spPr>
          <a:xfrm>
            <a:off x="1539952" y="3294486"/>
            <a:ext cx="8378490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EXISTEN DIVERSOS ORGANISMOS INTERNACIONALES ENCARGADOS DE VELAR POR EL CUMPLIMIENTO DEL ACUERDO.</a:t>
            </a:r>
          </a:p>
        </p:txBody>
      </p:sp>
    </p:spTree>
    <p:extLst>
      <p:ext uri="{BB962C8B-B14F-4D97-AF65-F5344CB8AC3E}">
        <p14:creationId xmlns:p14="http://schemas.microsoft.com/office/powerpoint/2010/main" val="310869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3" grpId="0" animBg="1"/>
    </p:bld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668</Words>
  <Application>Microsoft Office PowerPoint</Application>
  <PresentationFormat>Panorámica</PresentationFormat>
  <Paragraphs>66</Paragraphs>
  <Slides>10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</vt:lpstr>
      <vt:lpstr>georgia</vt:lpstr>
      <vt:lpstr>Trebuchet MS</vt:lpstr>
      <vt:lpstr>Berlín</vt:lpstr>
      <vt:lpstr>DERECHOS HUMANOS</vt:lpstr>
      <vt:lpstr>OBJETIVO</vt:lpstr>
      <vt:lpstr>INICIO</vt:lpstr>
      <vt:lpstr>Reflexionemos…</vt:lpstr>
      <vt:lpstr>Los Derechos Humanos</vt:lpstr>
      <vt:lpstr>Características</vt:lpstr>
      <vt:lpstr>Algunos de estos derechos son…</vt:lpstr>
      <vt:lpstr>Reflexionemos…</vt:lpstr>
      <vt:lpstr>El respeto y la promoción de los DD.HH.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DERECHOS HUMANOS</dc:title>
  <dc:creator>Abraham López</dc:creator>
  <cp:lastModifiedBy>Carmen Barros Ortega</cp:lastModifiedBy>
  <cp:revision>9</cp:revision>
  <dcterms:created xsi:type="dcterms:W3CDTF">2020-06-30T08:20:53Z</dcterms:created>
  <dcterms:modified xsi:type="dcterms:W3CDTF">2021-03-18T16:20:16Z</dcterms:modified>
</cp:coreProperties>
</file>