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8"/>
  </p:notesMasterIdLst>
  <p:sldIdLst>
    <p:sldId id="256" r:id="rId2"/>
    <p:sldId id="257" r:id="rId3"/>
    <p:sldId id="258" r:id="rId4"/>
    <p:sldId id="268" r:id="rId5"/>
    <p:sldId id="266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2A663-D1D8-4E7C-B9E1-C14C0932890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576EE-BAB7-4913-A8C4-1478FDF279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33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576EE-BAB7-4913-A8C4-1478FDF2794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400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https://www.youtube.com/watch?v=oOaYc8T05SY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0658-DDBE-49B5-A179-5AB0D32A2D2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966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desarrollo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0658-DDBE-49B5-A179-5AB0D32A2D2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877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81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80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20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97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12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46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2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62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46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00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11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484226E2-2D3D-4AE6-B82B-A598C75959BC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51D0C68-4FB1-49A3-8EE7-3B4E9062A5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697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Edificio_del_Congreso_Nacional_de_Chil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notesSlide" Target="../notesSlides/notesSlide2.xml"/><Relationship Id="rId7" Type="http://schemas.openxmlformats.org/officeDocument/2006/relationships/hyperlink" Target="https://centroderecursos.educarchile.cl/handle/20.500.12246/38711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OaYc8T05SY?feature=oembed" TargetMode="External"/><Relationship Id="rId6" Type="http://schemas.openxmlformats.org/officeDocument/2006/relationships/image" Target="../media/image3.jpeg"/><Relationship Id="rId5" Type="http://schemas.openxmlformats.org/officeDocument/2006/relationships/hyperlink" Target="https://es.wikipedia.org/wiki/Poder_Judicial_de_Chile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g"/><Relationship Id="rId9" Type="http://schemas.openxmlformats.org/officeDocument/2006/relationships/hyperlink" Target="https://en.wikipedia.org/wiki/Sebasti%C3%A1n_Pi%C3%B1er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6">
            <a:extLst>
              <a:ext uri="{FF2B5EF4-FFF2-40B4-BE49-F238E27FC236}">
                <a16:creationId xmlns:a16="http://schemas.microsoft.com/office/drawing/2014/main" id="{3CD47BD6-B753-40AF-80C8-F8DFCC548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67A1B2-B419-43BE-A0CA-9E2404A1A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3F58BF-9BC6-4E24-AB1B-D1CD70FE1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3258688" cy="3255264"/>
          </a:xfrm>
        </p:spPr>
        <p:txBody>
          <a:bodyPr>
            <a:normAutofit/>
          </a:bodyPr>
          <a:lstStyle/>
          <a:p>
            <a:pPr algn="ctr"/>
            <a:r>
              <a:rPr lang="es-ES" sz="4600" dirty="0"/>
              <a:t>La importancia de los poderes del Estado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8755DF-F21E-4269-AB05-AE9DEEF36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3228521" cy="914400"/>
          </a:xfrm>
        </p:spPr>
        <p:txBody>
          <a:bodyPr>
            <a:normAutofit fontScale="77500" lnSpcReduction="20000"/>
          </a:bodyPr>
          <a:lstStyle/>
          <a:p>
            <a:r>
              <a:rPr lang="es-ES" sz="1900" dirty="0" err="1"/>
              <a:t>OA</a:t>
            </a:r>
            <a:r>
              <a:rPr lang="es-ES" sz="1900" dirty="0"/>
              <a:t> 01 – Educación ciudadana </a:t>
            </a:r>
          </a:p>
          <a:p>
            <a:r>
              <a:rPr lang="es-ES" sz="1900" dirty="0"/>
              <a:t>Profesor Abraham López</a:t>
            </a:r>
          </a:p>
          <a:p>
            <a:r>
              <a:rPr lang="es-ES" sz="1900" dirty="0"/>
              <a:t>Clase </a:t>
            </a:r>
            <a:r>
              <a:rPr lang="es-ES" sz="1900" dirty="0" err="1"/>
              <a:t>N°</a:t>
            </a:r>
            <a:r>
              <a:rPr lang="es-ES" sz="1900" dirty="0"/>
              <a:t> 9</a:t>
            </a:r>
          </a:p>
        </p:txBody>
      </p:sp>
      <p:pic>
        <p:nvPicPr>
          <p:cNvPr id="5" name="Imagen 4" descr="Un edificio de fondo&#10;&#10;Descripción generada automáticamente">
            <a:extLst>
              <a:ext uri="{FF2B5EF4-FFF2-40B4-BE49-F238E27FC236}">
                <a16:creationId xmlns:a16="http://schemas.microsoft.com/office/drawing/2014/main" id="{F3DBB591-C408-450E-86CF-9DA899DEB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05282" y="759599"/>
            <a:ext cx="3997987" cy="533065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E981F49-E49B-4139-932F-55F09B423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116A7DD-5790-4E7A-8A95-803771E416F7}"/>
              </a:ext>
            </a:extLst>
          </p:cNvPr>
          <p:cNvSpPr txBox="1"/>
          <p:nvPr/>
        </p:nvSpPr>
        <p:spPr>
          <a:xfrm>
            <a:off x="7920887" y="5890194"/>
            <a:ext cx="238238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s://es.wikipedia.org/wiki/Edificio_del_Congreso_Nacional_de_Ch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5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63970-4AA7-4CCE-8B41-7120081FA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0F0E1-62AE-4EDD-83C5-848CC38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L" dirty="0"/>
              <a:t>Objetivo:</a:t>
            </a:r>
          </a:p>
          <a:p>
            <a:pPr marL="0" indent="0" algn="just">
              <a:buNone/>
            </a:pPr>
            <a:r>
              <a:rPr lang="es-CL" dirty="0"/>
              <a:t>Evaluar las características y funcionamiento de la institucionalidad democrática, las formas de representación y su impacto en la distribución del poder en la sociedad, a luz del bien común, la cohesión y la justicia social, considerando el rol de los poderes del Estado en Chile.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877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1AF6D-1220-40D3-9E8E-3DB6180F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681507"/>
          </a:xfrm>
        </p:spPr>
        <p:txBody>
          <a:bodyPr>
            <a:normAutofit fontScale="90000"/>
          </a:bodyPr>
          <a:lstStyle/>
          <a:p>
            <a:r>
              <a:rPr lang="es-ES" dirty="0"/>
              <a:t>¿Por qué es importante la cohesión social?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49A643-D772-4BA3-9098-32B4331E1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En épocas de polarización e indignación es crucial ahondar en cómo está en juego la cohesión social. No abordarla implícita y explícitamente en las políticas constituye una miopía que puede coadyuvar a aumentar la polarización (…). En este complejo contexto, se trata de propiciar el diálogo, precisamente porque la cohesión social democrática apela a fortalecer la disposición de los actores a ceder beneficios, en aras de reducir la exclusión y la vulnerabilidad. No se trata solo de un valor ético, sino también práctico: en la medida que los individuos consideren que se benefician más cuanto más adhieren a un «nosotros», y que lo que beneficia a la sociedad también los favorece al garantizarles mayor seguridad y protección en el futuro, se refuerzan mutuamente el progreso en derechos sociales y la mayor solidaridad colectiva (…).</a:t>
            </a:r>
          </a:p>
          <a:p>
            <a:pPr marL="0" indent="0" algn="just">
              <a:buNone/>
            </a:pPr>
            <a:r>
              <a:rPr lang="es-ES" dirty="0"/>
              <a:t>Fuente: Sojo, A. (2018). La cohesión social democrática como guía de las políticas públicas: una perspectiva conceptual y metodológica renovada. Madrid: Programa </a:t>
            </a:r>
            <a:r>
              <a:rPr lang="es-ES" dirty="0" err="1"/>
              <a:t>EUROsociAL</a:t>
            </a:r>
            <a:r>
              <a:rPr lang="es-ES" dirty="0"/>
              <a:t>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34EED1-6D3F-42B9-A623-0B31474528B6}"/>
              </a:ext>
            </a:extLst>
          </p:cNvPr>
          <p:cNvSpPr txBox="1"/>
          <p:nvPr/>
        </p:nvSpPr>
        <p:spPr>
          <a:xfrm>
            <a:off x="252919" y="2894120"/>
            <a:ext cx="29474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¿Qué aporta a la sociedad la cohesión de los individuos que la componen?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¿Por qué es un peligro que esta cohesión se pierda?</a:t>
            </a:r>
          </a:p>
        </p:txBody>
      </p:sp>
    </p:spTree>
    <p:extLst>
      <p:ext uri="{BB962C8B-B14F-4D97-AF65-F5344CB8AC3E}">
        <p14:creationId xmlns:p14="http://schemas.microsoft.com/office/powerpoint/2010/main" val="363763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7BA6B54-FD0C-4B20-816F-3B6BEEA1D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90C7AB-40E9-481F-980A-EDD19EFF3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5608255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6AD5A4-B359-4403-90FE-9BFA6615A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758952"/>
            <a:ext cx="4998963" cy="1255469"/>
          </a:xfrm>
        </p:spPr>
        <p:txBody>
          <a:bodyPr>
            <a:normAutofit/>
          </a:bodyPr>
          <a:lstStyle/>
          <a:p>
            <a:r>
              <a:rPr lang="es-CL" dirty="0"/>
              <a:t>Los poderes del Estado en Chile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109424-4B51-4841-8F15-FAC6AEF3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991" y="2014421"/>
            <a:ext cx="4998962" cy="2829159"/>
          </a:xfrm>
        </p:spPr>
        <p:txBody>
          <a:bodyPr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sz="1700" dirty="0">
                <a:solidFill>
                  <a:srgbClr val="FFFFFF"/>
                </a:solidFill>
              </a:rPr>
              <a:t>El Estado chileno mantiene la división tradicional de poderes, según el ideal liberal republicano, constituyéndose de los poderes:</a:t>
            </a:r>
          </a:p>
          <a:p>
            <a:pPr marL="0" indent="0">
              <a:buNone/>
            </a:pPr>
            <a:endParaRPr lang="es-CL" sz="1700" dirty="0">
              <a:solidFill>
                <a:srgbClr val="FFFFFF"/>
              </a:solidFill>
            </a:endParaRPr>
          </a:p>
          <a:p>
            <a:r>
              <a:rPr lang="es-CL" sz="1700" dirty="0">
                <a:solidFill>
                  <a:srgbClr val="FFFFFF"/>
                </a:solidFill>
              </a:rPr>
              <a:t>EJECUTIVO</a:t>
            </a:r>
          </a:p>
          <a:p>
            <a:endParaRPr lang="es-CL" sz="1700" dirty="0">
              <a:solidFill>
                <a:srgbClr val="FFFFFF"/>
              </a:solidFill>
            </a:endParaRPr>
          </a:p>
          <a:p>
            <a:r>
              <a:rPr lang="es-CL" sz="1700" dirty="0">
                <a:solidFill>
                  <a:srgbClr val="FFFFFF"/>
                </a:solidFill>
              </a:rPr>
              <a:t>JUDICIAL</a:t>
            </a:r>
          </a:p>
          <a:p>
            <a:endParaRPr lang="es-CL" sz="1700" dirty="0">
              <a:solidFill>
                <a:srgbClr val="FFFFFF"/>
              </a:solidFill>
            </a:endParaRPr>
          </a:p>
          <a:p>
            <a:r>
              <a:rPr lang="es-CL" sz="1700" dirty="0">
                <a:solidFill>
                  <a:srgbClr val="FFFFFF"/>
                </a:solidFill>
              </a:rPr>
              <a:t>LEGISLATIVO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ADD3AA-6CC0-4B1A-B4A3-98AD78A1E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839" y="758952"/>
            <a:ext cx="2842930" cy="3191490"/>
          </a:xfrm>
          <a:prstGeom prst="rect">
            <a:avLst/>
          </a:prstGeom>
          <a:solidFill>
            <a:srgbClr val="FFFFFF"/>
          </a:solidFill>
          <a:ln w="66675" cmpd="sng"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 descr="Vista de edificio antiguo&#10;&#10;Descripción generada automáticamente">
            <a:extLst>
              <a:ext uri="{FF2B5EF4-FFF2-40B4-BE49-F238E27FC236}">
                <a16:creationId xmlns:a16="http://schemas.microsoft.com/office/drawing/2014/main" id="{F9F0D253-9DBC-4644-8879-5C07E51B0F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051" r="-4" b="1790"/>
          <a:stretch/>
        </p:blipFill>
        <p:spPr>
          <a:xfrm>
            <a:off x="6229845" y="1264849"/>
            <a:ext cx="2568918" cy="217969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73D5959-733D-49EB-9C7B-0B65AD3B9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1252" y="758952"/>
            <a:ext cx="2396659" cy="1830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C7689F-BE25-443E-B15D-45268CC4A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839" y="4115150"/>
            <a:ext cx="2842930" cy="1983897"/>
          </a:xfrm>
          <a:prstGeom prst="rect">
            <a:avLst/>
          </a:prstGeom>
          <a:solidFill>
            <a:srgbClr val="FFFFFF"/>
          </a:solidFill>
          <a:ln w="66675" cmpd="sng"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n 10" descr="Un edificio de fondo&#10;&#10;Descripción generada automáticamente">
            <a:extLst>
              <a:ext uri="{FF2B5EF4-FFF2-40B4-BE49-F238E27FC236}">
                <a16:creationId xmlns:a16="http://schemas.microsoft.com/office/drawing/2014/main" id="{6C9DCC7D-B3ED-4FAA-8A55-8834B6654E9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19520" r="11053" b="1"/>
          <a:stretch/>
        </p:blipFill>
        <p:spPr>
          <a:xfrm>
            <a:off x="6574483" y="4299858"/>
            <a:ext cx="1879641" cy="162440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296173E-160F-42EA-B0C9-8E2804C9A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1252" y="2722807"/>
            <a:ext cx="2396659" cy="3367097"/>
          </a:xfrm>
          <a:prstGeom prst="rect">
            <a:avLst/>
          </a:prstGeom>
          <a:solidFill>
            <a:srgbClr val="FFFFFF"/>
          </a:solidFill>
          <a:ln w="66675" cmpd="sng"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Hombre con traje y corbata sonriendo&#10;&#10;Descripción generada automáticamente">
            <a:extLst>
              <a:ext uri="{FF2B5EF4-FFF2-40B4-BE49-F238E27FC236}">
                <a16:creationId xmlns:a16="http://schemas.microsoft.com/office/drawing/2014/main" id="{0C4CF0CC-C461-476E-891C-56BD3BF9181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r="2" b="22001"/>
          <a:stretch/>
        </p:blipFill>
        <p:spPr>
          <a:xfrm>
            <a:off x="9228172" y="3344938"/>
            <a:ext cx="2122819" cy="2122834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5FD8413-571F-456D-BB62-4C204826E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276654D-FF58-4162-B3FB-2C44D1EFB2CB}"/>
              </a:ext>
            </a:extLst>
          </p:cNvPr>
          <p:cNvSpPr txBox="1"/>
          <p:nvPr/>
        </p:nvSpPr>
        <p:spPr>
          <a:xfrm>
            <a:off x="9199370" y="5504455"/>
            <a:ext cx="218042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L" sz="1200" dirty="0"/>
              <a:t>Sebastián Piñera, Máximo jefe del poder ejecutivo, Chile 2018-2022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CACE73B-B5AE-4D4B-B317-601E5162B80A}"/>
              </a:ext>
            </a:extLst>
          </p:cNvPr>
          <p:cNvSpPr txBox="1"/>
          <p:nvPr/>
        </p:nvSpPr>
        <p:spPr>
          <a:xfrm>
            <a:off x="6150121" y="5960589"/>
            <a:ext cx="271137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L" sz="1200" dirty="0"/>
              <a:t>Tribunales de Justicia, ubicados a metros de la Plaza de Armas de Santiago.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10F4B8C-A869-40D5-AEB6-71309AF13B87}"/>
              </a:ext>
            </a:extLst>
          </p:cNvPr>
          <p:cNvSpPr txBox="1"/>
          <p:nvPr/>
        </p:nvSpPr>
        <p:spPr>
          <a:xfrm>
            <a:off x="6084344" y="3499576"/>
            <a:ext cx="2842931" cy="52322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L" sz="1400" dirty="0"/>
              <a:t>Congreso Nacional, sede del poder legislativo, Valparaíso.</a:t>
            </a:r>
          </a:p>
        </p:txBody>
      </p:sp>
      <p:pic>
        <p:nvPicPr>
          <p:cNvPr id="4" name="Elementos multimedia en línea 3" title="El Estado">
            <a:hlinkClick r:id="" action="ppaction://media"/>
            <a:extLst>
              <a:ext uri="{FF2B5EF4-FFF2-40B4-BE49-F238E27FC236}">
                <a16:creationId xmlns:a16="http://schemas.microsoft.com/office/drawing/2014/main" id="{04DD9D1D-E1FB-4B19-9FB1-65B2F103CE0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0"/>
          <a:stretch>
            <a:fillRect/>
          </a:stretch>
        </p:blipFill>
        <p:spPr>
          <a:xfrm>
            <a:off x="9105816" y="888408"/>
            <a:ext cx="2374527" cy="134160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F88E681-F493-4817-8DD5-D7BBC75DBB49}"/>
              </a:ext>
            </a:extLst>
          </p:cNvPr>
          <p:cNvSpPr/>
          <p:nvPr/>
        </p:nvSpPr>
        <p:spPr>
          <a:xfrm>
            <a:off x="289248" y="4843580"/>
            <a:ext cx="4998962" cy="10806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¿Por qué las atribuciones del Estado se encuentran divididas?</a:t>
            </a:r>
          </a:p>
          <a:p>
            <a:pPr algn="ctr"/>
            <a:r>
              <a:rPr lang="es-ES" dirty="0"/>
              <a:t>¿Qué podría ocurrir si estuvieran todos en manos de una sola institución?</a:t>
            </a:r>
          </a:p>
        </p:txBody>
      </p:sp>
    </p:spTree>
    <p:extLst>
      <p:ext uri="{BB962C8B-B14F-4D97-AF65-F5344CB8AC3E}">
        <p14:creationId xmlns:p14="http://schemas.microsoft.com/office/powerpoint/2010/main" val="333919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45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85B6140-C717-4849-97CF-DF5F57D55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B12541-9ED8-4D5C-91D5-BC28195BC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052486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97E67-6676-4BDF-87D1-39A73554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>
            <a:normAutofit/>
          </a:bodyPr>
          <a:lstStyle/>
          <a:p>
            <a:r>
              <a:rPr lang="es-CL" sz="3300"/>
              <a:t>Organismos especiales autónomos de los poderes del Estados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5B3A2-2978-4FBE-81DC-0BA5B28D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451109" cy="3482032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s-CL" sz="1700" dirty="0">
                <a:solidFill>
                  <a:srgbClr val="FFFFFF"/>
                </a:solidFill>
              </a:rPr>
              <a:t>TRIBUNAL CONSTITUCIONAL: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700" dirty="0">
                <a:solidFill>
                  <a:srgbClr val="FFFFFF"/>
                </a:solidFill>
              </a:rPr>
              <a:t>Órgano jurisdiccional autónomo.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700" dirty="0">
                <a:solidFill>
                  <a:srgbClr val="FFFFFF"/>
                </a:solidFill>
              </a:rPr>
              <a:t>Ejercer el control constitucional de leyes, organizaciones, partidos políticos y autoridades como el presidente, ministros y parlamentarios.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700" dirty="0">
                <a:solidFill>
                  <a:srgbClr val="FFFFFF"/>
                </a:solidFill>
              </a:rPr>
              <a:t>Controla los proyectos de reformas constitucionales y los tratados internacionales sometidos a la aprobación del Congreso.</a:t>
            </a:r>
            <a:endParaRPr lang="es-CL" sz="1700" dirty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r>
              <a:rPr lang="es-CL" sz="1700" dirty="0">
                <a:solidFill>
                  <a:srgbClr val="FFFFFF"/>
                </a:solidFill>
              </a:rPr>
              <a:t>CONTRALORIA GENERAL: </a:t>
            </a:r>
          </a:p>
          <a:p>
            <a:pPr algn="just"/>
            <a:r>
              <a:rPr lang="es-ES" sz="1700" dirty="0">
                <a:solidFill>
                  <a:srgbClr val="FFFFFF"/>
                </a:solidFill>
              </a:rPr>
              <a:t>Órgano autónomo que fiscaliza la administración del Estado, controlando la legalidad de los actos administrativos y resguardando el correcto uso de los fondos públicos.</a:t>
            </a:r>
            <a:endParaRPr lang="es-CL" sz="1700" dirty="0">
              <a:solidFill>
                <a:srgbClr val="FFFFFF"/>
              </a:solidFill>
            </a:endParaRPr>
          </a:p>
          <a:p>
            <a:endParaRPr lang="es-CL" sz="17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8FDCDC-1FA4-49FA-98EE-BC36A11F1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270C5714-D69C-4D30-8AF6-00D4E2361F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389" y="3424428"/>
            <a:ext cx="4569411" cy="3046274"/>
          </a:xfrm>
          <a:prstGeom prst="rect">
            <a:avLst/>
          </a:prstGeom>
        </p:spPr>
      </p:pic>
      <p:pic>
        <p:nvPicPr>
          <p:cNvPr id="8" name="Imagen 7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8F38D101-23B4-47DD-A627-E3826EF303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469" y="567770"/>
            <a:ext cx="4552492" cy="256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7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1FB9E-0DDF-4A9C-B9FD-C479D58A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051A6-CCB6-4224-9F3F-72B801AF7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Para continuar con el análisis de la institucionalidad democrática, desde el ámbito de los poderes del Estado en Chile, desarrollaremos la guía de trabajo </a:t>
            </a:r>
            <a:r>
              <a:rPr lang="es-ES"/>
              <a:t>Clase 9, </a:t>
            </a:r>
            <a:r>
              <a:rPr lang="es-ES" dirty="0"/>
              <a:t>disponible en </a:t>
            </a:r>
            <a:r>
              <a:rPr lang="es-ES" dirty="0" err="1"/>
              <a:t>netclass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883954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52</TotalTime>
  <Words>518</Words>
  <Application>Microsoft Office PowerPoint</Application>
  <PresentationFormat>Panorámica</PresentationFormat>
  <Paragraphs>42</Paragraphs>
  <Slides>6</Slides>
  <Notes>3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Corbel</vt:lpstr>
      <vt:lpstr>Wingdings</vt:lpstr>
      <vt:lpstr>Wingdings 2</vt:lpstr>
      <vt:lpstr>Marco</vt:lpstr>
      <vt:lpstr>La importancia de los poderes del Estado</vt:lpstr>
      <vt:lpstr>Objetivo</vt:lpstr>
      <vt:lpstr>¿Por qué es importante la cohesión social?</vt:lpstr>
      <vt:lpstr>Los poderes del Estado en Chile</vt:lpstr>
      <vt:lpstr>Organismos especiales autónomos de los poderes del Estados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López</dc:creator>
  <cp:lastModifiedBy>Carmen Barros Ortega</cp:lastModifiedBy>
  <cp:revision>6</cp:revision>
  <dcterms:created xsi:type="dcterms:W3CDTF">2021-04-27T03:49:39Z</dcterms:created>
  <dcterms:modified xsi:type="dcterms:W3CDTF">2021-05-11T20:21:54Z</dcterms:modified>
</cp:coreProperties>
</file>