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9" r:id="rId2"/>
    <p:sldId id="258" r:id="rId3"/>
    <p:sldId id="279" r:id="rId4"/>
    <p:sldId id="260" r:id="rId5"/>
    <p:sldId id="262" r:id="rId6"/>
    <p:sldId id="283" r:id="rId7"/>
    <p:sldId id="264" r:id="rId8"/>
    <p:sldId id="263" r:id="rId9"/>
    <p:sldId id="33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AF622-3FD0-4DEE-B4A2-02B77A75E706}" type="datetimeFigureOut">
              <a:rPr lang="es-ES" smtClean="0"/>
              <a:t>30/04/2021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79409-074C-4029-8B84-217243B7A45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8269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Exaltación de la felicidad y el goce por el hoy, optimismo hacia un futuro brillante después de la </a:t>
            </a:r>
            <a:r>
              <a:rPr lang="es-CL"/>
              <a:t>guerra. 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284E3F-9BE4-4B20-9418-A6A1A0F20C71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76889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284E3F-9BE4-4B20-9418-A6A1A0F20C71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5872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284E3F-9BE4-4B20-9418-A6A1A0F20C71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1488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Los eventos deportivos fueron grandes protagonistas de esta primera etapa de la televisión.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284E3F-9BE4-4B20-9418-A6A1A0F20C71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2626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El cine se desarrolló rápidamente abordando enorme cantidad de temáticas.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284E3F-9BE4-4B20-9418-A6A1A0F20C71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71324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F5EB95E9-E4EB-4A19-8ECD-230BE6B0FCA3}" type="datetimeFigureOut">
              <a:rPr lang="es-ES" smtClean="0"/>
              <a:t>30/04/2021</a:t>
            </a:fld>
            <a:endParaRPr lang="es-E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ACFBB02-5C88-42F9-9373-38A6431036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357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B95E9-E4EB-4A19-8ECD-230BE6B0FCA3}" type="datetimeFigureOut">
              <a:rPr lang="es-ES" smtClean="0"/>
              <a:t>30/04/2021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BB02-5C88-42F9-9373-38A6431036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5906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B95E9-E4EB-4A19-8ECD-230BE6B0FCA3}" type="datetimeFigureOut">
              <a:rPr lang="es-ES" smtClean="0"/>
              <a:t>30/04/2021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BB02-5C88-42F9-9373-38A6431036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203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B95E9-E4EB-4A19-8ECD-230BE6B0FCA3}" type="datetimeFigureOut">
              <a:rPr lang="es-ES" smtClean="0"/>
              <a:t>30/04/2021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BB02-5C88-42F9-9373-38A6431036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7117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5EB95E9-E4EB-4A19-8ECD-230BE6B0FCA3}" type="datetimeFigureOut">
              <a:rPr lang="es-ES" smtClean="0"/>
              <a:t>30/04/2021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1ACFBB02-5C88-42F9-9373-38A6431036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03174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B95E9-E4EB-4A19-8ECD-230BE6B0FCA3}" type="datetimeFigureOut">
              <a:rPr lang="es-ES" smtClean="0"/>
              <a:t>30/04/2021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BB02-5C88-42F9-9373-38A6431036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1181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B95E9-E4EB-4A19-8ECD-230BE6B0FCA3}" type="datetimeFigureOut">
              <a:rPr lang="es-ES" smtClean="0"/>
              <a:t>30/04/2021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BB02-5C88-42F9-9373-38A6431036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2923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B95E9-E4EB-4A19-8ECD-230BE6B0FCA3}" type="datetimeFigureOut">
              <a:rPr lang="es-ES" smtClean="0"/>
              <a:t>30/04/2021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BB02-5C88-42F9-9373-38A6431036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4622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B95E9-E4EB-4A19-8ECD-230BE6B0FCA3}" type="datetimeFigureOut">
              <a:rPr lang="es-ES" smtClean="0"/>
              <a:t>30/04/2021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FBB02-5C88-42F9-9373-38A64310360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4089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B95E9-E4EB-4A19-8ECD-230BE6B0FCA3}" type="datetimeFigureOut">
              <a:rPr lang="es-ES" smtClean="0"/>
              <a:t>30/04/2021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s-E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1ACFBB02-5C88-42F9-9373-38A643103608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25832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F5EB95E9-E4EB-4A19-8ECD-230BE6B0FCA3}" type="datetimeFigureOut">
              <a:rPr lang="es-ES" smtClean="0"/>
              <a:t>30/04/2021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1ACFBB02-5C88-42F9-9373-38A643103608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6127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5EB95E9-E4EB-4A19-8ECD-230BE6B0FCA3}" type="datetimeFigureOut">
              <a:rPr lang="es-ES" smtClean="0"/>
              <a:t>30/04/2021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ACFBB02-5C88-42F9-9373-38A643103608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021336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hyperlink" Target="https://www.elon.edu/u/imagining/time-capsule/150-years/back-1920-1960/" TargetMode="Externa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929462" y="4502936"/>
            <a:ext cx="7080026" cy="113026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CL" sz="33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a) Rol de la mujer después de la Primera Guerra Mundial</a:t>
            </a:r>
          </a:p>
        </p:txBody>
      </p:sp>
      <p:pic>
        <p:nvPicPr>
          <p:cNvPr id="3" name="Picture 6" descr="Resultado de imagen para jazz locos años 2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244"/>
          <a:stretch/>
        </p:blipFill>
        <p:spPr bwMode="auto">
          <a:xfrm>
            <a:off x="585800" y="583350"/>
            <a:ext cx="4560570" cy="352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esultado de imagen para años 2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63" r="5009" b="-3"/>
          <a:stretch/>
        </p:blipFill>
        <p:spPr bwMode="auto">
          <a:xfrm>
            <a:off x="5302648" y="583350"/>
            <a:ext cx="2706840" cy="352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9723511-3F46-45E5-91A5-0CB7E5535A5A}"/>
              </a:ext>
            </a:extLst>
          </p:cNvPr>
          <p:cNvSpPr txBox="1"/>
          <p:nvPr/>
        </p:nvSpPr>
        <p:spPr>
          <a:xfrm>
            <a:off x="8165766" y="932156"/>
            <a:ext cx="32967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/>
              <a:t>¿Cómo influyó la Primera Guerra Mundial en el desarrollo de un nuevo rol para la mujer?</a:t>
            </a:r>
          </a:p>
        </p:txBody>
      </p:sp>
    </p:spTree>
    <p:extLst>
      <p:ext uri="{BB962C8B-B14F-4D97-AF65-F5344CB8AC3E}">
        <p14:creationId xmlns:p14="http://schemas.microsoft.com/office/powerpoint/2010/main" val="347882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sultado de imagen para años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4975" y="1109687"/>
            <a:ext cx="3629725" cy="4638626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sultado de imagen para años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7299" y="2222117"/>
            <a:ext cx="3629724" cy="2413766"/>
          </a:xfrm>
          <a:prstGeom prst="rect">
            <a:avLst/>
          </a:prstGeom>
          <a:noFill/>
          <a:ln w="190500">
            <a:solidFill>
              <a:schemeClr val="tx1">
                <a:alpha val="7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222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" r="-5" b="-5"/>
          <a:stretch/>
        </p:blipFill>
        <p:spPr bwMode="auto">
          <a:xfrm>
            <a:off x="2004958" y="643467"/>
            <a:ext cx="3009765" cy="270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1D2BEAA-3582-4C77-B85C-F1734011D0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90" b="28641"/>
          <a:stretch/>
        </p:blipFill>
        <p:spPr>
          <a:xfrm>
            <a:off x="2006600" y="3509434"/>
            <a:ext cx="3008122" cy="2705099"/>
          </a:xfrm>
          <a:prstGeom prst="rect">
            <a:avLst/>
          </a:prstGeom>
        </p:spPr>
      </p:pic>
      <p:pic>
        <p:nvPicPr>
          <p:cNvPr id="5122" name="Picture 2" descr="Resultado de imagen para jazz locos años 2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9" r="17590" b="-1"/>
          <a:stretch/>
        </p:blipFill>
        <p:spPr bwMode="auto">
          <a:xfrm>
            <a:off x="5133475" y="643467"/>
            <a:ext cx="5051925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908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913618" y="5069149"/>
            <a:ext cx="7080026" cy="70980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b="1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</a:rPr>
              <a:t>b) Desarrollo del Jazz y Charlestón</a:t>
            </a:r>
            <a:endParaRPr lang="en-US" sz="330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latin typeface="+mj-lt"/>
              <a:ea typeface="+mj-ea"/>
            </a:endParaRPr>
          </a:p>
        </p:txBody>
      </p:sp>
      <p:pic>
        <p:nvPicPr>
          <p:cNvPr id="4100" name="Picture 4" descr="Resultado de imagen para jazz locos años 2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0" b="3"/>
          <a:stretch/>
        </p:blipFill>
        <p:spPr bwMode="auto">
          <a:xfrm>
            <a:off x="404651" y="403627"/>
            <a:ext cx="3044932" cy="422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esultado de imagen para jazz locos años 2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8" r="33193"/>
          <a:stretch/>
        </p:blipFill>
        <p:spPr bwMode="auto">
          <a:xfrm>
            <a:off x="3548021" y="403643"/>
            <a:ext cx="3054095" cy="422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A53F433-E023-43A4-A38D-B9A6E8DDAE4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538" r="3" b="3"/>
          <a:stretch/>
        </p:blipFill>
        <p:spPr>
          <a:xfrm>
            <a:off x="6700554" y="403628"/>
            <a:ext cx="3044952" cy="422068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4E1DE46-9960-401C-81DE-5A3841EBC2B3}"/>
              </a:ext>
            </a:extLst>
          </p:cNvPr>
          <p:cNvSpPr txBox="1"/>
          <p:nvPr/>
        </p:nvSpPr>
        <p:spPr>
          <a:xfrm>
            <a:off x="8442664" y="4971495"/>
            <a:ext cx="304495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¿Qué características de la vida en los años 20’ reflejó este tipo de música?</a:t>
            </a:r>
          </a:p>
        </p:txBody>
      </p:sp>
    </p:spTree>
    <p:extLst>
      <p:ext uri="{BB962C8B-B14F-4D97-AF65-F5344CB8AC3E}">
        <p14:creationId xmlns:p14="http://schemas.microsoft.com/office/powerpoint/2010/main" val="3081057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n para sociedad de masas 19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47" y="2699111"/>
            <a:ext cx="4814486" cy="346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redondeado 1"/>
          <p:cNvSpPr/>
          <p:nvPr/>
        </p:nvSpPr>
        <p:spPr>
          <a:xfrm>
            <a:off x="987664" y="408373"/>
            <a:ext cx="3898900" cy="251238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/>
              <a:t>c) Expansión de los medios de comunicación y sociedad de masas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C72C27C-9F72-497C-84BF-C7001299A532}"/>
              </a:ext>
            </a:extLst>
          </p:cNvPr>
          <p:cNvSpPr/>
          <p:nvPr/>
        </p:nvSpPr>
        <p:spPr>
          <a:xfrm>
            <a:off x="6477047" y="1198486"/>
            <a:ext cx="4814486" cy="107839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/>
              <a:t>Especialmente con la televisión y el cine</a:t>
            </a:r>
            <a:r>
              <a:rPr lang="es-CL" dirty="0"/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F6CBAB2-9F9D-4D58-AD16-071BBD73C5E4}"/>
              </a:ext>
            </a:extLst>
          </p:cNvPr>
          <p:cNvSpPr txBox="1"/>
          <p:nvPr/>
        </p:nvSpPr>
        <p:spPr>
          <a:xfrm>
            <a:off x="553544" y="3429000"/>
            <a:ext cx="55424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dirty="0"/>
              <a:t>Televisión: </a:t>
            </a:r>
            <a:r>
              <a:rPr lang="es-ES" dirty="0"/>
              <a:t>Las primeras emisiones públicas de televisión las efectuó la BBC </a:t>
            </a:r>
            <a:r>
              <a:rPr lang="es-ES" dirty="0" err="1"/>
              <a:t>One</a:t>
            </a:r>
            <a:r>
              <a:rPr lang="es-ES" dirty="0"/>
              <a:t> en Inglaterra en 1927 la TF1 de Francia en 1935; y la CBS y NBC en Estados Unidos en 1930. En ambos casos se utilizaron sistemas mecánicos y los programas no se emitían con un horario regular.</a:t>
            </a:r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Radio: consolidación de la radio como medio de comunicación de masas.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96564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136">
            <a:extLst>
              <a:ext uri="{FF2B5EF4-FFF2-40B4-BE49-F238E27FC236}">
                <a16:creationId xmlns:a16="http://schemas.microsoft.com/office/drawing/2014/main" id="{04A28C2A-1A6B-4C3E-AF21-52BB1F69A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031" name="Rectangle 138">
            <a:extLst>
              <a:ext uri="{FF2B5EF4-FFF2-40B4-BE49-F238E27FC236}">
                <a16:creationId xmlns:a16="http://schemas.microsoft.com/office/drawing/2014/main" id="{614E8EE9-97C4-4CE0-BD25-5AD7A9A96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032" name="Rectangle 140">
            <a:extLst>
              <a:ext uri="{FF2B5EF4-FFF2-40B4-BE49-F238E27FC236}">
                <a16:creationId xmlns:a16="http://schemas.microsoft.com/office/drawing/2014/main" id="{2DC4AA0A-D9C3-4A0B-990D-1BCB0022A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1219386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3" name="Rectangle 142">
            <a:extLst>
              <a:ext uri="{FF2B5EF4-FFF2-40B4-BE49-F238E27FC236}">
                <a16:creationId xmlns:a16="http://schemas.microsoft.com/office/drawing/2014/main" id="{370878C7-7719-40BD-AA97-751A85670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501" y="4212709"/>
            <a:ext cx="10905302" cy="1997060"/>
          </a:xfrm>
          <a:prstGeom prst="rect">
            <a:avLst/>
          </a:prstGeom>
          <a:solidFill>
            <a:schemeClr val="accent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034" name="Rectangle 144">
            <a:extLst>
              <a:ext uri="{FF2B5EF4-FFF2-40B4-BE49-F238E27FC236}">
                <a16:creationId xmlns:a16="http://schemas.microsoft.com/office/drawing/2014/main" id="{1D9D3865-C494-4C4A-8495-8245E9054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348" y="4379135"/>
            <a:ext cx="10579608" cy="1664208"/>
          </a:xfrm>
          <a:prstGeom prst="rect">
            <a:avLst/>
          </a:prstGeom>
          <a:noFill/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7" r="1" b="14038"/>
          <a:stretch/>
        </p:blipFill>
        <p:spPr bwMode="auto">
          <a:xfrm>
            <a:off x="639040" y="648231"/>
            <a:ext cx="3389183" cy="321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 descr="Foto en blanco y negro de un grupo de hombres posando para una foto&#10;&#10;Descripción generada automáticamente">
            <a:extLst>
              <a:ext uri="{FF2B5EF4-FFF2-40B4-BE49-F238E27FC236}">
                <a16:creationId xmlns:a16="http://schemas.microsoft.com/office/drawing/2014/main" id="{AF1DEF63-AA17-45D6-9409-989C6EBF65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693086" y="648229"/>
            <a:ext cx="2735918" cy="3220765"/>
          </a:xfrm>
          <a:prstGeom prst="rect">
            <a:avLst/>
          </a:prstGeom>
        </p:spPr>
      </p:pic>
      <p:pic>
        <p:nvPicPr>
          <p:cNvPr id="1028" name="Picture 4" descr="Resultado de imagen para televisión 1940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4" r="3899" b="-3"/>
          <a:stretch/>
        </p:blipFill>
        <p:spPr bwMode="auto">
          <a:xfrm>
            <a:off x="8086489" y="700558"/>
            <a:ext cx="3406263" cy="311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5" name="Straight Connector 146">
            <a:extLst>
              <a:ext uri="{FF2B5EF4-FFF2-40B4-BE49-F238E27FC236}">
                <a16:creationId xmlns:a16="http://schemas.microsoft.com/office/drawing/2014/main" id="{B78EE79F-FCAA-4CF9-9746-730B51FC4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634895"/>
            <a:ext cx="0" cy="1152689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>
            <a:extLst>
              <a:ext uri="{FF2B5EF4-FFF2-40B4-BE49-F238E27FC236}">
                <a16:creationId xmlns:a16="http://schemas.microsoft.com/office/drawing/2014/main" id="{5901A421-326B-424D-A504-1AD168CF68CB}"/>
              </a:ext>
            </a:extLst>
          </p:cNvPr>
          <p:cNvSpPr/>
          <p:nvPr/>
        </p:nvSpPr>
        <p:spPr>
          <a:xfrm>
            <a:off x="954254" y="4468925"/>
            <a:ext cx="4978899" cy="144471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indent="-182880" defTabSz="91440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r>
              <a:rPr lang="en-US">
                <a:solidFill>
                  <a:srgbClr val="FFFFFF"/>
                </a:solidFill>
              </a:rPr>
              <a:t>Ver televisión como panorama familiar ante grandes eventos, siendo aun irregulares las transmisiones y los aparatos accesibles para sectores acomodados.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4FF94B7-7711-477A-BB5B-980B85535BB9}"/>
              </a:ext>
            </a:extLst>
          </p:cNvPr>
          <p:cNvSpPr txBox="1"/>
          <p:nvPr/>
        </p:nvSpPr>
        <p:spPr>
          <a:xfrm>
            <a:off x="6354646" y="4729619"/>
            <a:ext cx="4776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La primera transmisión en directo fue en 1936. En general se transmitía solo un par de horas al día contenido de diversas categorías </a:t>
            </a:r>
          </a:p>
        </p:txBody>
      </p:sp>
    </p:spTree>
    <p:extLst>
      <p:ext uri="{BB962C8B-B14F-4D97-AF65-F5344CB8AC3E}">
        <p14:creationId xmlns:p14="http://schemas.microsoft.com/office/powerpoint/2010/main" val="2173818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Resultado de imagen para beisbol 192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5"/>
          <a:stretch/>
        </p:blipFill>
        <p:spPr bwMode="auto">
          <a:xfrm>
            <a:off x="7794519" y="3506112"/>
            <a:ext cx="4397481" cy="3351888"/>
          </a:xfrm>
          <a:custGeom>
            <a:avLst/>
            <a:gdLst/>
            <a:ahLst/>
            <a:cxnLst/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Imagen relaciona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5100"/>
          <a:stretch/>
        </p:blipFill>
        <p:spPr bwMode="auto">
          <a:xfrm>
            <a:off x="20" y="10"/>
            <a:ext cx="9154673" cy="6863475"/>
          </a:xfrm>
          <a:custGeom>
            <a:avLst/>
            <a:gdLst/>
            <a:ahLst/>
            <a:cxnLst/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n relacionad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8" r="3" b="3"/>
          <a:stretch/>
        </p:blipFill>
        <p:spPr bwMode="auto">
          <a:xfrm>
            <a:off x="6168189" y="10"/>
            <a:ext cx="6023811" cy="3346394"/>
          </a:xfrm>
          <a:custGeom>
            <a:avLst/>
            <a:gdLst/>
            <a:ahLst/>
            <a:cxnLst/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389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n para cine 19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38" y="569984"/>
            <a:ext cx="4347367" cy="3340609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3139" y="1136510"/>
            <a:ext cx="3905680" cy="2207558"/>
          </a:xfrm>
          <a:prstGeom prst="rect">
            <a:avLst/>
          </a:prstGeom>
          <a:ln w="57150">
            <a:solidFill>
              <a:srgbClr val="FFC000"/>
            </a:solidFill>
            <a:prstDash val="sysDash"/>
          </a:ln>
        </p:spPr>
      </p:pic>
      <p:pic>
        <p:nvPicPr>
          <p:cNvPr id="7174" name="Picture 6" descr="Resultado de imagen para king kong 19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203" y="3665673"/>
            <a:ext cx="5093931" cy="2867649"/>
          </a:xfrm>
          <a:prstGeom prst="rect">
            <a:avLst/>
          </a:prstGeom>
          <a:noFill/>
          <a:ln w="57150">
            <a:solidFill>
              <a:srgbClr val="FFC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6367523" y="2760550"/>
            <a:ext cx="2196494" cy="7064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dirty="0"/>
              <a:t>Nosferatus, 1922</a:t>
            </a:r>
          </a:p>
        </p:txBody>
      </p:sp>
      <p:sp>
        <p:nvSpPr>
          <p:cNvPr id="8" name="Rectángulo 7"/>
          <p:cNvSpPr/>
          <p:nvPr/>
        </p:nvSpPr>
        <p:spPr>
          <a:xfrm>
            <a:off x="5231244" y="6072695"/>
            <a:ext cx="2411895" cy="7064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800" dirty="0"/>
              <a:t>King Kong, 1933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BDAB221-D902-42F8-924C-66DAB1340075}"/>
              </a:ext>
            </a:extLst>
          </p:cNvPr>
          <p:cNvSpPr/>
          <p:nvPr/>
        </p:nvSpPr>
        <p:spPr>
          <a:xfrm>
            <a:off x="524973" y="4650272"/>
            <a:ext cx="4432609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dirty="0"/>
              <a:t>Cine: Guerra, Industrialización, Sociedad opulenta como temas. </a:t>
            </a:r>
          </a:p>
          <a:p>
            <a:endParaRPr lang="es-ES" dirty="0"/>
          </a:p>
          <a:p>
            <a:r>
              <a:rPr lang="es-ES" dirty="0"/>
              <a:t>Chaplin como uno de los grandes exponentes.</a:t>
            </a:r>
          </a:p>
        </p:txBody>
      </p:sp>
    </p:spTree>
    <p:extLst>
      <p:ext uri="{BB962C8B-B14F-4D97-AF65-F5344CB8AC3E}">
        <p14:creationId xmlns:p14="http://schemas.microsoft.com/office/powerpoint/2010/main" val="213177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324CAAB-BFDA-4446-8AB9-DFE806B34C94}"/>
              </a:ext>
            </a:extLst>
          </p:cNvPr>
          <p:cNvSpPr/>
          <p:nvPr/>
        </p:nvSpPr>
        <p:spPr>
          <a:xfrm>
            <a:off x="2104008" y="2772052"/>
            <a:ext cx="85935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dirty="0"/>
              <a:t>Lee la siguiente definición y explica con tus palabras ¿A qué se refiere el concepto “cultura de masas”?</a:t>
            </a:r>
          </a:p>
          <a:p>
            <a:pPr marL="38099" indent="0" algn="just">
              <a:buNone/>
            </a:pPr>
            <a:r>
              <a:rPr lang="es-CL" i="1" dirty="0"/>
              <a:t>“La </a:t>
            </a:r>
            <a:r>
              <a:rPr lang="es-CL" b="1" i="1" dirty="0"/>
              <a:t>cultura de masas</a:t>
            </a:r>
            <a:r>
              <a:rPr lang="es-CL" i="1" dirty="0"/>
              <a:t> es un conjunto de objetos, bienes o servicios culturales, producidos por  medio de procedimientos industriales y que son </a:t>
            </a:r>
            <a:r>
              <a:rPr lang="es-CL" b="1" i="1" dirty="0"/>
              <a:t>difundidos por los medios de comunicación masivos</a:t>
            </a:r>
            <a:r>
              <a:rPr lang="es-CL" i="1" dirty="0"/>
              <a:t> (televisión, radio, cine, internet, </a:t>
            </a:r>
            <a:r>
              <a:rPr lang="es-CL" i="1" dirty="0" err="1"/>
              <a:t>etc</a:t>
            </a:r>
            <a:r>
              <a:rPr lang="es-CL" i="1" dirty="0"/>
              <a:t>). Son productos culturales (moda, música, </a:t>
            </a:r>
            <a:r>
              <a:rPr lang="es-CL" i="1" dirty="0" err="1"/>
              <a:t>etc</a:t>
            </a:r>
            <a:r>
              <a:rPr lang="es-CL" i="1" dirty="0"/>
              <a:t>) al alcance de una gran cantidad de población, a diferencia de cómo se entendía la cultura en el siglo XIX, la cual solo era para la clase alta. La cultura de masas es para la </a:t>
            </a:r>
            <a:r>
              <a:rPr lang="es-CL" b="1" i="1" dirty="0"/>
              <a:t>población en general</a:t>
            </a:r>
            <a:r>
              <a:rPr lang="es-CL" i="1" dirty="0"/>
              <a:t>”.</a:t>
            </a:r>
            <a:endParaRPr lang="es-CL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170CEA5-2494-4F19-A7D5-46FD6AC39EFA}"/>
              </a:ext>
            </a:extLst>
          </p:cNvPr>
          <p:cNvSpPr txBox="1"/>
          <p:nvPr/>
        </p:nvSpPr>
        <p:spPr>
          <a:xfrm>
            <a:off x="914401" y="1358284"/>
            <a:ext cx="3240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latin typeface="+mj-lt"/>
              </a:rPr>
              <a:t>ACTIVIDAD</a:t>
            </a:r>
          </a:p>
        </p:txBody>
      </p:sp>
    </p:spTree>
    <p:extLst>
      <p:ext uri="{BB962C8B-B14F-4D97-AF65-F5344CB8AC3E}">
        <p14:creationId xmlns:p14="http://schemas.microsoft.com/office/powerpoint/2010/main" val="42006059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29</TotalTime>
  <Words>380</Words>
  <Application>Microsoft Office PowerPoint</Application>
  <PresentationFormat>Panorámica</PresentationFormat>
  <Paragraphs>28</Paragraphs>
  <Slides>9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Calibri</vt:lpstr>
      <vt:lpstr>Garamond</vt:lpstr>
      <vt:lpstr>Savon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1: Crisis, totalitarismo y guerra en la primera mitad del siglo XX: los desafíos para el Estado y la democracia en Chile y el mundo</dc:title>
  <dc:creator>Abraham López</dc:creator>
  <cp:lastModifiedBy>Carmen Barros Ortega</cp:lastModifiedBy>
  <cp:revision>6</cp:revision>
  <dcterms:created xsi:type="dcterms:W3CDTF">2021-04-16T06:05:19Z</dcterms:created>
  <dcterms:modified xsi:type="dcterms:W3CDTF">2021-04-30T19:37:07Z</dcterms:modified>
</cp:coreProperties>
</file>