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 id="271" r:id="rId17"/>
    <p:sldId id="272" r:id="rId18"/>
    <p:sldId id="273"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1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6DC1124B-845E-470E-BF0F-0AAB03A32620}" type="datetimeFigureOut">
              <a:rPr lang="es-ES_tradnl" smtClean="0"/>
              <a:pPr/>
              <a:t>14/06/2021</a:t>
            </a:fld>
            <a:endParaRPr lang="es-ES_tradnl"/>
          </a:p>
        </p:txBody>
      </p:sp>
      <p:sp>
        <p:nvSpPr>
          <p:cNvPr id="19" name="18 Marcador de pie de página"/>
          <p:cNvSpPr>
            <a:spLocks noGrp="1"/>
          </p:cNvSpPr>
          <p:nvPr>
            <p:ph type="ftr" sz="quarter" idx="11"/>
          </p:nvPr>
        </p:nvSpPr>
        <p:spPr/>
        <p:txBody>
          <a:bodyPr/>
          <a:lstStyle/>
          <a:p>
            <a:endParaRPr lang="es-ES_tradnl"/>
          </a:p>
        </p:txBody>
      </p:sp>
      <p:sp>
        <p:nvSpPr>
          <p:cNvPr id="27" name="26 Marcador de número de diapositiva"/>
          <p:cNvSpPr>
            <a:spLocks noGrp="1"/>
          </p:cNvSpPr>
          <p:nvPr>
            <p:ph type="sldNum" sz="quarter" idx="12"/>
          </p:nvPr>
        </p:nvSpPr>
        <p:spPr/>
        <p:txBody>
          <a:bodyPr/>
          <a:lstStyle/>
          <a:p>
            <a:fld id="{73F73243-9ADA-4ABF-B9E9-9785D3CCC332}" type="slidenum">
              <a:rPr lang="es-ES_tradnl" smtClean="0"/>
              <a:pPr/>
              <a:t>‹Nº›</a:t>
            </a:fld>
            <a:endParaRPr lang="es-ES_tradnl"/>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6DC1124B-845E-470E-BF0F-0AAB03A32620}" type="datetimeFigureOut">
              <a:rPr lang="es-ES_tradnl" smtClean="0"/>
              <a:pPr/>
              <a:t>14/06/2021</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73F73243-9ADA-4ABF-B9E9-9785D3CCC332}" type="slidenum">
              <a:rPr lang="es-ES_tradnl" smtClean="0"/>
              <a:pPr/>
              <a:t>‹Nº›</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6DC1124B-845E-470E-BF0F-0AAB03A32620}" type="datetimeFigureOut">
              <a:rPr lang="es-ES_tradnl" smtClean="0"/>
              <a:pPr/>
              <a:t>14/06/2021</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73F73243-9ADA-4ABF-B9E9-9785D3CCC332}" type="slidenum">
              <a:rPr lang="es-ES_tradnl" smtClean="0"/>
              <a:pPr/>
              <a:t>‹Nº›</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6DC1124B-845E-470E-BF0F-0AAB03A32620}" type="datetimeFigureOut">
              <a:rPr lang="es-ES_tradnl" smtClean="0"/>
              <a:pPr/>
              <a:t>14/06/2021</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73F73243-9ADA-4ABF-B9E9-9785D3CCC332}" type="slidenum">
              <a:rPr lang="es-ES_tradnl" smtClean="0"/>
              <a:pPr/>
              <a:t>‹Nº›</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a:t>Haga clic para modificar el estilo de texto del patrón</a:t>
            </a:r>
          </a:p>
        </p:txBody>
      </p:sp>
      <p:sp>
        <p:nvSpPr>
          <p:cNvPr id="4" name="3 Marcador de fecha"/>
          <p:cNvSpPr>
            <a:spLocks noGrp="1"/>
          </p:cNvSpPr>
          <p:nvPr>
            <p:ph type="dt" sz="half" idx="10"/>
          </p:nvPr>
        </p:nvSpPr>
        <p:spPr/>
        <p:txBody>
          <a:bodyPr/>
          <a:lstStyle/>
          <a:p>
            <a:fld id="{6DC1124B-845E-470E-BF0F-0AAB03A32620}" type="datetimeFigureOut">
              <a:rPr lang="es-ES_tradnl" smtClean="0"/>
              <a:pPr/>
              <a:t>14/06/2021</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73F73243-9ADA-4ABF-B9E9-9785D3CCC332}" type="slidenum">
              <a:rPr lang="es-ES_tradnl" smtClean="0"/>
              <a:pPr/>
              <a:t>‹Nº›</a:t>
            </a:fld>
            <a:endParaRPr lang="es-ES_tradn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6DC1124B-845E-470E-BF0F-0AAB03A32620}" type="datetimeFigureOut">
              <a:rPr lang="es-ES_tradnl" smtClean="0"/>
              <a:pPr/>
              <a:t>14/06/2021</a:t>
            </a:fld>
            <a:endParaRPr lang="es-ES_tradnl"/>
          </a:p>
        </p:txBody>
      </p:sp>
      <p:sp>
        <p:nvSpPr>
          <p:cNvPr id="6" name="5 Marcador de pie de página"/>
          <p:cNvSpPr>
            <a:spLocks noGrp="1"/>
          </p:cNvSpPr>
          <p:nvPr>
            <p:ph type="ftr" sz="quarter" idx="11"/>
          </p:nvPr>
        </p:nvSpPr>
        <p:spPr/>
        <p:txBody>
          <a:bodyPr/>
          <a:lstStyle/>
          <a:p>
            <a:endParaRPr lang="es-ES_tradnl"/>
          </a:p>
        </p:txBody>
      </p:sp>
      <p:sp>
        <p:nvSpPr>
          <p:cNvPr id="7" name="6 Marcador de número de diapositiva"/>
          <p:cNvSpPr>
            <a:spLocks noGrp="1"/>
          </p:cNvSpPr>
          <p:nvPr>
            <p:ph type="sldNum" sz="quarter" idx="12"/>
          </p:nvPr>
        </p:nvSpPr>
        <p:spPr/>
        <p:txBody>
          <a:bodyPr/>
          <a:lstStyle/>
          <a:p>
            <a:fld id="{73F73243-9ADA-4ABF-B9E9-9785D3CCC332}" type="slidenum">
              <a:rPr lang="es-ES_tradnl" smtClean="0"/>
              <a:pPr/>
              <a:t>‹Nº›</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7" name="6 Marcador de fecha"/>
          <p:cNvSpPr>
            <a:spLocks noGrp="1"/>
          </p:cNvSpPr>
          <p:nvPr>
            <p:ph type="dt" sz="half" idx="10"/>
          </p:nvPr>
        </p:nvSpPr>
        <p:spPr/>
        <p:txBody>
          <a:bodyPr/>
          <a:lstStyle/>
          <a:p>
            <a:fld id="{6DC1124B-845E-470E-BF0F-0AAB03A32620}" type="datetimeFigureOut">
              <a:rPr lang="es-ES_tradnl" smtClean="0"/>
              <a:pPr/>
              <a:t>14/06/2021</a:t>
            </a:fld>
            <a:endParaRPr lang="es-ES_tradnl"/>
          </a:p>
        </p:txBody>
      </p:sp>
      <p:sp>
        <p:nvSpPr>
          <p:cNvPr id="8" name="7 Marcador de pie de página"/>
          <p:cNvSpPr>
            <a:spLocks noGrp="1"/>
          </p:cNvSpPr>
          <p:nvPr>
            <p:ph type="ftr" sz="quarter" idx="11"/>
          </p:nvPr>
        </p:nvSpPr>
        <p:spPr/>
        <p:txBody>
          <a:bodyPr/>
          <a:lstStyle/>
          <a:p>
            <a:endParaRPr lang="es-ES_tradnl"/>
          </a:p>
        </p:txBody>
      </p:sp>
      <p:sp>
        <p:nvSpPr>
          <p:cNvPr id="9" name="8 Marcador de número de diapositiva"/>
          <p:cNvSpPr>
            <a:spLocks noGrp="1"/>
          </p:cNvSpPr>
          <p:nvPr>
            <p:ph type="sldNum" sz="quarter" idx="12"/>
          </p:nvPr>
        </p:nvSpPr>
        <p:spPr/>
        <p:txBody>
          <a:bodyPr/>
          <a:lstStyle/>
          <a:p>
            <a:fld id="{73F73243-9ADA-4ABF-B9E9-9785D3CCC332}" type="slidenum">
              <a:rPr lang="es-ES_tradnl" smtClean="0"/>
              <a:pPr/>
              <a:t>‹Nº›</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a:t>Haga clic para modificar el estilo de título del patrón</a:t>
            </a:r>
            <a:endParaRPr kumimoji="0" lang="en-US"/>
          </a:p>
        </p:txBody>
      </p:sp>
      <p:sp>
        <p:nvSpPr>
          <p:cNvPr id="3" name="2 Marcador de fecha"/>
          <p:cNvSpPr>
            <a:spLocks noGrp="1"/>
          </p:cNvSpPr>
          <p:nvPr>
            <p:ph type="dt" sz="half" idx="10"/>
          </p:nvPr>
        </p:nvSpPr>
        <p:spPr/>
        <p:txBody>
          <a:bodyPr/>
          <a:lstStyle/>
          <a:p>
            <a:fld id="{6DC1124B-845E-470E-BF0F-0AAB03A32620}" type="datetimeFigureOut">
              <a:rPr lang="es-ES_tradnl" smtClean="0"/>
              <a:pPr/>
              <a:t>14/06/2021</a:t>
            </a:fld>
            <a:endParaRPr lang="es-ES_tradnl"/>
          </a:p>
        </p:txBody>
      </p:sp>
      <p:sp>
        <p:nvSpPr>
          <p:cNvPr id="4" name="3 Marcador de pie de página"/>
          <p:cNvSpPr>
            <a:spLocks noGrp="1"/>
          </p:cNvSpPr>
          <p:nvPr>
            <p:ph type="ftr" sz="quarter" idx="11"/>
          </p:nvPr>
        </p:nvSpPr>
        <p:spPr/>
        <p:txBody>
          <a:bodyPr/>
          <a:lstStyle/>
          <a:p>
            <a:endParaRPr lang="es-ES_tradnl"/>
          </a:p>
        </p:txBody>
      </p:sp>
      <p:sp>
        <p:nvSpPr>
          <p:cNvPr id="5" name="4 Marcador de número de diapositiva"/>
          <p:cNvSpPr>
            <a:spLocks noGrp="1"/>
          </p:cNvSpPr>
          <p:nvPr>
            <p:ph type="sldNum" sz="quarter" idx="12"/>
          </p:nvPr>
        </p:nvSpPr>
        <p:spPr/>
        <p:txBody>
          <a:bodyPr/>
          <a:lstStyle/>
          <a:p>
            <a:fld id="{73F73243-9ADA-4ABF-B9E9-9785D3CCC332}" type="slidenum">
              <a:rPr lang="es-ES_tradnl" smtClean="0"/>
              <a:pPr/>
              <a:t>‹Nº›</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DC1124B-845E-470E-BF0F-0AAB03A32620}" type="datetimeFigureOut">
              <a:rPr lang="es-ES_tradnl" smtClean="0"/>
              <a:pPr/>
              <a:t>14/06/2021</a:t>
            </a:fld>
            <a:endParaRPr lang="es-ES_tradnl"/>
          </a:p>
        </p:txBody>
      </p:sp>
      <p:sp>
        <p:nvSpPr>
          <p:cNvPr id="3" name="2 Marcador de pie de página"/>
          <p:cNvSpPr>
            <a:spLocks noGrp="1"/>
          </p:cNvSpPr>
          <p:nvPr>
            <p:ph type="ftr" sz="quarter" idx="11"/>
          </p:nvPr>
        </p:nvSpPr>
        <p:spPr/>
        <p:txBody>
          <a:bodyPr/>
          <a:lstStyle/>
          <a:p>
            <a:endParaRPr lang="es-ES_tradnl"/>
          </a:p>
        </p:txBody>
      </p:sp>
      <p:sp>
        <p:nvSpPr>
          <p:cNvPr id="4" name="3 Marcador de número de diapositiva"/>
          <p:cNvSpPr>
            <a:spLocks noGrp="1"/>
          </p:cNvSpPr>
          <p:nvPr>
            <p:ph type="sldNum" sz="quarter" idx="12"/>
          </p:nvPr>
        </p:nvSpPr>
        <p:spPr/>
        <p:txBody>
          <a:bodyPr/>
          <a:lstStyle/>
          <a:p>
            <a:fld id="{73F73243-9ADA-4ABF-B9E9-9785D3CCC332}" type="slidenum">
              <a:rPr lang="es-ES_tradnl" smtClean="0"/>
              <a:pPr/>
              <a:t>‹Nº›</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6DC1124B-845E-470E-BF0F-0AAB03A32620}" type="datetimeFigureOut">
              <a:rPr lang="es-ES_tradnl" smtClean="0"/>
              <a:pPr/>
              <a:t>14/06/2021</a:t>
            </a:fld>
            <a:endParaRPr lang="es-ES_tradnl"/>
          </a:p>
        </p:txBody>
      </p:sp>
      <p:sp>
        <p:nvSpPr>
          <p:cNvPr id="6" name="5 Marcador de pie de página"/>
          <p:cNvSpPr>
            <a:spLocks noGrp="1"/>
          </p:cNvSpPr>
          <p:nvPr>
            <p:ph type="ftr" sz="quarter" idx="11"/>
          </p:nvPr>
        </p:nvSpPr>
        <p:spPr/>
        <p:txBody>
          <a:bodyPr/>
          <a:lstStyle/>
          <a:p>
            <a:endParaRPr lang="es-ES_tradnl"/>
          </a:p>
        </p:txBody>
      </p:sp>
      <p:sp>
        <p:nvSpPr>
          <p:cNvPr id="7" name="6 Marcador de número de diapositiva"/>
          <p:cNvSpPr>
            <a:spLocks noGrp="1"/>
          </p:cNvSpPr>
          <p:nvPr>
            <p:ph type="sldNum" sz="quarter" idx="12"/>
          </p:nvPr>
        </p:nvSpPr>
        <p:spPr/>
        <p:txBody>
          <a:bodyPr/>
          <a:lstStyle/>
          <a:p>
            <a:fld id="{73F73243-9ADA-4ABF-B9E9-9785D3CCC332}" type="slidenum">
              <a:rPr lang="es-ES_tradnl" smtClean="0"/>
              <a:pPr/>
              <a:t>‹Nº›</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a:t>Haga clic para modificar el estilo de texto del patrón</a:t>
            </a:r>
          </a:p>
        </p:txBody>
      </p:sp>
      <p:sp>
        <p:nvSpPr>
          <p:cNvPr id="5" name="4 Marcador de fecha"/>
          <p:cNvSpPr>
            <a:spLocks noGrp="1"/>
          </p:cNvSpPr>
          <p:nvPr>
            <p:ph type="dt" sz="half" idx="10"/>
          </p:nvPr>
        </p:nvSpPr>
        <p:spPr/>
        <p:txBody>
          <a:bodyPr/>
          <a:lstStyle/>
          <a:p>
            <a:fld id="{6DC1124B-845E-470E-BF0F-0AAB03A32620}" type="datetimeFigureOut">
              <a:rPr lang="es-ES_tradnl" smtClean="0"/>
              <a:pPr/>
              <a:t>14/06/2021</a:t>
            </a:fld>
            <a:endParaRPr lang="es-ES_tradnl"/>
          </a:p>
        </p:txBody>
      </p:sp>
      <p:sp>
        <p:nvSpPr>
          <p:cNvPr id="6" name="5 Marcador de pie de página"/>
          <p:cNvSpPr>
            <a:spLocks noGrp="1"/>
          </p:cNvSpPr>
          <p:nvPr>
            <p:ph type="ftr" sz="quarter" idx="11"/>
          </p:nvPr>
        </p:nvSpPr>
        <p:spPr/>
        <p:txBody>
          <a:bodyPr/>
          <a:lstStyle/>
          <a:p>
            <a:endParaRPr lang="es-ES_tradnl"/>
          </a:p>
        </p:txBody>
      </p:sp>
      <p:sp>
        <p:nvSpPr>
          <p:cNvPr id="7" name="6 Marcador de número de diapositiva"/>
          <p:cNvSpPr>
            <a:spLocks noGrp="1"/>
          </p:cNvSpPr>
          <p:nvPr>
            <p:ph type="sldNum" sz="quarter" idx="12"/>
          </p:nvPr>
        </p:nvSpPr>
        <p:spPr>
          <a:xfrm>
            <a:off x="8077200" y="6356350"/>
            <a:ext cx="609600" cy="365125"/>
          </a:xfrm>
        </p:spPr>
        <p:txBody>
          <a:bodyPr/>
          <a:lstStyle/>
          <a:p>
            <a:fld id="{73F73243-9ADA-4ABF-B9E9-9785D3CCC332}" type="slidenum">
              <a:rPr lang="es-ES_tradnl" smtClean="0"/>
              <a:pPr/>
              <a:t>‹Nº›</a:t>
            </a:fld>
            <a:endParaRPr lang="es-ES_tradnl"/>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DC1124B-845E-470E-BF0F-0AAB03A32620}" type="datetimeFigureOut">
              <a:rPr lang="es-ES_tradnl" smtClean="0"/>
              <a:pPr/>
              <a:t>14/06/2021</a:t>
            </a:fld>
            <a:endParaRPr lang="es-ES_tradnl"/>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S_tradnl"/>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3F73243-9ADA-4ABF-B9E9-9785D3CCC332}" type="slidenum">
              <a:rPr lang="es-ES_tradnl" smtClean="0"/>
              <a:pPr/>
              <a:t>‹Nº›</a:t>
            </a:fld>
            <a:endParaRPr lang="es-ES_tradnl"/>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r>
              <a:rPr lang="es-ES_tradnl" sz="8000" dirty="0">
                <a:latin typeface="Arial" pitchFamily="34" charset="0"/>
                <a:cs typeface="Arial" pitchFamily="34" charset="0"/>
              </a:rPr>
              <a:t>Decimales</a:t>
            </a:r>
          </a:p>
        </p:txBody>
      </p:sp>
      <p:sp>
        <p:nvSpPr>
          <p:cNvPr id="3" name="2 Subtítulo"/>
          <p:cNvSpPr>
            <a:spLocks noGrp="1"/>
          </p:cNvSpPr>
          <p:nvPr>
            <p:ph type="subTitle" idx="1"/>
          </p:nvPr>
        </p:nvSpPr>
        <p:spPr>
          <a:xfrm>
            <a:off x="2555776" y="4653136"/>
            <a:ext cx="6400800" cy="1752600"/>
          </a:xfrm>
        </p:spPr>
        <p:txBody>
          <a:bodyPr>
            <a:normAutofit fontScale="85000" lnSpcReduction="20000"/>
          </a:bodyPr>
          <a:lstStyle/>
          <a:p>
            <a:pPr algn="r"/>
            <a:r>
              <a:rPr lang="es-ES_tradnl" dirty="0">
                <a:solidFill>
                  <a:schemeClr val="tx1"/>
                </a:solidFill>
                <a:latin typeface="Arial" pitchFamily="34" charset="0"/>
                <a:cs typeface="Arial" pitchFamily="34" charset="0"/>
              </a:rPr>
              <a:t>Curso: 1° </a:t>
            </a:r>
            <a:r>
              <a:rPr lang="es-ES_tradnl" dirty="0" err="1">
                <a:solidFill>
                  <a:schemeClr val="tx1"/>
                </a:solidFill>
                <a:latin typeface="Arial" pitchFamily="34" charset="0"/>
                <a:cs typeface="Arial" pitchFamily="34" charset="0"/>
              </a:rPr>
              <a:t>OAMedio</a:t>
            </a:r>
            <a:endParaRPr lang="es-ES_tradnl" dirty="0">
              <a:solidFill>
                <a:schemeClr val="tx1"/>
              </a:solidFill>
              <a:latin typeface="Arial" pitchFamily="34" charset="0"/>
              <a:cs typeface="Arial" pitchFamily="34" charset="0"/>
            </a:endParaRPr>
          </a:p>
          <a:p>
            <a:pPr algn="r"/>
            <a:r>
              <a:rPr lang="es-ES_tradnl" dirty="0">
                <a:latin typeface="Arial" pitchFamily="34" charset="0"/>
                <a:cs typeface="Arial" pitchFamily="34" charset="0"/>
              </a:rPr>
              <a:t>Matemática</a:t>
            </a:r>
          </a:p>
          <a:p>
            <a:pPr algn="r"/>
            <a:r>
              <a:rPr lang="es-ES_tradnl" dirty="0" err="1">
                <a:latin typeface="Arial" pitchFamily="34" charset="0"/>
                <a:cs typeface="Arial" pitchFamily="34" charset="0"/>
              </a:rPr>
              <a:t>OA</a:t>
            </a:r>
            <a:r>
              <a:rPr lang="es-ES_tradnl" dirty="0">
                <a:latin typeface="Arial" pitchFamily="34" charset="0"/>
                <a:cs typeface="Arial" pitchFamily="34" charset="0"/>
              </a:rPr>
              <a:t> 1</a:t>
            </a:r>
          </a:p>
          <a:p>
            <a:pPr algn="r"/>
            <a:endParaRPr lang="es-ES_tradnl" dirty="0">
              <a:solidFill>
                <a:schemeClr val="tx1"/>
              </a:solidFill>
              <a:latin typeface="Arial" pitchFamily="34" charset="0"/>
              <a:cs typeface="Arial" pitchFamily="34" charset="0"/>
            </a:endParaRPr>
          </a:p>
          <a:p>
            <a:pPr algn="r"/>
            <a:r>
              <a:rPr lang="es-ES_tradnl" dirty="0">
                <a:solidFill>
                  <a:schemeClr val="tx1"/>
                </a:solidFill>
                <a:latin typeface="Arial" pitchFamily="34" charset="0"/>
                <a:cs typeface="Arial" pitchFamily="34" charset="0"/>
              </a:rPr>
              <a:t>Profesora: Karla Celedon</a:t>
            </a:r>
          </a:p>
          <a:p>
            <a:endParaRPr lang="es-ES_tradnl" dirty="0"/>
          </a:p>
        </p:txBody>
      </p:sp>
      <p:pic>
        <p:nvPicPr>
          <p:cNvPr id="4" name="Imagen 2"/>
          <p:cNvPicPr>
            <a:picLocks noChangeAspect="1" noChangeArrowheads="1"/>
          </p:cNvPicPr>
          <p:nvPr/>
        </p:nvPicPr>
        <p:blipFill>
          <a:blip r:embed="rId2" cstate="print"/>
          <a:srcRect/>
          <a:stretch>
            <a:fillRect/>
          </a:stretch>
        </p:blipFill>
        <p:spPr bwMode="auto">
          <a:xfrm>
            <a:off x="0" y="0"/>
            <a:ext cx="1816499" cy="1196752"/>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_tradnl" dirty="0">
                <a:latin typeface="Arial" pitchFamily="34" charset="0"/>
                <a:cs typeface="Arial" pitchFamily="34" charset="0"/>
              </a:rPr>
              <a:t>Ejemplo:</a:t>
            </a:r>
          </a:p>
        </p:txBody>
      </p:sp>
      <p:sp>
        <p:nvSpPr>
          <p:cNvPr id="3" name="2 Marcador de contenido"/>
          <p:cNvSpPr>
            <a:spLocks noGrp="1"/>
          </p:cNvSpPr>
          <p:nvPr>
            <p:ph idx="1"/>
          </p:nvPr>
        </p:nvSpPr>
        <p:spPr/>
        <p:txBody>
          <a:bodyPr/>
          <a:lstStyle/>
          <a:p>
            <a:pPr algn="ctr"/>
            <a:r>
              <a:rPr lang="es-ES_tradnl" dirty="0">
                <a:latin typeface="Arial" pitchFamily="34" charset="0"/>
                <a:cs typeface="Arial" pitchFamily="34" charset="0"/>
              </a:rPr>
              <a:t>Se tiene que: </a:t>
            </a:r>
          </a:p>
          <a:p>
            <a:pPr algn="ctr">
              <a:buNone/>
            </a:pPr>
            <a:r>
              <a:rPr lang="es-ES_tradnl" dirty="0">
                <a:latin typeface="Arial" pitchFamily="34" charset="0"/>
                <a:cs typeface="Arial" pitchFamily="34" charset="0"/>
              </a:rPr>
              <a:t>725,8 – 92,574=</a:t>
            </a:r>
          </a:p>
          <a:p>
            <a:pPr>
              <a:buNone/>
            </a:pPr>
            <a:endParaRPr lang="es-ES_tradnl" dirty="0"/>
          </a:p>
        </p:txBody>
      </p:sp>
      <p:pic>
        <p:nvPicPr>
          <p:cNvPr id="4" name="Imagen 2"/>
          <p:cNvPicPr>
            <a:picLocks noChangeAspect="1" noChangeArrowheads="1"/>
          </p:cNvPicPr>
          <p:nvPr/>
        </p:nvPicPr>
        <p:blipFill>
          <a:blip r:embed="rId2" cstate="print"/>
          <a:srcRect/>
          <a:stretch>
            <a:fillRect/>
          </a:stretch>
        </p:blipFill>
        <p:spPr bwMode="auto">
          <a:xfrm>
            <a:off x="0" y="0"/>
            <a:ext cx="1816499" cy="1196752"/>
          </a:xfrm>
          <a:prstGeom prst="rect">
            <a:avLst/>
          </a:prstGeom>
          <a:noFill/>
        </p:spPr>
      </p:pic>
      <p:graphicFrame>
        <p:nvGraphicFramePr>
          <p:cNvPr id="5" name="4 Tabla"/>
          <p:cNvGraphicFramePr>
            <a:graphicFrameLocks noGrp="1"/>
          </p:cNvGraphicFramePr>
          <p:nvPr/>
        </p:nvGraphicFramePr>
        <p:xfrm>
          <a:off x="2627784" y="3356992"/>
          <a:ext cx="3883533" cy="1737360"/>
        </p:xfrm>
        <a:graphic>
          <a:graphicData uri="http://schemas.openxmlformats.org/drawingml/2006/table">
            <a:tbl>
              <a:tblPr firstRow="1" bandRow="1">
                <a:tableStyleId>{5940675A-B579-460E-94D1-54222C63F5DA}</a:tableStyleId>
              </a:tblPr>
              <a:tblGrid>
                <a:gridCol w="911098">
                  <a:extLst>
                    <a:ext uri="{9D8B030D-6E8A-4147-A177-3AD203B41FA5}">
                      <a16:colId xmlns:a16="http://schemas.microsoft.com/office/drawing/2014/main" val="20000"/>
                    </a:ext>
                  </a:extLst>
                </a:gridCol>
                <a:gridCol w="436880">
                  <a:extLst>
                    <a:ext uri="{9D8B030D-6E8A-4147-A177-3AD203B41FA5}">
                      <a16:colId xmlns:a16="http://schemas.microsoft.com/office/drawing/2014/main" val="20001"/>
                    </a:ext>
                  </a:extLst>
                </a:gridCol>
                <a:gridCol w="436880">
                  <a:extLst>
                    <a:ext uri="{9D8B030D-6E8A-4147-A177-3AD203B41FA5}">
                      <a16:colId xmlns:a16="http://schemas.microsoft.com/office/drawing/2014/main" val="20002"/>
                    </a:ext>
                  </a:extLst>
                </a:gridCol>
                <a:gridCol w="436880">
                  <a:extLst>
                    <a:ext uri="{9D8B030D-6E8A-4147-A177-3AD203B41FA5}">
                      <a16:colId xmlns:a16="http://schemas.microsoft.com/office/drawing/2014/main" val="20003"/>
                    </a:ext>
                  </a:extLst>
                </a:gridCol>
                <a:gridCol w="351155">
                  <a:extLst>
                    <a:ext uri="{9D8B030D-6E8A-4147-A177-3AD203B41FA5}">
                      <a16:colId xmlns:a16="http://schemas.microsoft.com/office/drawing/2014/main" val="20004"/>
                    </a:ext>
                  </a:extLst>
                </a:gridCol>
                <a:gridCol w="436880">
                  <a:extLst>
                    <a:ext uri="{9D8B030D-6E8A-4147-A177-3AD203B41FA5}">
                      <a16:colId xmlns:a16="http://schemas.microsoft.com/office/drawing/2014/main" val="20005"/>
                    </a:ext>
                  </a:extLst>
                </a:gridCol>
                <a:gridCol w="436880">
                  <a:extLst>
                    <a:ext uri="{9D8B030D-6E8A-4147-A177-3AD203B41FA5}">
                      <a16:colId xmlns:a16="http://schemas.microsoft.com/office/drawing/2014/main" val="20006"/>
                    </a:ext>
                  </a:extLst>
                </a:gridCol>
                <a:gridCol w="436880">
                  <a:extLst>
                    <a:ext uri="{9D8B030D-6E8A-4147-A177-3AD203B41FA5}">
                      <a16:colId xmlns:a16="http://schemas.microsoft.com/office/drawing/2014/main" val="20007"/>
                    </a:ext>
                  </a:extLst>
                </a:gridCol>
              </a:tblGrid>
              <a:tr h="370840">
                <a:tc>
                  <a:txBody>
                    <a:bodyPr/>
                    <a:lstStyle/>
                    <a:p>
                      <a:endParaRPr lang="es-ES_tradnl" sz="2400" dirty="0">
                        <a:latin typeface="Arial" pitchFamily="34" charset="0"/>
                        <a:cs typeface="Arial" pitchFamily="34" charset="0"/>
                      </a:endParaRPr>
                    </a:p>
                  </a:txBody>
                  <a:tcPr/>
                </a:tc>
                <a:tc>
                  <a:txBody>
                    <a:bodyPr/>
                    <a:lstStyle/>
                    <a:p>
                      <a:r>
                        <a:rPr lang="es-ES_tradnl" sz="2400" dirty="0">
                          <a:latin typeface="Arial" pitchFamily="34" charset="0"/>
                          <a:cs typeface="Arial" pitchFamily="34" charset="0"/>
                        </a:rPr>
                        <a:t>7</a:t>
                      </a:r>
                    </a:p>
                  </a:txBody>
                  <a:tcPr/>
                </a:tc>
                <a:tc>
                  <a:txBody>
                    <a:bodyPr/>
                    <a:lstStyle/>
                    <a:p>
                      <a:r>
                        <a:rPr lang="es-ES_tradnl" sz="2400" dirty="0">
                          <a:latin typeface="Arial" pitchFamily="34" charset="0"/>
                          <a:cs typeface="Arial" pitchFamily="34" charset="0"/>
                        </a:rPr>
                        <a:t>2</a:t>
                      </a:r>
                    </a:p>
                  </a:txBody>
                  <a:tcPr/>
                </a:tc>
                <a:tc>
                  <a:txBody>
                    <a:bodyPr/>
                    <a:lstStyle/>
                    <a:p>
                      <a:r>
                        <a:rPr lang="es-ES_tradnl" sz="2400" dirty="0">
                          <a:latin typeface="Arial" pitchFamily="34" charset="0"/>
                          <a:cs typeface="Arial" pitchFamily="34" charset="0"/>
                        </a:rPr>
                        <a:t>5</a:t>
                      </a:r>
                    </a:p>
                  </a:txBody>
                  <a:tcPr/>
                </a:tc>
                <a:tc>
                  <a:txBody>
                    <a:bodyPr/>
                    <a:lstStyle/>
                    <a:p>
                      <a:r>
                        <a:rPr lang="es-ES_tradnl" sz="2400" dirty="0">
                          <a:latin typeface="Arial" pitchFamily="34" charset="0"/>
                          <a:cs typeface="Arial" pitchFamily="34" charset="0"/>
                        </a:rPr>
                        <a:t>,</a:t>
                      </a:r>
                    </a:p>
                  </a:txBody>
                  <a:tcPr/>
                </a:tc>
                <a:tc>
                  <a:txBody>
                    <a:bodyPr/>
                    <a:lstStyle/>
                    <a:p>
                      <a:r>
                        <a:rPr lang="es-ES_tradnl" sz="2400" dirty="0">
                          <a:latin typeface="Arial" pitchFamily="34" charset="0"/>
                          <a:cs typeface="Arial" pitchFamily="34" charset="0"/>
                        </a:rPr>
                        <a:t>8</a:t>
                      </a:r>
                    </a:p>
                  </a:txBody>
                  <a:tcPr/>
                </a:tc>
                <a:tc>
                  <a:txBody>
                    <a:bodyPr/>
                    <a:lstStyle/>
                    <a:p>
                      <a:r>
                        <a:rPr lang="es-ES_tradnl" sz="2400" dirty="0">
                          <a:solidFill>
                            <a:srgbClr val="FF0000"/>
                          </a:solidFill>
                          <a:latin typeface="Arial" pitchFamily="34" charset="0"/>
                          <a:cs typeface="Arial" pitchFamily="34" charset="0"/>
                        </a:rPr>
                        <a:t>0</a:t>
                      </a:r>
                    </a:p>
                  </a:txBody>
                  <a:tcPr/>
                </a:tc>
                <a:tc>
                  <a:txBody>
                    <a:bodyPr/>
                    <a:lstStyle/>
                    <a:p>
                      <a:r>
                        <a:rPr lang="es-ES_tradnl" sz="2400" dirty="0">
                          <a:solidFill>
                            <a:srgbClr val="FF0000"/>
                          </a:solidFill>
                          <a:latin typeface="Arial" pitchFamily="34" charset="0"/>
                          <a:cs typeface="Arial" pitchFamily="34" charset="0"/>
                        </a:rPr>
                        <a:t>0</a:t>
                      </a:r>
                    </a:p>
                  </a:txBody>
                  <a:tcPr/>
                </a:tc>
                <a:extLst>
                  <a:ext uri="{0D108BD9-81ED-4DB2-BD59-A6C34878D82A}">
                    <a16:rowId xmlns:a16="http://schemas.microsoft.com/office/drawing/2014/main" val="10000"/>
                  </a:ext>
                </a:extLst>
              </a:tr>
              <a:tr h="370840">
                <a:tc>
                  <a:txBody>
                    <a:bodyPr/>
                    <a:lstStyle/>
                    <a:p>
                      <a:r>
                        <a:rPr lang="es-ES_tradnl" sz="2400" dirty="0">
                          <a:latin typeface="Arial" pitchFamily="34" charset="0"/>
                          <a:cs typeface="Arial" pitchFamily="34" charset="0"/>
                        </a:rPr>
                        <a:t>-</a:t>
                      </a:r>
                    </a:p>
                  </a:txBody>
                  <a:tcPr/>
                </a:tc>
                <a:tc>
                  <a:txBody>
                    <a:bodyPr/>
                    <a:lstStyle/>
                    <a:p>
                      <a:endParaRPr lang="es-ES_tradnl" sz="2400" dirty="0">
                        <a:latin typeface="Arial" pitchFamily="34" charset="0"/>
                        <a:cs typeface="Arial" pitchFamily="34" charset="0"/>
                      </a:endParaRPr>
                    </a:p>
                  </a:txBody>
                  <a:tcPr/>
                </a:tc>
                <a:tc>
                  <a:txBody>
                    <a:bodyPr/>
                    <a:lstStyle/>
                    <a:p>
                      <a:r>
                        <a:rPr lang="es-ES_tradnl" sz="2400" dirty="0">
                          <a:latin typeface="Arial" pitchFamily="34" charset="0"/>
                          <a:cs typeface="Arial" pitchFamily="34" charset="0"/>
                        </a:rPr>
                        <a:t>9</a:t>
                      </a:r>
                    </a:p>
                  </a:txBody>
                  <a:tcPr/>
                </a:tc>
                <a:tc>
                  <a:txBody>
                    <a:bodyPr/>
                    <a:lstStyle/>
                    <a:p>
                      <a:r>
                        <a:rPr lang="es-ES_tradnl" sz="2400" dirty="0">
                          <a:latin typeface="Arial" pitchFamily="34" charset="0"/>
                          <a:cs typeface="Arial" pitchFamily="34" charset="0"/>
                        </a:rPr>
                        <a:t>2</a:t>
                      </a:r>
                    </a:p>
                  </a:txBody>
                  <a:tcPr/>
                </a:tc>
                <a:tc>
                  <a:txBody>
                    <a:bodyPr/>
                    <a:lstStyle/>
                    <a:p>
                      <a:r>
                        <a:rPr lang="es-ES_tradnl" sz="2400" dirty="0">
                          <a:latin typeface="Arial" pitchFamily="34" charset="0"/>
                          <a:cs typeface="Arial" pitchFamily="34" charset="0"/>
                        </a:rPr>
                        <a:t>,</a:t>
                      </a:r>
                    </a:p>
                  </a:txBody>
                  <a:tcPr/>
                </a:tc>
                <a:tc>
                  <a:txBody>
                    <a:bodyPr/>
                    <a:lstStyle/>
                    <a:p>
                      <a:r>
                        <a:rPr lang="es-ES_tradnl" sz="2400" dirty="0">
                          <a:latin typeface="Arial" pitchFamily="34" charset="0"/>
                          <a:cs typeface="Arial" pitchFamily="34" charset="0"/>
                        </a:rPr>
                        <a:t>5</a:t>
                      </a:r>
                    </a:p>
                  </a:txBody>
                  <a:tcPr/>
                </a:tc>
                <a:tc>
                  <a:txBody>
                    <a:bodyPr/>
                    <a:lstStyle/>
                    <a:p>
                      <a:r>
                        <a:rPr lang="es-ES_tradnl" sz="2400" dirty="0">
                          <a:latin typeface="Arial" pitchFamily="34" charset="0"/>
                          <a:cs typeface="Arial" pitchFamily="34" charset="0"/>
                        </a:rPr>
                        <a:t>7</a:t>
                      </a:r>
                    </a:p>
                  </a:txBody>
                  <a:tcPr/>
                </a:tc>
                <a:tc>
                  <a:txBody>
                    <a:bodyPr/>
                    <a:lstStyle/>
                    <a:p>
                      <a:r>
                        <a:rPr lang="es-ES_tradnl" sz="2400" dirty="0">
                          <a:latin typeface="Arial" pitchFamily="34" charset="0"/>
                          <a:cs typeface="Arial" pitchFamily="34" charset="0"/>
                        </a:rPr>
                        <a:t>4</a:t>
                      </a: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2400" dirty="0">
                          <a:latin typeface="Arial" pitchFamily="34" charset="0"/>
                          <a:cs typeface="Arial" pitchFamily="34" charset="0"/>
                        </a:rPr>
                        <a:t>Total</a:t>
                      </a:r>
                    </a:p>
                    <a:p>
                      <a:endParaRPr lang="es-ES_tradnl" sz="2400" dirty="0">
                        <a:latin typeface="Arial" pitchFamily="34" charset="0"/>
                        <a:cs typeface="Arial" pitchFamily="34" charset="0"/>
                      </a:endParaRPr>
                    </a:p>
                  </a:txBody>
                  <a:tcPr/>
                </a:tc>
                <a:tc>
                  <a:txBody>
                    <a:bodyPr/>
                    <a:lstStyle/>
                    <a:p>
                      <a:endParaRPr lang="es-ES_tradnl" sz="2400" dirty="0">
                        <a:latin typeface="Arial" pitchFamily="34" charset="0"/>
                        <a:cs typeface="Arial" pitchFamily="34" charset="0"/>
                      </a:endParaRPr>
                    </a:p>
                  </a:txBody>
                  <a:tcPr/>
                </a:tc>
                <a:tc>
                  <a:txBody>
                    <a:bodyPr/>
                    <a:lstStyle/>
                    <a:p>
                      <a:endParaRPr lang="es-ES_tradnl" sz="2400" dirty="0">
                        <a:latin typeface="Arial" pitchFamily="34" charset="0"/>
                        <a:cs typeface="Arial" pitchFamily="34" charset="0"/>
                      </a:endParaRPr>
                    </a:p>
                  </a:txBody>
                  <a:tcPr/>
                </a:tc>
                <a:tc>
                  <a:txBody>
                    <a:bodyPr/>
                    <a:lstStyle/>
                    <a:p>
                      <a:endParaRPr lang="es-ES_tradnl" sz="2400">
                        <a:latin typeface="Arial" pitchFamily="34" charset="0"/>
                        <a:cs typeface="Arial" pitchFamily="34" charset="0"/>
                      </a:endParaRPr>
                    </a:p>
                  </a:txBody>
                  <a:tcPr/>
                </a:tc>
                <a:tc>
                  <a:txBody>
                    <a:bodyPr/>
                    <a:lstStyle/>
                    <a:p>
                      <a:endParaRPr lang="es-ES_tradnl" sz="2400" dirty="0">
                        <a:latin typeface="Arial" pitchFamily="34" charset="0"/>
                        <a:cs typeface="Arial" pitchFamily="34" charset="0"/>
                      </a:endParaRPr>
                    </a:p>
                  </a:txBody>
                  <a:tcPr/>
                </a:tc>
                <a:tc>
                  <a:txBody>
                    <a:bodyPr/>
                    <a:lstStyle/>
                    <a:p>
                      <a:endParaRPr lang="es-ES_tradnl" sz="2400">
                        <a:latin typeface="Arial" pitchFamily="34" charset="0"/>
                        <a:cs typeface="Arial" pitchFamily="34" charset="0"/>
                      </a:endParaRPr>
                    </a:p>
                  </a:txBody>
                  <a:tcPr/>
                </a:tc>
                <a:tc>
                  <a:txBody>
                    <a:bodyPr/>
                    <a:lstStyle/>
                    <a:p>
                      <a:endParaRPr lang="es-ES_tradnl" sz="2400" dirty="0">
                        <a:latin typeface="Arial" pitchFamily="34" charset="0"/>
                        <a:cs typeface="Arial" pitchFamily="34" charset="0"/>
                      </a:endParaRPr>
                    </a:p>
                  </a:txBody>
                  <a:tcPr/>
                </a:tc>
                <a:tc>
                  <a:txBody>
                    <a:bodyPr/>
                    <a:lstStyle/>
                    <a:p>
                      <a:endParaRPr lang="es-ES_tradnl" sz="2400" dirty="0">
                        <a:latin typeface="Arial" pitchFamily="34" charset="0"/>
                        <a:cs typeface="Arial" pitchFamily="34" charset="0"/>
                      </a:endParaRPr>
                    </a:p>
                  </a:txBody>
                  <a:tcPr/>
                </a:tc>
                <a:extLst>
                  <a:ext uri="{0D108BD9-81ED-4DB2-BD59-A6C34878D82A}">
                    <a16:rowId xmlns:a16="http://schemas.microsoft.com/office/drawing/2014/main" val="10002"/>
                  </a:ext>
                </a:extLst>
              </a:tr>
            </a:tbl>
          </a:graphicData>
        </a:graphic>
      </p:graphicFrame>
      <p:sp>
        <p:nvSpPr>
          <p:cNvPr id="6" name="5 CuadroTexto"/>
          <p:cNvSpPr txBox="1"/>
          <p:nvPr/>
        </p:nvSpPr>
        <p:spPr>
          <a:xfrm>
            <a:off x="2051720" y="5517232"/>
            <a:ext cx="5544616" cy="461665"/>
          </a:xfrm>
          <a:prstGeom prst="rect">
            <a:avLst/>
          </a:prstGeom>
          <a:noFill/>
        </p:spPr>
        <p:txBody>
          <a:bodyPr wrap="square" rtlCol="0">
            <a:spAutoFit/>
          </a:bodyPr>
          <a:lstStyle/>
          <a:p>
            <a:pPr algn="ctr"/>
            <a:r>
              <a:rPr lang="es-ES_tradnl" sz="2400" b="1" dirty="0">
                <a:latin typeface="Arial" pitchFamily="34" charset="0"/>
                <a:cs typeface="Arial" pitchFamily="34" charset="0"/>
              </a:rPr>
              <a:t>¿El resultado 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229600" cy="1143000"/>
          </a:xfrm>
        </p:spPr>
        <p:txBody>
          <a:bodyPr/>
          <a:lstStyle/>
          <a:p>
            <a:pPr algn="ctr"/>
            <a:r>
              <a:rPr lang="es-ES_tradnl" dirty="0">
                <a:latin typeface="Arial" pitchFamily="34" charset="0"/>
                <a:cs typeface="Arial" pitchFamily="34" charset="0"/>
              </a:rPr>
              <a:t>Dudas </a:t>
            </a:r>
          </a:p>
        </p:txBody>
      </p:sp>
      <p:pic>
        <p:nvPicPr>
          <p:cNvPr id="4" name="Imagen 2"/>
          <p:cNvPicPr>
            <a:picLocks noChangeAspect="1" noChangeArrowheads="1"/>
          </p:cNvPicPr>
          <p:nvPr/>
        </p:nvPicPr>
        <p:blipFill>
          <a:blip r:embed="rId2" cstate="print"/>
          <a:srcRect/>
          <a:stretch>
            <a:fillRect/>
          </a:stretch>
        </p:blipFill>
        <p:spPr bwMode="auto">
          <a:xfrm>
            <a:off x="0" y="0"/>
            <a:ext cx="1816499" cy="1196752"/>
          </a:xfrm>
          <a:prstGeom prst="rect">
            <a:avLst/>
          </a:prstGeom>
          <a:noFill/>
        </p:spPr>
      </p:pic>
      <p:pic>
        <p:nvPicPr>
          <p:cNvPr id="5" name="Picture 6" descr="Páginas para colorear originales Original coloring pages: The Simpsons.  Homer (Homero) part 2"/>
          <p:cNvPicPr>
            <a:picLocks noGrp="1" noChangeAspect="1" noChangeArrowheads="1"/>
          </p:cNvPicPr>
          <p:nvPr>
            <p:ph idx="1"/>
          </p:nvPr>
        </p:nvPicPr>
        <p:blipFill>
          <a:blip r:embed="rId3" cstate="print"/>
          <a:srcRect/>
          <a:stretch>
            <a:fillRect/>
          </a:stretch>
        </p:blipFill>
        <p:spPr bwMode="auto">
          <a:xfrm>
            <a:off x="2151253" y="1935163"/>
            <a:ext cx="4841494" cy="4389437"/>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63688" y="704088"/>
            <a:ext cx="6923112" cy="924712"/>
          </a:xfrm>
        </p:spPr>
        <p:txBody>
          <a:bodyPr>
            <a:normAutofit fontScale="90000"/>
          </a:bodyPr>
          <a:lstStyle/>
          <a:p>
            <a:pPr algn="ctr"/>
            <a:r>
              <a:rPr lang="es-ES_tradnl" dirty="0">
                <a:latin typeface="Arial" pitchFamily="34" charset="0"/>
                <a:cs typeface="Arial" pitchFamily="34" charset="0"/>
              </a:rPr>
              <a:t>Multiplicación de decimales</a:t>
            </a:r>
          </a:p>
        </p:txBody>
      </p:sp>
      <p:sp>
        <p:nvSpPr>
          <p:cNvPr id="3" name="2 Marcador de contenido"/>
          <p:cNvSpPr>
            <a:spLocks noGrp="1"/>
          </p:cNvSpPr>
          <p:nvPr>
            <p:ph idx="1"/>
          </p:nvPr>
        </p:nvSpPr>
        <p:spPr>
          <a:xfrm>
            <a:off x="395536" y="1700808"/>
            <a:ext cx="8352928" cy="4824536"/>
          </a:xfrm>
        </p:spPr>
        <p:txBody>
          <a:bodyPr>
            <a:normAutofit fontScale="92500"/>
          </a:bodyPr>
          <a:lstStyle/>
          <a:p>
            <a:pPr algn="just"/>
            <a:r>
              <a:rPr lang="es-ES_tradnl" dirty="0">
                <a:latin typeface="Arial" pitchFamily="34" charset="0"/>
                <a:cs typeface="Arial" pitchFamily="34" charset="0"/>
              </a:rPr>
              <a:t>La multiplicación con números decimales, es igual al proceso tradicional con números enteros, la única diferencia es al final, cuando se tiene que evaluar los decimales en cada monto que se multiplicaba, para que se pueda añadir la coma al resultado de la multiplicación.</a:t>
            </a:r>
          </a:p>
          <a:p>
            <a:pPr algn="just"/>
            <a:r>
              <a:rPr lang="es-ES_tradnl" dirty="0">
                <a:latin typeface="Arial" pitchFamily="34" charset="0"/>
                <a:cs typeface="Arial" pitchFamily="34" charset="0"/>
              </a:rPr>
              <a:t>Entonces se tiene:</a:t>
            </a:r>
          </a:p>
          <a:p>
            <a:pPr algn="just">
              <a:buNone/>
            </a:pPr>
            <a:r>
              <a:rPr lang="es-ES_tradnl" dirty="0">
                <a:latin typeface="Arial" pitchFamily="34" charset="0"/>
                <a:cs typeface="Arial" pitchFamily="34" charset="0"/>
              </a:rPr>
              <a:t>                                425,3 x 3,2 = se obtiene 136096 con la multiplicación. Luego, debo contar los decimales de los números que se están multiplicando y eso da por resultado 2 decimales. Por lo tanto, mi resultado final de la multiplicación es:  1360,96</a:t>
            </a:r>
          </a:p>
          <a:p>
            <a:pPr>
              <a:buNone/>
            </a:pPr>
            <a:r>
              <a:rPr lang="es-ES_tradnl" dirty="0"/>
              <a:t> </a:t>
            </a:r>
          </a:p>
          <a:p>
            <a:endParaRPr lang="es-ES_tradnl" dirty="0"/>
          </a:p>
        </p:txBody>
      </p:sp>
      <p:pic>
        <p:nvPicPr>
          <p:cNvPr id="4" name="Imagen 2"/>
          <p:cNvPicPr>
            <a:picLocks noChangeAspect="1" noChangeArrowheads="1"/>
          </p:cNvPicPr>
          <p:nvPr/>
        </p:nvPicPr>
        <p:blipFill>
          <a:blip r:embed="rId2" cstate="print"/>
          <a:srcRect/>
          <a:stretch>
            <a:fillRect/>
          </a:stretch>
        </p:blipFill>
        <p:spPr bwMode="auto">
          <a:xfrm>
            <a:off x="0" y="0"/>
            <a:ext cx="1816499" cy="119675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_tradnl" dirty="0">
                <a:latin typeface="Arial" pitchFamily="34" charset="0"/>
                <a:cs typeface="Arial" pitchFamily="34" charset="0"/>
              </a:rPr>
              <a:t>Resolver :</a:t>
            </a:r>
          </a:p>
        </p:txBody>
      </p:sp>
      <p:pic>
        <p:nvPicPr>
          <p:cNvPr id="4" name="Imagen 2"/>
          <p:cNvPicPr>
            <a:picLocks noChangeAspect="1" noChangeArrowheads="1"/>
          </p:cNvPicPr>
          <p:nvPr/>
        </p:nvPicPr>
        <p:blipFill>
          <a:blip r:embed="rId2" cstate="print"/>
          <a:srcRect/>
          <a:stretch>
            <a:fillRect/>
          </a:stretch>
        </p:blipFill>
        <p:spPr bwMode="auto">
          <a:xfrm>
            <a:off x="0" y="0"/>
            <a:ext cx="1816499" cy="1196752"/>
          </a:xfrm>
          <a:prstGeom prst="rect">
            <a:avLst/>
          </a:prstGeom>
          <a:noFill/>
        </p:spPr>
      </p:pic>
      <p:sp>
        <p:nvSpPr>
          <p:cNvPr id="6" name="5 Marcador de contenido"/>
          <p:cNvSpPr>
            <a:spLocks noGrp="1"/>
          </p:cNvSpPr>
          <p:nvPr>
            <p:ph idx="1"/>
          </p:nvPr>
        </p:nvSpPr>
        <p:spPr/>
        <p:txBody>
          <a:bodyPr/>
          <a:lstStyle/>
          <a:p>
            <a:r>
              <a:rPr lang="es-CL" sz="4400" dirty="0">
                <a:latin typeface="Arial" pitchFamily="34" charset="0"/>
                <a:cs typeface="Arial" pitchFamily="34" charset="0"/>
              </a:rPr>
              <a:t>22,56 x 1,3 =</a:t>
            </a:r>
          </a:p>
          <a:p>
            <a:r>
              <a:rPr lang="es-CL" sz="4400" dirty="0">
                <a:latin typeface="Arial" pitchFamily="34" charset="0"/>
                <a:cs typeface="Arial" pitchFamily="34" charset="0"/>
              </a:rPr>
              <a:t>8952,34 x 22,5=</a:t>
            </a:r>
          </a:p>
          <a:p>
            <a:r>
              <a:rPr lang="es-CL" sz="4400" dirty="0">
                <a:latin typeface="Arial" pitchFamily="34" charset="0"/>
                <a:cs typeface="Arial" pitchFamily="34" charset="0"/>
              </a:rPr>
              <a:t>36,1 x 2,7=</a:t>
            </a:r>
          </a:p>
          <a:p>
            <a:r>
              <a:rPr lang="es-CL" sz="4400" dirty="0">
                <a:latin typeface="Arial" pitchFamily="34" charset="0"/>
                <a:cs typeface="Arial" pitchFamily="34" charset="0"/>
              </a:rPr>
              <a:t>12,698 x 35,4= Tarea (resuelto en clase posterior).</a:t>
            </a:r>
            <a:endParaRPr lang="en-US" sz="4400" dirty="0">
              <a:latin typeface="Arial" pitchFamily="34" charset="0"/>
              <a:cs typeface="Arial" pitchFamily="34" charset="0"/>
            </a:endParaRPr>
          </a:p>
          <a:p>
            <a:endParaRPr lang="es-ES_tradnl"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63688" y="1268760"/>
            <a:ext cx="7200800" cy="1224136"/>
          </a:xfrm>
        </p:spPr>
        <p:txBody>
          <a:bodyPr>
            <a:normAutofit fontScale="90000"/>
          </a:bodyPr>
          <a:lstStyle/>
          <a:p>
            <a:r>
              <a:rPr lang="es-ES_tradnl" dirty="0">
                <a:latin typeface="Arial" pitchFamily="34" charset="0"/>
                <a:cs typeface="Arial" pitchFamily="34" charset="0"/>
              </a:rPr>
              <a:t>Recordemos …</a:t>
            </a:r>
            <a:br>
              <a:rPr lang="es-ES_tradnl" dirty="0">
                <a:latin typeface="Arial" pitchFamily="34" charset="0"/>
                <a:cs typeface="Arial" pitchFamily="34" charset="0"/>
              </a:rPr>
            </a:br>
            <a:r>
              <a:rPr lang="es-ES_tradnl" dirty="0">
                <a:latin typeface="Arial" pitchFamily="34" charset="0"/>
                <a:cs typeface="Arial" pitchFamily="34" charset="0"/>
              </a:rPr>
              <a:t>Multiplicación por  potencias de 10</a:t>
            </a:r>
          </a:p>
        </p:txBody>
      </p:sp>
      <p:sp>
        <p:nvSpPr>
          <p:cNvPr id="3" name="2 Marcador de contenido"/>
          <p:cNvSpPr>
            <a:spLocks noGrp="1"/>
          </p:cNvSpPr>
          <p:nvPr>
            <p:ph idx="1"/>
          </p:nvPr>
        </p:nvSpPr>
        <p:spPr>
          <a:xfrm>
            <a:off x="467544" y="2636912"/>
            <a:ext cx="8219256" cy="3687688"/>
          </a:xfrm>
        </p:spPr>
        <p:txBody>
          <a:bodyPr>
            <a:normAutofit fontScale="92500" lnSpcReduction="10000"/>
          </a:bodyPr>
          <a:lstStyle/>
          <a:p>
            <a:pPr algn="just">
              <a:buFont typeface="Wingdings"/>
              <a:buChar char="è"/>
            </a:pPr>
            <a:r>
              <a:rPr lang="es-ES_tradnl" sz="3000" dirty="0">
                <a:latin typeface="Arial" pitchFamily="34" charset="0"/>
                <a:cs typeface="Arial" pitchFamily="34" charset="0"/>
                <a:sym typeface="Wingdings" pitchFamily="2" charset="2"/>
              </a:rPr>
              <a:t>Tenemos el siguiente número decimal 456,96 entonces nos quedaría:</a:t>
            </a:r>
          </a:p>
          <a:p>
            <a:pPr algn="just">
              <a:buNone/>
            </a:pPr>
            <a:endParaRPr lang="es-ES_tradnl" dirty="0">
              <a:latin typeface="Arial" pitchFamily="34" charset="0"/>
              <a:cs typeface="Arial" pitchFamily="34" charset="0"/>
              <a:sym typeface="Wingdings" pitchFamily="2" charset="2"/>
            </a:endParaRPr>
          </a:p>
          <a:p>
            <a:pPr>
              <a:buNone/>
            </a:pPr>
            <a:r>
              <a:rPr lang="es-ES_tradnl" dirty="0">
                <a:latin typeface="Arial" pitchFamily="34" charset="0"/>
                <a:cs typeface="Arial" pitchFamily="34" charset="0"/>
                <a:sym typeface="Wingdings" pitchFamily="2" charset="2"/>
              </a:rPr>
              <a:t>                      456,96 x 10 = 4569,6</a:t>
            </a:r>
          </a:p>
          <a:p>
            <a:pPr>
              <a:buNone/>
            </a:pPr>
            <a:r>
              <a:rPr lang="es-ES_tradnl" dirty="0">
                <a:latin typeface="Arial" pitchFamily="34" charset="0"/>
                <a:cs typeface="Arial" pitchFamily="34" charset="0"/>
                <a:sym typeface="Wingdings" pitchFamily="2" charset="2"/>
              </a:rPr>
              <a:t>                      456,96 x 100 = 45696</a:t>
            </a:r>
          </a:p>
          <a:p>
            <a:pPr>
              <a:buNone/>
            </a:pPr>
            <a:r>
              <a:rPr lang="es-ES_tradnl" dirty="0">
                <a:latin typeface="Arial" pitchFamily="34" charset="0"/>
                <a:cs typeface="Arial" pitchFamily="34" charset="0"/>
                <a:sym typeface="Wingdings" pitchFamily="2" charset="2"/>
              </a:rPr>
              <a:t>                      456,96 x 1000 = 45696</a:t>
            </a:r>
            <a:r>
              <a:rPr lang="es-ES_tradnl" dirty="0">
                <a:solidFill>
                  <a:srgbClr val="FF0000"/>
                </a:solidFill>
                <a:latin typeface="Arial" pitchFamily="34" charset="0"/>
                <a:cs typeface="Arial" pitchFamily="34" charset="0"/>
                <a:sym typeface="Wingdings" pitchFamily="2" charset="2"/>
              </a:rPr>
              <a:t>0</a:t>
            </a:r>
            <a:r>
              <a:rPr lang="es-ES_tradnl" dirty="0">
                <a:latin typeface="Arial" pitchFamily="34" charset="0"/>
                <a:cs typeface="Arial" pitchFamily="34" charset="0"/>
                <a:sym typeface="Wingdings" pitchFamily="2" charset="2"/>
              </a:rPr>
              <a:t>           </a:t>
            </a:r>
          </a:p>
          <a:p>
            <a:pPr>
              <a:buNone/>
            </a:pPr>
            <a:r>
              <a:rPr lang="es-ES_tradnl" dirty="0">
                <a:latin typeface="Arial" pitchFamily="34" charset="0"/>
                <a:cs typeface="Arial" pitchFamily="34" charset="0"/>
              </a:rPr>
              <a:t>                      456,96 x 10000 = 45696</a:t>
            </a:r>
            <a:r>
              <a:rPr lang="es-ES_tradnl" dirty="0">
                <a:solidFill>
                  <a:srgbClr val="FF0000"/>
                </a:solidFill>
                <a:latin typeface="Arial" pitchFamily="34" charset="0"/>
                <a:cs typeface="Arial" pitchFamily="34" charset="0"/>
              </a:rPr>
              <a:t>00</a:t>
            </a:r>
          </a:p>
          <a:p>
            <a:pPr>
              <a:buNone/>
            </a:pPr>
            <a:r>
              <a:rPr lang="es-ES_tradnl" dirty="0">
                <a:solidFill>
                  <a:srgbClr val="FF0000"/>
                </a:solidFill>
              </a:rPr>
              <a:t>                                 .</a:t>
            </a:r>
          </a:p>
          <a:p>
            <a:pPr>
              <a:buNone/>
            </a:pPr>
            <a:r>
              <a:rPr lang="es-ES_tradnl" dirty="0">
                <a:solidFill>
                  <a:srgbClr val="FF0000"/>
                </a:solidFill>
              </a:rPr>
              <a:t>                                 .</a:t>
            </a:r>
          </a:p>
          <a:p>
            <a:pPr>
              <a:buNone/>
            </a:pPr>
            <a:endParaRPr lang="es-ES_tradnl" dirty="0">
              <a:solidFill>
                <a:srgbClr val="FF0000"/>
              </a:solidFill>
            </a:endParaRPr>
          </a:p>
          <a:p>
            <a:pPr>
              <a:buNone/>
            </a:pPr>
            <a:endParaRPr lang="es-ES_tradnl" dirty="0">
              <a:solidFill>
                <a:srgbClr val="FF0000"/>
              </a:solidFill>
            </a:endParaRPr>
          </a:p>
          <a:p>
            <a:pPr>
              <a:buNone/>
            </a:pPr>
            <a:endParaRPr lang="es-ES_tradnl" dirty="0">
              <a:solidFill>
                <a:srgbClr val="FF0000"/>
              </a:solidFill>
            </a:endParaRPr>
          </a:p>
          <a:p>
            <a:pPr>
              <a:buNone/>
            </a:pPr>
            <a:endParaRPr lang="es-ES_tradnl" dirty="0">
              <a:solidFill>
                <a:srgbClr val="FF0000"/>
              </a:solidFill>
            </a:endParaRPr>
          </a:p>
          <a:p>
            <a:pPr>
              <a:buNone/>
            </a:pPr>
            <a:endParaRPr lang="es-ES_tradnl" dirty="0">
              <a:solidFill>
                <a:srgbClr val="FF0000"/>
              </a:solidFill>
            </a:endParaRPr>
          </a:p>
          <a:p>
            <a:pPr>
              <a:buNone/>
            </a:pPr>
            <a:endParaRPr lang="es-ES_tradnl" dirty="0">
              <a:solidFill>
                <a:srgbClr val="FF0000"/>
              </a:solidFill>
            </a:endParaRPr>
          </a:p>
          <a:p>
            <a:pPr>
              <a:buNone/>
            </a:pPr>
            <a:endParaRPr lang="es-ES_tradnl" dirty="0">
              <a:solidFill>
                <a:srgbClr val="FF0000"/>
              </a:solidFill>
            </a:endParaRPr>
          </a:p>
          <a:p>
            <a:pPr>
              <a:buNone/>
            </a:pPr>
            <a:endParaRPr lang="es-ES_tradnl" dirty="0">
              <a:solidFill>
                <a:srgbClr val="FF0000"/>
              </a:solidFill>
            </a:endParaRPr>
          </a:p>
        </p:txBody>
      </p:sp>
      <p:pic>
        <p:nvPicPr>
          <p:cNvPr id="4" name="Imagen 2"/>
          <p:cNvPicPr>
            <a:picLocks noChangeAspect="1" noChangeArrowheads="1"/>
          </p:cNvPicPr>
          <p:nvPr/>
        </p:nvPicPr>
        <p:blipFill>
          <a:blip r:embed="rId2" cstate="print"/>
          <a:srcRect/>
          <a:stretch>
            <a:fillRect/>
          </a:stretch>
        </p:blipFill>
        <p:spPr bwMode="auto">
          <a:xfrm>
            <a:off x="0" y="0"/>
            <a:ext cx="1816499" cy="1196752"/>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79712" y="332656"/>
            <a:ext cx="6707088" cy="1512168"/>
          </a:xfrm>
        </p:spPr>
        <p:txBody>
          <a:bodyPr>
            <a:normAutofit fontScale="90000"/>
          </a:bodyPr>
          <a:lstStyle/>
          <a:p>
            <a:r>
              <a:rPr lang="es-ES_tradnl" dirty="0">
                <a:latin typeface="Arial" pitchFamily="34" charset="0"/>
                <a:cs typeface="Arial" pitchFamily="34" charset="0"/>
              </a:rPr>
              <a:t>División con números decimales </a:t>
            </a:r>
          </a:p>
        </p:txBody>
      </p:sp>
      <p:sp>
        <p:nvSpPr>
          <p:cNvPr id="3" name="2 Marcador de contenido"/>
          <p:cNvSpPr>
            <a:spLocks noGrp="1"/>
          </p:cNvSpPr>
          <p:nvPr>
            <p:ph idx="1"/>
          </p:nvPr>
        </p:nvSpPr>
        <p:spPr/>
        <p:txBody>
          <a:bodyPr>
            <a:normAutofit/>
          </a:bodyPr>
          <a:lstStyle/>
          <a:p>
            <a:r>
              <a:rPr lang="es-ES_tradnl" sz="2800" dirty="0">
                <a:latin typeface="Arial" pitchFamily="34" charset="0"/>
                <a:cs typeface="Arial" pitchFamily="34" charset="0"/>
              </a:rPr>
              <a:t>Para resolver divisiones con números decimales debemos recordar que:</a:t>
            </a:r>
          </a:p>
          <a:p>
            <a:endParaRPr lang="es-ES_tradnl" sz="2800" dirty="0">
              <a:latin typeface="Arial" pitchFamily="34" charset="0"/>
              <a:cs typeface="Arial" pitchFamily="34" charset="0"/>
            </a:endParaRPr>
          </a:p>
          <a:p>
            <a:r>
              <a:rPr lang="es-ES_tradnl" sz="2800" dirty="0">
                <a:latin typeface="Arial" pitchFamily="34" charset="0"/>
                <a:cs typeface="Arial" pitchFamily="34" charset="0"/>
              </a:rPr>
              <a:t>4,8 ÷ 1,2 = </a:t>
            </a:r>
          </a:p>
          <a:p>
            <a:endParaRPr lang="es-ES_tradnl" sz="2800" dirty="0">
              <a:latin typeface="Arial" pitchFamily="34" charset="0"/>
              <a:cs typeface="Arial" pitchFamily="34" charset="0"/>
            </a:endParaRPr>
          </a:p>
          <a:p>
            <a:endParaRPr lang="es-ES_tradnl" sz="2800" dirty="0">
              <a:latin typeface="Arial" pitchFamily="34" charset="0"/>
              <a:cs typeface="Arial" pitchFamily="34" charset="0"/>
              <a:sym typeface="Wingdings" pitchFamily="2" charset="2"/>
            </a:endParaRPr>
          </a:p>
          <a:p>
            <a:r>
              <a:rPr lang="es-ES_tradnl" sz="2800" dirty="0">
                <a:latin typeface="Arial" pitchFamily="34" charset="0"/>
                <a:cs typeface="Arial" pitchFamily="34" charset="0"/>
                <a:sym typeface="Wingdings" pitchFamily="2" charset="2"/>
              </a:rPr>
              <a:t> Luego, ampliaremos la fracción por 10.</a:t>
            </a:r>
            <a:endParaRPr lang="es-ES_tradnl" sz="2800" dirty="0">
              <a:latin typeface="Arial" pitchFamily="34" charset="0"/>
              <a:cs typeface="Arial" pitchFamily="34" charset="0"/>
            </a:endParaRPr>
          </a:p>
        </p:txBody>
      </p:sp>
      <p:pic>
        <p:nvPicPr>
          <p:cNvPr id="4" name="Imagen 2"/>
          <p:cNvPicPr>
            <a:picLocks noChangeAspect="1" noChangeArrowheads="1"/>
          </p:cNvPicPr>
          <p:nvPr/>
        </p:nvPicPr>
        <p:blipFill>
          <a:blip r:embed="rId2" cstate="print"/>
          <a:srcRect/>
          <a:stretch>
            <a:fillRect/>
          </a:stretch>
        </p:blipFill>
        <p:spPr bwMode="auto">
          <a:xfrm>
            <a:off x="0" y="0"/>
            <a:ext cx="1816499" cy="1196752"/>
          </a:xfrm>
          <a:prstGeom prst="rect">
            <a:avLst/>
          </a:prstGeom>
          <a:noFill/>
        </p:spPr>
      </p:pic>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_tradnl"/>
          </a:p>
        </p:txBody>
      </p:sp>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_tradnl"/>
          </a:p>
        </p:txBody>
      </p:sp>
      <p:pic>
        <p:nvPicPr>
          <p:cNvPr id="2051"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843808" y="3212976"/>
            <a:ext cx="504056" cy="100811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latin typeface="Arial" pitchFamily="34" charset="0"/>
                <a:cs typeface="Arial" pitchFamily="34" charset="0"/>
              </a:rPr>
              <a:t>Nos queda…</a:t>
            </a:r>
          </a:p>
        </p:txBody>
      </p:sp>
      <p:sp>
        <p:nvSpPr>
          <p:cNvPr id="3" name="2 Marcador de contenido"/>
          <p:cNvSpPr>
            <a:spLocks noGrp="1"/>
          </p:cNvSpPr>
          <p:nvPr>
            <p:ph idx="1"/>
          </p:nvPr>
        </p:nvSpPr>
        <p:spPr/>
        <p:txBody>
          <a:bodyPr/>
          <a:lstStyle/>
          <a:p>
            <a:r>
              <a:rPr lang="es-ES_tradnl" dirty="0">
                <a:latin typeface="Arial" pitchFamily="34" charset="0"/>
                <a:cs typeface="Arial" pitchFamily="34" charset="0"/>
              </a:rPr>
              <a:t>Ampliamos por 10 cada número decimal:</a:t>
            </a:r>
          </a:p>
        </p:txBody>
      </p:sp>
      <p:sp>
        <p:nvSpPr>
          <p:cNvPr id="286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_tradnl"/>
          </a:p>
        </p:txBody>
      </p:sp>
      <p:sp>
        <p:nvSpPr>
          <p:cNvPr id="28675" name="Rectangle 3"/>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867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_tradnl"/>
          </a:p>
        </p:txBody>
      </p:sp>
      <p:sp>
        <p:nvSpPr>
          <p:cNvPr id="28678" name="Rectangle 6"/>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868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_tradnl"/>
          </a:p>
        </p:txBody>
      </p:sp>
      <p:pic>
        <p:nvPicPr>
          <p:cNvPr id="28679" name="Picture 7"/>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203848" y="2492896"/>
            <a:ext cx="1800200" cy="1746463"/>
          </a:xfrm>
          <a:prstGeom prst="rect">
            <a:avLst/>
          </a:prstGeom>
          <a:noFill/>
        </p:spPr>
      </p:pic>
      <p:sp>
        <p:nvSpPr>
          <p:cNvPr id="28681" name="Rectangle 9"/>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13" name="Imagen 2"/>
          <p:cNvPicPr>
            <a:picLocks noChangeAspect="1" noChangeArrowheads="1"/>
          </p:cNvPicPr>
          <p:nvPr/>
        </p:nvPicPr>
        <p:blipFill>
          <a:blip r:embed="rId3" cstate="print"/>
          <a:srcRect/>
          <a:stretch>
            <a:fillRect/>
          </a:stretch>
        </p:blipFill>
        <p:spPr bwMode="auto">
          <a:xfrm>
            <a:off x="0" y="0"/>
            <a:ext cx="1816499" cy="1196752"/>
          </a:xfrm>
          <a:prstGeom prst="rect">
            <a:avLst/>
          </a:prstGeom>
          <a:noFill/>
        </p:spPr>
      </p:pic>
      <p:sp>
        <p:nvSpPr>
          <p:cNvPr id="14" name="13 CuadroTexto"/>
          <p:cNvSpPr txBox="1"/>
          <p:nvPr/>
        </p:nvSpPr>
        <p:spPr>
          <a:xfrm>
            <a:off x="611560" y="4581128"/>
            <a:ext cx="7848872" cy="400110"/>
          </a:xfrm>
          <a:prstGeom prst="rect">
            <a:avLst/>
          </a:prstGeom>
          <a:noFill/>
        </p:spPr>
        <p:txBody>
          <a:bodyPr wrap="square" rtlCol="0">
            <a:spAutoFit/>
          </a:bodyPr>
          <a:lstStyle/>
          <a:p>
            <a:r>
              <a:rPr lang="es-ES_tradnl" sz="2000" dirty="0">
                <a:latin typeface="Arial" pitchFamily="34" charset="0"/>
                <a:cs typeface="Arial" pitchFamily="34" charset="0"/>
                <a:sym typeface="Wingdings" pitchFamily="2" charset="2"/>
              </a:rPr>
              <a:t> Nos da como resultado:      </a:t>
            </a:r>
            <a:endParaRPr lang="es-ES_tradnl" sz="2000" dirty="0">
              <a:latin typeface="Arial" pitchFamily="34" charset="0"/>
              <a:cs typeface="Arial" pitchFamily="34" charset="0"/>
            </a:endParaRPr>
          </a:p>
        </p:txBody>
      </p:sp>
      <p:sp>
        <p:nvSpPr>
          <p:cNvPr id="2868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_tradnl"/>
          </a:p>
        </p:txBody>
      </p:sp>
      <p:pic>
        <p:nvPicPr>
          <p:cNvPr id="28682" name="Picture 1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355976" y="4293096"/>
            <a:ext cx="864096" cy="1856206"/>
          </a:xfrm>
          <a:prstGeom prst="rect">
            <a:avLst/>
          </a:prstGeom>
          <a:noFill/>
        </p:spPr>
      </p:pic>
      <p:sp>
        <p:nvSpPr>
          <p:cNvPr id="28684" name="Rectangle 12"/>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_tradnl" dirty="0">
                <a:latin typeface="Arial" pitchFamily="34" charset="0"/>
                <a:cs typeface="Arial" pitchFamily="34" charset="0"/>
              </a:rPr>
              <a:t>Por último…</a:t>
            </a:r>
          </a:p>
        </p:txBody>
      </p:sp>
      <p:sp>
        <p:nvSpPr>
          <p:cNvPr id="3" name="2 Marcador de contenido"/>
          <p:cNvSpPr>
            <a:spLocks noGrp="1"/>
          </p:cNvSpPr>
          <p:nvPr>
            <p:ph idx="1"/>
          </p:nvPr>
        </p:nvSpPr>
        <p:spPr/>
        <p:txBody>
          <a:bodyPr/>
          <a:lstStyle/>
          <a:p>
            <a:endParaRPr lang="es-ES_tradnl" sz="2800" dirty="0">
              <a:latin typeface="Arial" pitchFamily="34" charset="0"/>
              <a:cs typeface="Arial" pitchFamily="34" charset="0"/>
            </a:endParaRPr>
          </a:p>
          <a:p>
            <a:r>
              <a:rPr lang="es-ES_tradnl" sz="2800" dirty="0">
                <a:latin typeface="Arial" pitchFamily="34" charset="0"/>
                <a:cs typeface="Arial" pitchFamily="34" charset="0"/>
              </a:rPr>
              <a:t>Se divide 48 ÷ 12 = 4, con resto 0.</a:t>
            </a:r>
          </a:p>
          <a:p>
            <a:pPr>
              <a:buNone/>
            </a:pPr>
            <a:endParaRPr lang="es-ES_tradnl" sz="2800" dirty="0">
              <a:latin typeface="Arial" pitchFamily="34" charset="0"/>
              <a:cs typeface="Arial" pitchFamily="34" charset="0"/>
            </a:endParaRPr>
          </a:p>
          <a:p>
            <a:pPr>
              <a:buNone/>
            </a:pPr>
            <a:r>
              <a:rPr lang="es-ES_tradnl" sz="2800" dirty="0">
                <a:latin typeface="Arial" pitchFamily="34" charset="0"/>
                <a:cs typeface="Arial" pitchFamily="34" charset="0"/>
              </a:rPr>
              <a:t>Por lo tanto, 4,8 ÷ 1,2 = 4.</a:t>
            </a:r>
          </a:p>
          <a:p>
            <a:pPr>
              <a:buNone/>
            </a:pPr>
            <a:endParaRPr lang="es-ES_tradnl" sz="2400" dirty="0">
              <a:latin typeface="Arial" pitchFamily="34" charset="0"/>
              <a:cs typeface="Arial" pitchFamily="34" charset="0"/>
            </a:endParaRPr>
          </a:p>
          <a:p>
            <a:pPr>
              <a:buNone/>
            </a:pPr>
            <a:endParaRPr lang="es-ES_tradnl" sz="2400" dirty="0">
              <a:latin typeface="Arial" pitchFamily="34" charset="0"/>
              <a:cs typeface="Arial" pitchFamily="34" charset="0"/>
            </a:endParaRPr>
          </a:p>
          <a:p>
            <a:pPr>
              <a:buNone/>
            </a:pPr>
            <a:endParaRPr lang="es-ES_tradnl" dirty="0"/>
          </a:p>
        </p:txBody>
      </p:sp>
      <p:pic>
        <p:nvPicPr>
          <p:cNvPr id="4" name="Imagen 2"/>
          <p:cNvPicPr>
            <a:picLocks noChangeAspect="1" noChangeArrowheads="1"/>
          </p:cNvPicPr>
          <p:nvPr/>
        </p:nvPicPr>
        <p:blipFill>
          <a:blip r:embed="rId2" cstate="print"/>
          <a:srcRect/>
          <a:stretch>
            <a:fillRect/>
          </a:stretch>
        </p:blipFill>
        <p:spPr bwMode="auto">
          <a:xfrm>
            <a:off x="0" y="0"/>
            <a:ext cx="1816499" cy="1196752"/>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_tradnl" dirty="0">
                <a:latin typeface="Arial" pitchFamily="34" charset="0"/>
                <a:cs typeface="Arial" pitchFamily="34" charset="0"/>
              </a:rPr>
              <a:t>Resuelva</a:t>
            </a:r>
          </a:p>
        </p:txBody>
      </p:sp>
      <p:sp>
        <p:nvSpPr>
          <p:cNvPr id="3" name="2 Marcador de contenido"/>
          <p:cNvSpPr>
            <a:spLocks noGrp="1"/>
          </p:cNvSpPr>
          <p:nvPr>
            <p:ph idx="1"/>
          </p:nvPr>
        </p:nvSpPr>
        <p:spPr/>
        <p:txBody>
          <a:bodyPr>
            <a:normAutofit/>
          </a:bodyPr>
          <a:lstStyle/>
          <a:p>
            <a:pPr algn="ctr">
              <a:buNone/>
            </a:pPr>
            <a:endParaRPr lang="es-ES_tradnl" sz="3600" dirty="0">
              <a:latin typeface="Arial" pitchFamily="34" charset="0"/>
              <a:cs typeface="Arial" pitchFamily="34" charset="0"/>
            </a:endParaRPr>
          </a:p>
          <a:p>
            <a:pPr algn="ctr">
              <a:buNone/>
            </a:pPr>
            <a:r>
              <a:rPr lang="es-ES_tradnl" sz="3600" dirty="0">
                <a:latin typeface="Arial" pitchFamily="34" charset="0"/>
                <a:cs typeface="Arial" pitchFamily="34" charset="0"/>
              </a:rPr>
              <a:t>¿Cuál es el resultado de la siguiente división de números decimales?</a:t>
            </a:r>
          </a:p>
          <a:p>
            <a:pPr algn="ctr">
              <a:buNone/>
            </a:pPr>
            <a:r>
              <a:rPr lang="es-ES_tradnl" sz="3600" dirty="0">
                <a:latin typeface="Arial" pitchFamily="34" charset="0"/>
                <a:cs typeface="Arial" pitchFamily="34" charset="0"/>
              </a:rPr>
              <a:t>6,3 ÷ 0,15 = ?</a:t>
            </a:r>
          </a:p>
          <a:p>
            <a:pPr algn="ctr">
              <a:buNone/>
            </a:pPr>
            <a:endParaRPr lang="es-ES_tradnl" sz="3600" dirty="0">
              <a:latin typeface="Arial" pitchFamily="34" charset="0"/>
              <a:cs typeface="Arial" pitchFamily="34" charset="0"/>
            </a:endParaRPr>
          </a:p>
          <a:p>
            <a:pPr algn="ctr">
              <a:buNone/>
            </a:pPr>
            <a:r>
              <a:rPr lang="es-ES_tradnl" sz="3600" dirty="0">
                <a:latin typeface="Arial" pitchFamily="34" charset="0"/>
                <a:cs typeface="Arial" pitchFamily="34" charset="0"/>
              </a:rPr>
              <a:t>(Solución  paso a paso en clases)</a:t>
            </a:r>
          </a:p>
        </p:txBody>
      </p:sp>
      <p:pic>
        <p:nvPicPr>
          <p:cNvPr id="4" name="Imagen 2"/>
          <p:cNvPicPr>
            <a:picLocks noChangeAspect="1" noChangeArrowheads="1"/>
          </p:cNvPicPr>
          <p:nvPr/>
        </p:nvPicPr>
        <p:blipFill>
          <a:blip r:embed="rId2" cstate="print"/>
          <a:srcRect/>
          <a:stretch>
            <a:fillRect/>
          </a:stretch>
        </p:blipFill>
        <p:spPr bwMode="auto">
          <a:xfrm>
            <a:off x="0" y="0"/>
            <a:ext cx="1816499" cy="1196752"/>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elicitaciones: imágenes, fotos de stock y vectores | Shutterstock"/>
          <p:cNvPicPr>
            <a:picLocks noChangeAspect="1" noChangeArrowheads="1"/>
          </p:cNvPicPr>
          <p:nvPr/>
        </p:nvPicPr>
        <p:blipFill>
          <a:blip r:embed="rId2" cstate="print"/>
          <a:srcRect/>
          <a:stretch>
            <a:fillRect/>
          </a:stretch>
        </p:blipFill>
        <p:spPr bwMode="auto">
          <a:xfrm>
            <a:off x="333375" y="2060848"/>
            <a:ext cx="8810625" cy="2667000"/>
          </a:xfrm>
          <a:prstGeom prst="rect">
            <a:avLst/>
          </a:prstGeom>
          <a:noFill/>
        </p:spPr>
      </p:pic>
      <p:pic>
        <p:nvPicPr>
          <p:cNvPr id="5" name="Imagen 2"/>
          <p:cNvPicPr>
            <a:picLocks noChangeAspect="1" noChangeArrowheads="1"/>
          </p:cNvPicPr>
          <p:nvPr/>
        </p:nvPicPr>
        <p:blipFill>
          <a:blip r:embed="rId3" cstate="print"/>
          <a:srcRect/>
          <a:stretch>
            <a:fillRect/>
          </a:stretch>
        </p:blipFill>
        <p:spPr bwMode="auto">
          <a:xfrm>
            <a:off x="0" y="0"/>
            <a:ext cx="1816499" cy="119675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79712" y="980728"/>
            <a:ext cx="6707088" cy="924712"/>
          </a:xfrm>
        </p:spPr>
        <p:txBody>
          <a:bodyPr>
            <a:noAutofit/>
          </a:bodyPr>
          <a:lstStyle/>
          <a:p>
            <a:pPr algn="ctr"/>
            <a:r>
              <a:rPr lang="es-ES_tradnl" sz="4800" dirty="0">
                <a:latin typeface="Arial" pitchFamily="34" charset="0"/>
                <a:cs typeface="Arial" pitchFamily="34" charset="0"/>
              </a:rPr>
              <a:t>¿De qué se compone un decimal?</a:t>
            </a:r>
          </a:p>
        </p:txBody>
      </p:sp>
      <p:sp>
        <p:nvSpPr>
          <p:cNvPr id="3" name="2 Marcador de contenido"/>
          <p:cNvSpPr>
            <a:spLocks noGrp="1"/>
          </p:cNvSpPr>
          <p:nvPr>
            <p:ph idx="1"/>
          </p:nvPr>
        </p:nvSpPr>
        <p:spPr/>
        <p:txBody>
          <a:bodyPr>
            <a:normAutofit fontScale="92500" lnSpcReduction="20000"/>
          </a:bodyPr>
          <a:lstStyle/>
          <a:p>
            <a:r>
              <a:rPr lang="es-ES_tradnl" sz="3500" dirty="0">
                <a:latin typeface="Arial" pitchFamily="34" charset="0"/>
                <a:cs typeface="Arial" pitchFamily="34" charset="0"/>
              </a:rPr>
              <a:t>Un número decimal, está compuesto por una parte entera y una parte decimal.</a:t>
            </a:r>
          </a:p>
          <a:p>
            <a:pPr algn="ctr">
              <a:buNone/>
            </a:pPr>
            <a:r>
              <a:rPr lang="es-ES_tradnl" sz="4000" dirty="0">
                <a:latin typeface="Arial" pitchFamily="34" charset="0"/>
                <a:cs typeface="Arial" pitchFamily="34" charset="0"/>
              </a:rPr>
              <a:t> Ej.:    4,12</a:t>
            </a:r>
          </a:p>
          <a:p>
            <a:pPr algn="just">
              <a:buNone/>
            </a:pPr>
            <a:r>
              <a:rPr lang="es-ES_tradnl" sz="3500" dirty="0">
                <a:latin typeface="Arial" pitchFamily="34" charset="0"/>
                <a:cs typeface="Arial" pitchFamily="34" charset="0"/>
              </a:rPr>
              <a:t>En este caso, el 4 es la parte ENTERA  y 12</a:t>
            </a:r>
          </a:p>
          <a:p>
            <a:pPr algn="just">
              <a:buNone/>
            </a:pPr>
            <a:r>
              <a:rPr lang="es-ES_tradnl" sz="3500" dirty="0">
                <a:latin typeface="Arial" pitchFamily="34" charset="0"/>
                <a:cs typeface="Arial" pitchFamily="34" charset="0"/>
              </a:rPr>
              <a:t>es la parte DECIMAL. Entonces podemos</a:t>
            </a:r>
          </a:p>
          <a:p>
            <a:pPr algn="just">
              <a:buNone/>
            </a:pPr>
            <a:r>
              <a:rPr lang="es-ES_tradnl" sz="3500" dirty="0">
                <a:latin typeface="Arial" pitchFamily="34" charset="0"/>
                <a:cs typeface="Arial" pitchFamily="34" charset="0"/>
              </a:rPr>
              <a:t>decir, que de la</a:t>
            </a:r>
            <a:r>
              <a:rPr lang="es-ES_tradnl" sz="3900" b="1" dirty="0">
                <a:latin typeface="Arial" pitchFamily="34" charset="0"/>
                <a:cs typeface="Arial" pitchFamily="34" charset="0"/>
              </a:rPr>
              <a:t> , </a:t>
            </a:r>
            <a:r>
              <a:rPr lang="es-ES_tradnl" sz="3500" dirty="0">
                <a:latin typeface="Arial" pitchFamily="34" charset="0"/>
                <a:cs typeface="Arial" pitchFamily="34" charset="0"/>
              </a:rPr>
              <a:t>hacia la izquierda es la</a:t>
            </a:r>
          </a:p>
          <a:p>
            <a:pPr algn="just">
              <a:buNone/>
            </a:pPr>
            <a:r>
              <a:rPr lang="es-ES_tradnl" sz="3500" dirty="0">
                <a:latin typeface="Arial" pitchFamily="34" charset="0"/>
                <a:cs typeface="Arial" pitchFamily="34" charset="0"/>
              </a:rPr>
              <a:t>parte ENTERA y de la</a:t>
            </a:r>
            <a:r>
              <a:rPr lang="es-ES_tradnl" sz="3900" b="1" dirty="0">
                <a:latin typeface="Arial" pitchFamily="34" charset="0"/>
                <a:cs typeface="Arial" pitchFamily="34" charset="0"/>
              </a:rPr>
              <a:t> , </a:t>
            </a:r>
            <a:r>
              <a:rPr lang="es-ES_tradnl" sz="3500" dirty="0">
                <a:latin typeface="Arial" pitchFamily="34" charset="0"/>
                <a:cs typeface="Arial" pitchFamily="34" charset="0"/>
              </a:rPr>
              <a:t>hacia la derecha se</a:t>
            </a:r>
          </a:p>
          <a:p>
            <a:pPr algn="just">
              <a:buNone/>
            </a:pPr>
            <a:r>
              <a:rPr lang="es-ES_tradnl" sz="3500" dirty="0">
                <a:latin typeface="Arial" pitchFamily="34" charset="0"/>
                <a:cs typeface="Arial" pitchFamily="34" charset="0"/>
              </a:rPr>
              <a:t>encuentra la parte decimal.</a:t>
            </a:r>
          </a:p>
          <a:p>
            <a:pPr>
              <a:buNone/>
            </a:pPr>
            <a:endParaRPr lang="es-ES_tradnl" dirty="0"/>
          </a:p>
        </p:txBody>
      </p:sp>
      <p:pic>
        <p:nvPicPr>
          <p:cNvPr id="4" name="Imagen 2"/>
          <p:cNvPicPr>
            <a:picLocks noChangeAspect="1" noChangeArrowheads="1"/>
          </p:cNvPicPr>
          <p:nvPr/>
        </p:nvPicPr>
        <p:blipFill>
          <a:blip r:embed="rId2" cstate="print"/>
          <a:srcRect/>
          <a:stretch>
            <a:fillRect/>
          </a:stretch>
        </p:blipFill>
        <p:spPr bwMode="auto">
          <a:xfrm>
            <a:off x="0" y="0"/>
            <a:ext cx="1816499" cy="119675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35696" y="-243408"/>
            <a:ext cx="7308304" cy="1440160"/>
          </a:xfrm>
        </p:spPr>
        <p:txBody>
          <a:bodyPr/>
          <a:lstStyle/>
          <a:p>
            <a:r>
              <a:rPr lang="es-ES_tradnl" dirty="0">
                <a:latin typeface="Arial" pitchFamily="34" charset="0"/>
                <a:cs typeface="Arial" pitchFamily="34" charset="0"/>
              </a:rPr>
              <a:t>Recordemos que…</a:t>
            </a:r>
          </a:p>
        </p:txBody>
      </p:sp>
      <p:sp>
        <p:nvSpPr>
          <p:cNvPr id="3" name="2 Marcador de contenido"/>
          <p:cNvSpPr>
            <a:spLocks noGrp="1"/>
          </p:cNvSpPr>
          <p:nvPr>
            <p:ph idx="1"/>
          </p:nvPr>
        </p:nvSpPr>
        <p:spPr>
          <a:xfrm>
            <a:off x="323528" y="1484784"/>
            <a:ext cx="5698976" cy="5040560"/>
          </a:xfrm>
        </p:spPr>
        <p:txBody>
          <a:bodyPr>
            <a:normAutofit lnSpcReduction="10000"/>
          </a:bodyPr>
          <a:lstStyle/>
          <a:p>
            <a:pPr algn="ctr"/>
            <a:r>
              <a:rPr lang="es-ES_tradnl" sz="3600" b="1" dirty="0">
                <a:latin typeface="Arial" pitchFamily="34" charset="0"/>
                <a:cs typeface="Arial" pitchFamily="34" charset="0"/>
              </a:rPr>
              <a:t>Si tenemos 7.523,651:</a:t>
            </a:r>
          </a:p>
          <a:p>
            <a:pPr algn="ctr">
              <a:buNone/>
            </a:pPr>
            <a:r>
              <a:rPr lang="es-ES_tradnl" sz="2800" dirty="0">
                <a:latin typeface="Arial" pitchFamily="34" charset="0"/>
                <a:cs typeface="Arial" pitchFamily="34" charset="0"/>
              </a:rPr>
              <a:t> 7 es la unidad de mil</a:t>
            </a:r>
          </a:p>
          <a:p>
            <a:pPr algn="ctr">
              <a:buNone/>
            </a:pPr>
            <a:r>
              <a:rPr lang="es-ES_tradnl" sz="2800" dirty="0">
                <a:latin typeface="Arial" pitchFamily="34" charset="0"/>
                <a:cs typeface="Arial" pitchFamily="34" charset="0"/>
              </a:rPr>
              <a:t>5 es la centena</a:t>
            </a:r>
          </a:p>
          <a:p>
            <a:pPr marL="514350" indent="-514350" algn="ctr">
              <a:buNone/>
            </a:pPr>
            <a:r>
              <a:rPr lang="es-ES_tradnl" sz="2800" dirty="0">
                <a:latin typeface="Arial" pitchFamily="34" charset="0"/>
                <a:cs typeface="Arial" pitchFamily="34" charset="0"/>
              </a:rPr>
              <a:t>  2 es la decena</a:t>
            </a:r>
          </a:p>
          <a:p>
            <a:pPr marL="514350" indent="-514350" algn="ctr">
              <a:buNone/>
            </a:pPr>
            <a:r>
              <a:rPr lang="es-ES_tradnl" sz="2800" dirty="0">
                <a:latin typeface="Arial" pitchFamily="34" charset="0"/>
                <a:cs typeface="Arial" pitchFamily="34" charset="0"/>
              </a:rPr>
              <a:t>  3 es la unidad</a:t>
            </a:r>
          </a:p>
          <a:p>
            <a:pPr marL="514350" indent="-514350" algn="ctr">
              <a:buNone/>
            </a:pPr>
            <a:r>
              <a:rPr lang="es-ES_tradnl" sz="2800" dirty="0">
                <a:latin typeface="Arial" pitchFamily="34" charset="0"/>
                <a:cs typeface="Arial" pitchFamily="34" charset="0"/>
              </a:rPr>
              <a:t>Luego, se tiene los decimales al lado derecho de la coma (,):</a:t>
            </a:r>
          </a:p>
          <a:p>
            <a:pPr marL="514350" indent="-514350" algn="ctr">
              <a:buNone/>
            </a:pPr>
            <a:r>
              <a:rPr lang="es-ES_tradnl" sz="2800" dirty="0">
                <a:latin typeface="Arial" pitchFamily="34" charset="0"/>
                <a:cs typeface="Arial" pitchFamily="34" charset="0"/>
              </a:rPr>
              <a:t> 6 es décimas </a:t>
            </a:r>
          </a:p>
          <a:p>
            <a:pPr marL="514350" indent="-514350" algn="ctr">
              <a:buNone/>
            </a:pPr>
            <a:r>
              <a:rPr lang="es-ES_tradnl" sz="2800" dirty="0">
                <a:latin typeface="Arial" pitchFamily="34" charset="0"/>
                <a:cs typeface="Arial" pitchFamily="34" charset="0"/>
              </a:rPr>
              <a:t>  5 es centésimas</a:t>
            </a:r>
          </a:p>
          <a:p>
            <a:pPr marL="514350" indent="-514350" algn="ctr">
              <a:buNone/>
            </a:pPr>
            <a:r>
              <a:rPr lang="es-ES_tradnl" sz="2800" dirty="0">
                <a:latin typeface="Arial" pitchFamily="34" charset="0"/>
                <a:cs typeface="Arial" pitchFamily="34" charset="0"/>
              </a:rPr>
              <a:t>  1 es milésima</a:t>
            </a:r>
          </a:p>
          <a:p>
            <a:pPr marL="514350" indent="-514350">
              <a:buNone/>
            </a:pPr>
            <a:endParaRPr lang="es-ES_tradnl" dirty="0"/>
          </a:p>
        </p:txBody>
      </p:sp>
      <p:pic>
        <p:nvPicPr>
          <p:cNvPr id="4" name="Imagen 2"/>
          <p:cNvPicPr>
            <a:picLocks noChangeAspect="1" noChangeArrowheads="1"/>
          </p:cNvPicPr>
          <p:nvPr/>
        </p:nvPicPr>
        <p:blipFill>
          <a:blip r:embed="rId2" cstate="print"/>
          <a:srcRect/>
          <a:stretch>
            <a:fillRect/>
          </a:stretch>
        </p:blipFill>
        <p:spPr bwMode="auto">
          <a:xfrm>
            <a:off x="0" y="0"/>
            <a:ext cx="1816499" cy="1196752"/>
          </a:xfrm>
          <a:prstGeom prst="rect">
            <a:avLst/>
          </a:prstGeom>
          <a:noFill/>
        </p:spPr>
      </p:pic>
      <p:pic>
        <p:nvPicPr>
          <p:cNvPr id="5" name="Picture 2" descr="homero-pensando - Columna Universitaria - Yeux MarketingColumna  Universitaria – Yeux Marketing"/>
          <p:cNvPicPr>
            <a:picLocks noChangeAspect="1" noChangeArrowheads="1"/>
          </p:cNvPicPr>
          <p:nvPr/>
        </p:nvPicPr>
        <p:blipFill>
          <a:blip r:embed="rId3" cstate="print"/>
          <a:srcRect/>
          <a:stretch>
            <a:fillRect/>
          </a:stretch>
        </p:blipFill>
        <p:spPr bwMode="auto">
          <a:xfrm>
            <a:off x="5986818" y="1700808"/>
            <a:ext cx="3157181" cy="374441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27784" y="332656"/>
            <a:ext cx="5904656" cy="1296144"/>
          </a:xfrm>
        </p:spPr>
        <p:txBody>
          <a:bodyPr>
            <a:normAutofit/>
          </a:bodyPr>
          <a:lstStyle/>
          <a:p>
            <a:r>
              <a:rPr lang="es-ES_tradnl" dirty="0"/>
              <a:t>Entonces…</a:t>
            </a:r>
          </a:p>
        </p:txBody>
      </p:sp>
      <p:sp>
        <p:nvSpPr>
          <p:cNvPr id="3" name="2 Marcador de contenido"/>
          <p:cNvSpPr>
            <a:spLocks noGrp="1"/>
          </p:cNvSpPr>
          <p:nvPr>
            <p:ph idx="1"/>
          </p:nvPr>
        </p:nvSpPr>
        <p:spPr>
          <a:xfrm>
            <a:off x="3635896" y="1700808"/>
            <a:ext cx="5194920" cy="4608512"/>
          </a:xfrm>
        </p:spPr>
        <p:txBody>
          <a:bodyPr/>
          <a:lstStyle/>
          <a:p>
            <a:pPr algn="just"/>
            <a:endParaRPr lang="es-ES_tradnl" dirty="0">
              <a:latin typeface="Arial" pitchFamily="34" charset="0"/>
              <a:cs typeface="Arial" pitchFamily="34" charset="0"/>
            </a:endParaRPr>
          </a:p>
          <a:p>
            <a:pPr algn="just"/>
            <a:r>
              <a:rPr lang="es-ES_tradnl" dirty="0">
                <a:latin typeface="Arial" pitchFamily="34" charset="0"/>
                <a:cs typeface="Arial" pitchFamily="34" charset="0"/>
              </a:rPr>
              <a:t>Si tengo 120,0 la décima de este número es 0, por lo tanto, sería lo mismo que 120.</a:t>
            </a:r>
          </a:p>
          <a:p>
            <a:pPr algn="just">
              <a:buNone/>
            </a:pPr>
            <a:endParaRPr lang="es-ES_tradnl" dirty="0">
              <a:latin typeface="Arial" pitchFamily="34" charset="0"/>
              <a:cs typeface="Arial" pitchFamily="34" charset="0"/>
            </a:endParaRPr>
          </a:p>
          <a:p>
            <a:pPr algn="just">
              <a:buNone/>
            </a:pPr>
            <a:r>
              <a:rPr lang="es-ES_tradnl" dirty="0">
                <a:latin typeface="Arial" pitchFamily="34" charset="0"/>
                <a:cs typeface="Arial" pitchFamily="34" charset="0"/>
              </a:rPr>
              <a:t> </a:t>
            </a:r>
            <a:r>
              <a:rPr lang="es-ES_tradnl" dirty="0">
                <a:latin typeface="Arial" pitchFamily="34" charset="0"/>
                <a:cs typeface="Arial" pitchFamily="34" charset="0"/>
                <a:sym typeface="Wingdings" pitchFamily="2" charset="2"/>
              </a:rPr>
              <a:t> Se tiene que: </a:t>
            </a:r>
          </a:p>
          <a:p>
            <a:pPr algn="just">
              <a:buNone/>
            </a:pPr>
            <a:r>
              <a:rPr lang="es-ES_tradnl" dirty="0">
                <a:latin typeface="Arial" pitchFamily="34" charset="0"/>
                <a:cs typeface="Arial" pitchFamily="34" charset="0"/>
                <a:sym typeface="Wingdings" pitchFamily="2" charset="2"/>
              </a:rPr>
              <a:t>230,0=230,0000= </a:t>
            </a:r>
            <a:r>
              <a:rPr lang="es-ES_tradnl" sz="2800" b="1" dirty="0">
                <a:latin typeface="Arial" pitchFamily="34" charset="0"/>
                <a:cs typeface="Arial" pitchFamily="34" charset="0"/>
                <a:sym typeface="Wingdings" pitchFamily="2" charset="2"/>
              </a:rPr>
              <a:t>230</a:t>
            </a:r>
            <a:r>
              <a:rPr lang="es-ES_tradnl" sz="2800" dirty="0">
                <a:latin typeface="Arial" pitchFamily="34" charset="0"/>
                <a:cs typeface="Arial" pitchFamily="34" charset="0"/>
                <a:sym typeface="Wingdings" pitchFamily="2" charset="2"/>
              </a:rPr>
              <a:t> </a:t>
            </a:r>
            <a:r>
              <a:rPr lang="es-ES_tradnl" dirty="0">
                <a:latin typeface="Arial" pitchFamily="34" charset="0"/>
                <a:cs typeface="Arial" pitchFamily="34" charset="0"/>
                <a:sym typeface="Wingdings" pitchFamily="2" charset="2"/>
              </a:rPr>
              <a:t>= 230,00… etcétera.</a:t>
            </a:r>
          </a:p>
        </p:txBody>
      </p:sp>
      <p:pic>
        <p:nvPicPr>
          <p:cNvPr id="4" name="Imagen 2"/>
          <p:cNvPicPr>
            <a:picLocks noChangeAspect="1" noChangeArrowheads="1"/>
          </p:cNvPicPr>
          <p:nvPr/>
        </p:nvPicPr>
        <p:blipFill>
          <a:blip r:embed="rId2" cstate="print"/>
          <a:srcRect/>
          <a:stretch>
            <a:fillRect/>
          </a:stretch>
        </p:blipFill>
        <p:spPr bwMode="auto">
          <a:xfrm>
            <a:off x="0" y="0"/>
            <a:ext cx="1816499" cy="1196752"/>
          </a:xfrm>
          <a:prstGeom prst="rect">
            <a:avLst/>
          </a:prstGeom>
          <a:noFill/>
        </p:spPr>
      </p:pic>
      <p:pic>
        <p:nvPicPr>
          <p:cNvPr id="6" name="Picture 4" descr="Cara De Sorpresa Emoji, HD Png Download , Transparent Png Image - PNGitem"/>
          <p:cNvPicPr>
            <a:picLocks noChangeAspect="1" noChangeArrowheads="1"/>
          </p:cNvPicPr>
          <p:nvPr/>
        </p:nvPicPr>
        <p:blipFill>
          <a:blip r:embed="rId3" cstate="print"/>
          <a:srcRect/>
          <a:stretch>
            <a:fillRect/>
          </a:stretch>
        </p:blipFill>
        <p:spPr bwMode="auto">
          <a:xfrm>
            <a:off x="323528" y="1533150"/>
            <a:ext cx="3096344" cy="5224181"/>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83768" y="548680"/>
            <a:ext cx="6131024" cy="852704"/>
          </a:xfrm>
        </p:spPr>
        <p:txBody>
          <a:bodyPr>
            <a:normAutofit fontScale="90000"/>
          </a:bodyPr>
          <a:lstStyle/>
          <a:p>
            <a:pPr algn="ctr"/>
            <a:r>
              <a:rPr lang="es-ES_tradnl" dirty="0">
                <a:latin typeface="Arial" pitchFamily="34" charset="0"/>
                <a:cs typeface="Arial" pitchFamily="34" charset="0"/>
              </a:rPr>
              <a:t>Orden de números decimales</a:t>
            </a:r>
          </a:p>
        </p:txBody>
      </p:sp>
      <p:sp>
        <p:nvSpPr>
          <p:cNvPr id="3" name="2 Marcador de contenido"/>
          <p:cNvSpPr>
            <a:spLocks noGrp="1"/>
          </p:cNvSpPr>
          <p:nvPr>
            <p:ph idx="1"/>
          </p:nvPr>
        </p:nvSpPr>
        <p:spPr>
          <a:xfrm>
            <a:off x="395536" y="1412776"/>
            <a:ext cx="8568952" cy="5184576"/>
          </a:xfrm>
        </p:spPr>
        <p:txBody>
          <a:bodyPr>
            <a:normAutofit fontScale="92500" lnSpcReduction="10000"/>
          </a:bodyPr>
          <a:lstStyle/>
          <a:p>
            <a:pPr algn="just"/>
            <a:r>
              <a:rPr lang="es-ES_tradnl" dirty="0">
                <a:latin typeface="Arial" pitchFamily="34" charset="0"/>
                <a:cs typeface="Arial" pitchFamily="34" charset="0"/>
              </a:rPr>
              <a:t>Para ordenar los números decimales, primero debo saber qué número decimal es mayor, para ello se realizará el siguiente paso:</a:t>
            </a:r>
          </a:p>
          <a:p>
            <a:pPr marL="514350" indent="-514350" algn="just">
              <a:buFont typeface="+mj-lt"/>
              <a:buAutoNum type="arabicPeriod"/>
            </a:pPr>
            <a:r>
              <a:rPr lang="es-ES_tradnl" dirty="0">
                <a:latin typeface="Arial" pitchFamily="34" charset="0"/>
                <a:cs typeface="Arial" pitchFamily="34" charset="0"/>
              </a:rPr>
              <a:t>Usted se fijará en la parte entera de estos números y en el caso, de que ambos enteros sean de distinto valor puede identificar inmediatamente que número es mayor al otro, pero ¿qué sucede con los decimales que tengan el mismo número en la parte entera?. En este caso, debemos fijarnos en los números después de la coma, es decir, en los números decimales y esto será de cifra en cifra. Quiere decir, que primero observaremos si la cifra décima es mayor en uno de los casos, si no, continuo con la cifra centésima y así sucesivamente, hasta identificar el número mayor. </a:t>
            </a:r>
          </a:p>
          <a:p>
            <a:endParaRPr lang="es-ES_tradnl" dirty="0"/>
          </a:p>
        </p:txBody>
      </p:sp>
      <p:pic>
        <p:nvPicPr>
          <p:cNvPr id="4" name="Imagen 2"/>
          <p:cNvPicPr>
            <a:picLocks noChangeAspect="1" noChangeArrowheads="1"/>
          </p:cNvPicPr>
          <p:nvPr/>
        </p:nvPicPr>
        <p:blipFill>
          <a:blip r:embed="rId2" cstate="print"/>
          <a:srcRect/>
          <a:stretch>
            <a:fillRect/>
          </a:stretch>
        </p:blipFill>
        <p:spPr bwMode="auto">
          <a:xfrm>
            <a:off x="0" y="0"/>
            <a:ext cx="1816499" cy="119675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60648"/>
            <a:ext cx="8229600" cy="1143000"/>
          </a:xfrm>
        </p:spPr>
        <p:txBody>
          <a:bodyPr/>
          <a:lstStyle/>
          <a:p>
            <a:pPr algn="ctr"/>
            <a:r>
              <a:rPr lang="es-ES_tradnl" dirty="0">
                <a:latin typeface="Arial" pitchFamily="34" charset="0"/>
                <a:cs typeface="Arial" pitchFamily="34" charset="0"/>
              </a:rPr>
              <a:t>Ejemplos:</a:t>
            </a:r>
          </a:p>
        </p:txBody>
      </p:sp>
      <p:sp>
        <p:nvSpPr>
          <p:cNvPr id="3" name="2 Marcador de contenido"/>
          <p:cNvSpPr>
            <a:spLocks noGrp="1"/>
          </p:cNvSpPr>
          <p:nvPr>
            <p:ph idx="1"/>
          </p:nvPr>
        </p:nvSpPr>
        <p:spPr>
          <a:xfrm>
            <a:off x="539552" y="1628800"/>
            <a:ext cx="8147248" cy="4695800"/>
          </a:xfrm>
        </p:spPr>
        <p:txBody>
          <a:bodyPr>
            <a:normAutofit fontScale="77500" lnSpcReduction="20000"/>
          </a:bodyPr>
          <a:lstStyle/>
          <a:p>
            <a:pPr algn="just"/>
            <a:r>
              <a:rPr lang="es-ES_tradnl" sz="4400" dirty="0">
                <a:latin typeface="Arial" pitchFamily="34" charset="0"/>
                <a:cs typeface="Arial" pitchFamily="34" charset="0"/>
              </a:rPr>
              <a:t> 40,563                          40,568</a:t>
            </a:r>
          </a:p>
          <a:p>
            <a:pPr algn="just"/>
            <a:r>
              <a:rPr lang="es-ES_tradnl" sz="4400" dirty="0">
                <a:latin typeface="Arial" pitchFamily="34" charset="0"/>
                <a:cs typeface="Arial" pitchFamily="34" charset="0"/>
              </a:rPr>
              <a:t>25,120                           25,12</a:t>
            </a:r>
          </a:p>
          <a:p>
            <a:pPr algn="just"/>
            <a:r>
              <a:rPr lang="es-ES_tradnl" sz="4400" dirty="0">
                <a:latin typeface="Arial" pitchFamily="34" charset="0"/>
                <a:cs typeface="Arial" pitchFamily="34" charset="0"/>
              </a:rPr>
              <a:t>31,05                             36,04</a:t>
            </a:r>
          </a:p>
          <a:p>
            <a:pPr algn="just"/>
            <a:r>
              <a:rPr lang="es-ES_tradnl" sz="4400" dirty="0">
                <a:latin typeface="Arial" pitchFamily="34" charset="0"/>
                <a:cs typeface="Arial" pitchFamily="34" charset="0"/>
              </a:rPr>
              <a:t>5,02                               5,2</a:t>
            </a:r>
          </a:p>
          <a:p>
            <a:pPr algn="just"/>
            <a:r>
              <a:rPr lang="es-ES_tradnl" sz="4400" dirty="0">
                <a:latin typeface="Arial" pitchFamily="34" charset="0"/>
                <a:cs typeface="Arial" pitchFamily="34" charset="0"/>
              </a:rPr>
              <a:t>6,35                               5,14</a:t>
            </a:r>
          </a:p>
          <a:p>
            <a:pPr algn="ctr">
              <a:buNone/>
            </a:pPr>
            <a:endParaRPr lang="es-ES_tradnl" sz="4400" dirty="0">
              <a:latin typeface="Arial" pitchFamily="34" charset="0"/>
              <a:cs typeface="Arial" pitchFamily="34" charset="0"/>
            </a:endParaRPr>
          </a:p>
          <a:p>
            <a:pPr algn="ctr">
              <a:buNone/>
            </a:pPr>
            <a:r>
              <a:rPr lang="es-ES_tradnl" sz="4400" dirty="0">
                <a:latin typeface="Arial" pitchFamily="34" charset="0"/>
                <a:cs typeface="Arial" pitchFamily="34" charset="0"/>
              </a:rPr>
              <a:t>Recuerde que:</a:t>
            </a:r>
          </a:p>
          <a:p>
            <a:pPr algn="ctr">
              <a:buNone/>
            </a:pPr>
            <a:r>
              <a:rPr lang="es-ES_tradnl" sz="4400" b="1" dirty="0">
                <a:latin typeface="Arial" pitchFamily="34" charset="0"/>
                <a:cs typeface="Arial" pitchFamily="34" charset="0"/>
              </a:rPr>
              <a:t> &lt; Significa menor que</a:t>
            </a:r>
          </a:p>
          <a:p>
            <a:pPr algn="ctr">
              <a:buNone/>
            </a:pPr>
            <a:r>
              <a:rPr lang="es-ES_tradnl" sz="4400" b="1" dirty="0">
                <a:latin typeface="Arial" pitchFamily="34" charset="0"/>
                <a:cs typeface="Arial" pitchFamily="34" charset="0"/>
              </a:rPr>
              <a:t> &gt; Significa mayor que.</a:t>
            </a:r>
          </a:p>
        </p:txBody>
      </p:sp>
      <p:pic>
        <p:nvPicPr>
          <p:cNvPr id="4" name="Imagen 2"/>
          <p:cNvPicPr>
            <a:picLocks noChangeAspect="1" noChangeArrowheads="1"/>
          </p:cNvPicPr>
          <p:nvPr/>
        </p:nvPicPr>
        <p:blipFill>
          <a:blip r:embed="rId2" cstate="print"/>
          <a:srcRect/>
          <a:stretch>
            <a:fillRect/>
          </a:stretch>
        </p:blipFill>
        <p:spPr bwMode="auto">
          <a:xfrm>
            <a:off x="0" y="0"/>
            <a:ext cx="1816499" cy="119675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67744" y="1052736"/>
            <a:ext cx="6491064" cy="1584176"/>
          </a:xfrm>
        </p:spPr>
        <p:txBody>
          <a:bodyPr>
            <a:normAutofit fontScale="90000"/>
          </a:bodyPr>
          <a:lstStyle/>
          <a:p>
            <a:r>
              <a:rPr lang="es-ES_tradnl" dirty="0"/>
              <a:t>Entonces… </a:t>
            </a:r>
            <a:br>
              <a:rPr lang="es-ES_tradnl" dirty="0"/>
            </a:br>
            <a:r>
              <a:rPr lang="es-ES_tradnl" dirty="0"/>
              <a:t>Ordenemos los números decimales</a:t>
            </a:r>
          </a:p>
        </p:txBody>
      </p:sp>
      <p:graphicFrame>
        <p:nvGraphicFramePr>
          <p:cNvPr id="5" name="4 Marcador de contenido"/>
          <p:cNvGraphicFramePr>
            <a:graphicFrameLocks noGrp="1"/>
          </p:cNvGraphicFramePr>
          <p:nvPr>
            <p:ph idx="1"/>
          </p:nvPr>
        </p:nvGraphicFramePr>
        <p:xfrm>
          <a:off x="683568" y="2996952"/>
          <a:ext cx="8064896" cy="1036320"/>
        </p:xfrm>
        <a:graphic>
          <a:graphicData uri="http://schemas.openxmlformats.org/drawingml/2006/table">
            <a:tbl>
              <a:tblPr firstRow="1" bandRow="1">
                <a:tableStyleId>{2D5ABB26-0587-4C30-8999-92F81FD0307C}</a:tableStyleId>
              </a:tblPr>
              <a:tblGrid>
                <a:gridCol w="2016224">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2016224">
                  <a:extLst>
                    <a:ext uri="{9D8B030D-6E8A-4147-A177-3AD203B41FA5}">
                      <a16:colId xmlns:a16="http://schemas.microsoft.com/office/drawing/2014/main" val="20002"/>
                    </a:ext>
                  </a:extLst>
                </a:gridCol>
                <a:gridCol w="2016224">
                  <a:extLst>
                    <a:ext uri="{9D8B030D-6E8A-4147-A177-3AD203B41FA5}">
                      <a16:colId xmlns:a16="http://schemas.microsoft.com/office/drawing/2014/main" val="20003"/>
                    </a:ext>
                  </a:extLst>
                </a:gridCol>
              </a:tblGrid>
              <a:tr h="468052">
                <a:tc>
                  <a:txBody>
                    <a:bodyPr/>
                    <a:lstStyle/>
                    <a:p>
                      <a:r>
                        <a:rPr lang="es-ES_tradnl" sz="2800" b="0" dirty="0">
                          <a:latin typeface="Arial" pitchFamily="34" charset="0"/>
                          <a:cs typeface="Arial" pitchFamily="34" charset="0"/>
                        </a:rPr>
                        <a:t>48,52</a:t>
                      </a:r>
                    </a:p>
                  </a:txBody>
                  <a:tcPr/>
                </a:tc>
                <a:tc>
                  <a:txBody>
                    <a:bodyPr/>
                    <a:lstStyle/>
                    <a:p>
                      <a:r>
                        <a:rPr lang="es-ES_tradnl" sz="2800" b="0" dirty="0">
                          <a:latin typeface="Arial" pitchFamily="34" charset="0"/>
                          <a:cs typeface="Arial" pitchFamily="34" charset="0"/>
                        </a:rPr>
                        <a:t>36,12</a:t>
                      </a:r>
                    </a:p>
                  </a:txBody>
                  <a:tcPr/>
                </a:tc>
                <a:tc>
                  <a:txBody>
                    <a:bodyPr/>
                    <a:lstStyle/>
                    <a:p>
                      <a:r>
                        <a:rPr lang="es-ES_tradnl" sz="2800" b="0" dirty="0">
                          <a:latin typeface="Arial" pitchFamily="34" charset="0"/>
                          <a:cs typeface="Arial" pitchFamily="34" charset="0"/>
                        </a:rPr>
                        <a:t>12,55</a:t>
                      </a:r>
                    </a:p>
                  </a:txBody>
                  <a:tcPr/>
                </a:tc>
                <a:tc>
                  <a:txBody>
                    <a:bodyPr/>
                    <a:lstStyle/>
                    <a:p>
                      <a:r>
                        <a:rPr lang="es-ES_tradnl" sz="2800" b="0" dirty="0">
                          <a:latin typeface="Arial" pitchFamily="34" charset="0"/>
                          <a:cs typeface="Arial" pitchFamily="34" charset="0"/>
                        </a:rPr>
                        <a:t>48,56</a:t>
                      </a:r>
                    </a:p>
                  </a:txBody>
                  <a:tcPr/>
                </a:tc>
                <a:extLst>
                  <a:ext uri="{0D108BD9-81ED-4DB2-BD59-A6C34878D82A}">
                    <a16:rowId xmlns:a16="http://schemas.microsoft.com/office/drawing/2014/main" val="10000"/>
                  </a:ext>
                </a:extLst>
              </a:tr>
              <a:tr h="468052">
                <a:tc>
                  <a:txBody>
                    <a:bodyPr/>
                    <a:lstStyle/>
                    <a:p>
                      <a:r>
                        <a:rPr lang="es-ES_tradnl" sz="2800" b="0" dirty="0">
                          <a:latin typeface="Arial" pitchFamily="34" charset="0"/>
                          <a:cs typeface="Arial" pitchFamily="34" charset="0"/>
                        </a:rPr>
                        <a:t>11,03</a:t>
                      </a:r>
                    </a:p>
                  </a:txBody>
                  <a:tcPr/>
                </a:tc>
                <a:tc>
                  <a:txBody>
                    <a:bodyPr/>
                    <a:lstStyle/>
                    <a:p>
                      <a:r>
                        <a:rPr lang="es-ES_tradnl" sz="2800" b="0" dirty="0">
                          <a:latin typeface="Arial" pitchFamily="34" charset="0"/>
                          <a:cs typeface="Arial" pitchFamily="34" charset="0"/>
                        </a:rPr>
                        <a:t>35,98</a:t>
                      </a:r>
                    </a:p>
                  </a:txBody>
                  <a:tcPr/>
                </a:tc>
                <a:tc>
                  <a:txBody>
                    <a:bodyPr/>
                    <a:lstStyle/>
                    <a:p>
                      <a:r>
                        <a:rPr lang="es-ES_tradnl" sz="2800" b="0" dirty="0">
                          <a:latin typeface="Arial" pitchFamily="34" charset="0"/>
                          <a:cs typeface="Arial" pitchFamily="34" charset="0"/>
                        </a:rPr>
                        <a:t>1,23</a:t>
                      </a:r>
                    </a:p>
                  </a:txBody>
                  <a:tcPr/>
                </a:tc>
                <a:tc>
                  <a:txBody>
                    <a:bodyPr/>
                    <a:lstStyle/>
                    <a:p>
                      <a:r>
                        <a:rPr lang="es-ES_tradnl" sz="2800" b="0" dirty="0">
                          <a:latin typeface="Arial" pitchFamily="34" charset="0"/>
                          <a:cs typeface="Arial" pitchFamily="34" charset="0"/>
                        </a:rPr>
                        <a:t>22,01</a:t>
                      </a:r>
                    </a:p>
                  </a:txBody>
                  <a:tcPr/>
                </a:tc>
                <a:extLst>
                  <a:ext uri="{0D108BD9-81ED-4DB2-BD59-A6C34878D82A}">
                    <a16:rowId xmlns:a16="http://schemas.microsoft.com/office/drawing/2014/main" val="10001"/>
                  </a:ext>
                </a:extLst>
              </a:tr>
            </a:tbl>
          </a:graphicData>
        </a:graphic>
      </p:graphicFrame>
      <p:pic>
        <p:nvPicPr>
          <p:cNvPr id="4" name="Imagen 2"/>
          <p:cNvPicPr>
            <a:picLocks noChangeAspect="1" noChangeArrowheads="1"/>
          </p:cNvPicPr>
          <p:nvPr/>
        </p:nvPicPr>
        <p:blipFill>
          <a:blip r:embed="rId2" cstate="print"/>
          <a:srcRect/>
          <a:stretch>
            <a:fillRect/>
          </a:stretch>
        </p:blipFill>
        <p:spPr bwMode="auto">
          <a:xfrm>
            <a:off x="0" y="0"/>
            <a:ext cx="1816499" cy="1196752"/>
          </a:xfrm>
          <a:prstGeom prst="rect">
            <a:avLst/>
          </a:prstGeom>
          <a:noFill/>
        </p:spPr>
      </p:pic>
      <p:sp>
        <p:nvSpPr>
          <p:cNvPr id="6" name="5 CuadroTexto"/>
          <p:cNvSpPr txBox="1"/>
          <p:nvPr/>
        </p:nvSpPr>
        <p:spPr>
          <a:xfrm>
            <a:off x="755576" y="4869160"/>
            <a:ext cx="6768752" cy="523220"/>
          </a:xfrm>
          <a:prstGeom prst="rect">
            <a:avLst/>
          </a:prstGeom>
          <a:noFill/>
        </p:spPr>
        <p:txBody>
          <a:bodyPr wrap="square" rtlCol="0">
            <a:spAutoFit/>
          </a:bodyPr>
          <a:lstStyle/>
          <a:p>
            <a:r>
              <a:rPr lang="es-ES_tradnl" sz="2800" dirty="0">
                <a:latin typeface="Arial" pitchFamily="34" charset="0"/>
                <a:cs typeface="Arial" pitchFamily="34" charset="0"/>
              </a:rPr>
              <a:t>Por lo tanto, nos queda:</a:t>
            </a:r>
          </a:p>
        </p:txBody>
      </p:sp>
      <p:pic>
        <p:nvPicPr>
          <p:cNvPr id="7" name="6 Imagen" descr="Emoji-de-cara-de-miedo.png"/>
          <p:cNvPicPr>
            <a:picLocks noChangeAspect="1"/>
          </p:cNvPicPr>
          <p:nvPr/>
        </p:nvPicPr>
        <p:blipFill>
          <a:blip r:embed="rId3" cstate="print"/>
          <a:stretch>
            <a:fillRect/>
          </a:stretch>
        </p:blipFill>
        <p:spPr>
          <a:xfrm>
            <a:off x="6156176" y="4077072"/>
            <a:ext cx="2411760" cy="241176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79712" y="332656"/>
            <a:ext cx="5976664" cy="1512168"/>
          </a:xfrm>
        </p:spPr>
        <p:txBody>
          <a:bodyPr>
            <a:normAutofit fontScale="90000"/>
          </a:bodyPr>
          <a:lstStyle/>
          <a:p>
            <a:pPr algn="ctr"/>
            <a:r>
              <a:rPr lang="es-ES_tradnl" dirty="0">
                <a:latin typeface="Arial" pitchFamily="34" charset="0"/>
                <a:cs typeface="Arial" pitchFamily="34" charset="0"/>
              </a:rPr>
              <a:t>Suma y resta de números decimales</a:t>
            </a:r>
          </a:p>
        </p:txBody>
      </p:sp>
      <p:sp>
        <p:nvSpPr>
          <p:cNvPr id="3" name="2 Marcador de contenido"/>
          <p:cNvSpPr>
            <a:spLocks noGrp="1"/>
          </p:cNvSpPr>
          <p:nvPr>
            <p:ph idx="1"/>
          </p:nvPr>
        </p:nvSpPr>
        <p:spPr/>
        <p:txBody>
          <a:bodyPr/>
          <a:lstStyle/>
          <a:p>
            <a:r>
              <a:rPr lang="es-ES_tradnl" dirty="0">
                <a:latin typeface="Arial" pitchFamily="34" charset="0"/>
                <a:cs typeface="Arial" pitchFamily="34" charset="0"/>
              </a:rPr>
              <a:t>Lo primordial en estos casos, es SIEMPRE DEJAR LA COMA, SOBRE LA OTRA.</a:t>
            </a:r>
          </a:p>
          <a:p>
            <a:pPr>
              <a:buNone/>
            </a:pPr>
            <a:r>
              <a:rPr lang="es-ES_tradnl" b="1" dirty="0">
                <a:latin typeface="Arial" pitchFamily="34" charset="0"/>
                <a:cs typeface="Arial" pitchFamily="34" charset="0"/>
              </a:rPr>
              <a:t>Ejemplo</a:t>
            </a:r>
            <a:r>
              <a:rPr lang="es-ES_tradnl" dirty="0">
                <a:latin typeface="Arial" pitchFamily="34" charset="0"/>
                <a:cs typeface="Arial" pitchFamily="34" charset="0"/>
              </a:rPr>
              <a:t>:  89,54 + 4,75 =</a:t>
            </a:r>
          </a:p>
        </p:txBody>
      </p:sp>
      <p:pic>
        <p:nvPicPr>
          <p:cNvPr id="4" name="Imagen 2"/>
          <p:cNvPicPr>
            <a:picLocks noChangeAspect="1" noChangeArrowheads="1"/>
          </p:cNvPicPr>
          <p:nvPr/>
        </p:nvPicPr>
        <p:blipFill>
          <a:blip r:embed="rId2" cstate="print"/>
          <a:srcRect/>
          <a:stretch>
            <a:fillRect/>
          </a:stretch>
        </p:blipFill>
        <p:spPr bwMode="auto">
          <a:xfrm>
            <a:off x="0" y="0"/>
            <a:ext cx="1816499" cy="1196752"/>
          </a:xfrm>
          <a:prstGeom prst="rect">
            <a:avLst/>
          </a:prstGeom>
          <a:noFill/>
        </p:spPr>
      </p:pic>
      <p:graphicFrame>
        <p:nvGraphicFramePr>
          <p:cNvPr id="5" name="4 Tabla"/>
          <p:cNvGraphicFramePr>
            <a:graphicFrameLocks noGrp="1"/>
          </p:cNvGraphicFramePr>
          <p:nvPr/>
        </p:nvGraphicFramePr>
        <p:xfrm>
          <a:off x="3347864" y="3717032"/>
          <a:ext cx="3620956" cy="1798320"/>
        </p:xfrm>
        <a:graphic>
          <a:graphicData uri="http://schemas.openxmlformats.org/drawingml/2006/table">
            <a:tbl>
              <a:tblPr firstRow="1" bandRow="1">
                <a:tableStyleId>{5940675A-B579-460E-94D1-54222C63F5DA}</a:tableStyleId>
              </a:tblPr>
              <a:tblGrid>
                <a:gridCol w="1105789">
                  <a:extLst>
                    <a:ext uri="{9D8B030D-6E8A-4147-A177-3AD203B41FA5}">
                      <a16:colId xmlns:a16="http://schemas.microsoft.com/office/drawing/2014/main" val="20000"/>
                    </a:ext>
                  </a:extLst>
                </a:gridCol>
                <a:gridCol w="576580">
                  <a:extLst>
                    <a:ext uri="{9D8B030D-6E8A-4147-A177-3AD203B41FA5}">
                      <a16:colId xmlns:a16="http://schemas.microsoft.com/office/drawing/2014/main" val="20001"/>
                    </a:ext>
                  </a:extLst>
                </a:gridCol>
                <a:gridCol w="563880">
                  <a:extLst>
                    <a:ext uri="{9D8B030D-6E8A-4147-A177-3AD203B41FA5}">
                      <a16:colId xmlns:a16="http://schemas.microsoft.com/office/drawing/2014/main" val="20002"/>
                    </a:ext>
                  </a:extLst>
                </a:gridCol>
                <a:gridCol w="246947">
                  <a:extLst>
                    <a:ext uri="{9D8B030D-6E8A-4147-A177-3AD203B41FA5}">
                      <a16:colId xmlns:a16="http://schemas.microsoft.com/office/drawing/2014/main" val="20003"/>
                    </a:ext>
                  </a:extLst>
                </a:gridCol>
                <a:gridCol w="563880">
                  <a:extLst>
                    <a:ext uri="{9D8B030D-6E8A-4147-A177-3AD203B41FA5}">
                      <a16:colId xmlns:a16="http://schemas.microsoft.com/office/drawing/2014/main" val="20004"/>
                    </a:ext>
                  </a:extLst>
                </a:gridCol>
                <a:gridCol w="563880">
                  <a:extLst>
                    <a:ext uri="{9D8B030D-6E8A-4147-A177-3AD203B41FA5}">
                      <a16:colId xmlns:a16="http://schemas.microsoft.com/office/drawing/2014/main" val="20005"/>
                    </a:ext>
                  </a:extLst>
                </a:gridCol>
              </a:tblGrid>
              <a:tr h="370840">
                <a:tc>
                  <a:txBody>
                    <a:bodyPr/>
                    <a:lstStyle/>
                    <a:p>
                      <a:endParaRPr lang="es-ES_tradnl" sz="3600" dirty="0">
                        <a:latin typeface="Arial" pitchFamily="34" charset="0"/>
                        <a:cs typeface="Arial" pitchFamily="34" charset="0"/>
                      </a:endParaRPr>
                    </a:p>
                  </a:txBody>
                  <a:tcPr/>
                </a:tc>
                <a:tc>
                  <a:txBody>
                    <a:bodyPr/>
                    <a:lstStyle/>
                    <a:p>
                      <a:r>
                        <a:rPr lang="es-ES_tradnl" sz="3600" dirty="0">
                          <a:latin typeface="Arial" pitchFamily="34" charset="0"/>
                          <a:cs typeface="Arial" pitchFamily="34" charset="0"/>
                        </a:rPr>
                        <a:t>8</a:t>
                      </a:r>
                    </a:p>
                  </a:txBody>
                  <a:tcPr/>
                </a:tc>
                <a:tc>
                  <a:txBody>
                    <a:bodyPr/>
                    <a:lstStyle/>
                    <a:p>
                      <a:r>
                        <a:rPr lang="es-ES_tradnl" sz="3600" dirty="0">
                          <a:latin typeface="Arial" pitchFamily="34" charset="0"/>
                          <a:cs typeface="Arial" pitchFamily="34" charset="0"/>
                        </a:rPr>
                        <a:t>9</a:t>
                      </a:r>
                    </a:p>
                  </a:txBody>
                  <a:tcPr/>
                </a:tc>
                <a:tc>
                  <a:txBody>
                    <a:bodyPr/>
                    <a:lstStyle/>
                    <a:p>
                      <a:r>
                        <a:rPr lang="es-ES_tradnl" sz="3600" dirty="0">
                          <a:latin typeface="Arial" pitchFamily="34" charset="0"/>
                          <a:cs typeface="Arial" pitchFamily="34" charset="0"/>
                        </a:rPr>
                        <a:t>,</a:t>
                      </a:r>
                    </a:p>
                  </a:txBody>
                  <a:tcPr/>
                </a:tc>
                <a:tc>
                  <a:txBody>
                    <a:bodyPr/>
                    <a:lstStyle/>
                    <a:p>
                      <a:r>
                        <a:rPr lang="es-ES_tradnl" sz="3600" dirty="0">
                          <a:latin typeface="Arial" pitchFamily="34" charset="0"/>
                          <a:cs typeface="Arial" pitchFamily="34" charset="0"/>
                        </a:rPr>
                        <a:t>5</a:t>
                      </a:r>
                    </a:p>
                  </a:txBody>
                  <a:tcPr/>
                </a:tc>
                <a:tc>
                  <a:txBody>
                    <a:bodyPr/>
                    <a:lstStyle/>
                    <a:p>
                      <a:r>
                        <a:rPr lang="es-ES_tradnl" sz="3600" dirty="0">
                          <a:latin typeface="Arial" pitchFamily="34" charset="0"/>
                          <a:cs typeface="Arial" pitchFamily="34" charset="0"/>
                        </a:rPr>
                        <a:t>4</a:t>
                      </a:r>
                    </a:p>
                  </a:txBody>
                  <a:tcPr/>
                </a:tc>
                <a:extLst>
                  <a:ext uri="{0D108BD9-81ED-4DB2-BD59-A6C34878D82A}">
                    <a16:rowId xmlns:a16="http://schemas.microsoft.com/office/drawing/2014/main" val="10000"/>
                  </a:ext>
                </a:extLst>
              </a:tr>
              <a:tr h="370840">
                <a:tc>
                  <a:txBody>
                    <a:bodyPr/>
                    <a:lstStyle/>
                    <a:p>
                      <a:endParaRPr lang="es-ES_tradnl" sz="3600" dirty="0">
                        <a:latin typeface="Arial" pitchFamily="34" charset="0"/>
                        <a:cs typeface="Arial" pitchFamily="34" charset="0"/>
                      </a:endParaRPr>
                    </a:p>
                  </a:txBody>
                  <a:tcPr/>
                </a:tc>
                <a:tc>
                  <a:txBody>
                    <a:bodyPr/>
                    <a:lstStyle/>
                    <a:p>
                      <a:r>
                        <a:rPr lang="es-ES_tradnl" sz="3600" dirty="0">
                          <a:latin typeface="Arial" pitchFamily="34" charset="0"/>
                          <a:cs typeface="Arial" pitchFamily="34" charset="0"/>
                        </a:rPr>
                        <a:t>+</a:t>
                      </a:r>
                    </a:p>
                  </a:txBody>
                  <a:tcPr/>
                </a:tc>
                <a:tc>
                  <a:txBody>
                    <a:bodyPr/>
                    <a:lstStyle/>
                    <a:p>
                      <a:r>
                        <a:rPr lang="es-ES_tradnl" sz="3600" dirty="0">
                          <a:latin typeface="Arial" pitchFamily="34" charset="0"/>
                          <a:cs typeface="Arial" pitchFamily="34" charset="0"/>
                        </a:rPr>
                        <a:t>4</a:t>
                      </a:r>
                    </a:p>
                  </a:txBody>
                  <a:tcPr/>
                </a:tc>
                <a:tc>
                  <a:txBody>
                    <a:bodyPr/>
                    <a:lstStyle/>
                    <a:p>
                      <a:r>
                        <a:rPr lang="es-ES_tradnl" sz="3600" dirty="0">
                          <a:latin typeface="Arial" pitchFamily="34" charset="0"/>
                          <a:cs typeface="Arial" pitchFamily="34" charset="0"/>
                        </a:rPr>
                        <a:t>,</a:t>
                      </a:r>
                    </a:p>
                  </a:txBody>
                  <a:tcPr/>
                </a:tc>
                <a:tc>
                  <a:txBody>
                    <a:bodyPr/>
                    <a:lstStyle/>
                    <a:p>
                      <a:r>
                        <a:rPr lang="es-ES_tradnl" sz="3600" dirty="0">
                          <a:latin typeface="Arial" pitchFamily="34" charset="0"/>
                          <a:cs typeface="Arial" pitchFamily="34" charset="0"/>
                        </a:rPr>
                        <a:t>7</a:t>
                      </a:r>
                    </a:p>
                  </a:txBody>
                  <a:tcPr/>
                </a:tc>
                <a:tc>
                  <a:txBody>
                    <a:bodyPr/>
                    <a:lstStyle/>
                    <a:p>
                      <a:r>
                        <a:rPr lang="es-ES_tradnl" sz="3600" dirty="0">
                          <a:latin typeface="Arial" pitchFamily="34" charset="0"/>
                          <a:cs typeface="Arial" pitchFamily="34" charset="0"/>
                        </a:rPr>
                        <a:t>5</a:t>
                      </a:r>
                    </a:p>
                  </a:txBody>
                  <a:tcPr/>
                </a:tc>
                <a:extLst>
                  <a:ext uri="{0D108BD9-81ED-4DB2-BD59-A6C34878D82A}">
                    <a16:rowId xmlns:a16="http://schemas.microsoft.com/office/drawing/2014/main" val="10001"/>
                  </a:ext>
                </a:extLst>
              </a:tr>
              <a:tr h="370840">
                <a:tc>
                  <a:txBody>
                    <a:bodyPr/>
                    <a:lstStyle/>
                    <a:p>
                      <a:r>
                        <a:rPr lang="es-ES_tradnl" sz="2800" b="1" dirty="0">
                          <a:solidFill>
                            <a:schemeClr val="accent1">
                              <a:lumMod val="75000"/>
                            </a:schemeClr>
                          </a:solidFill>
                          <a:latin typeface="Arial" pitchFamily="34" charset="0"/>
                          <a:cs typeface="Arial" pitchFamily="34" charset="0"/>
                        </a:rPr>
                        <a:t>Total</a:t>
                      </a:r>
                    </a:p>
                  </a:txBody>
                  <a:tcPr/>
                </a:tc>
                <a:tc>
                  <a:txBody>
                    <a:bodyPr/>
                    <a:lstStyle/>
                    <a:p>
                      <a:r>
                        <a:rPr lang="es-ES_tradnl" sz="2800" b="1" dirty="0">
                          <a:solidFill>
                            <a:schemeClr val="accent1">
                              <a:lumMod val="75000"/>
                            </a:schemeClr>
                          </a:solidFill>
                          <a:latin typeface="Arial" pitchFamily="34" charset="0"/>
                          <a:cs typeface="Arial" pitchFamily="34" charset="0"/>
                        </a:rPr>
                        <a:t>9</a:t>
                      </a:r>
                    </a:p>
                  </a:txBody>
                  <a:tcPr/>
                </a:tc>
                <a:tc>
                  <a:txBody>
                    <a:bodyPr/>
                    <a:lstStyle/>
                    <a:p>
                      <a:r>
                        <a:rPr lang="es-ES_tradnl" sz="2800" b="1" dirty="0">
                          <a:solidFill>
                            <a:schemeClr val="accent1">
                              <a:lumMod val="75000"/>
                            </a:schemeClr>
                          </a:solidFill>
                          <a:latin typeface="Arial" pitchFamily="34" charset="0"/>
                          <a:cs typeface="Arial" pitchFamily="34" charset="0"/>
                        </a:rPr>
                        <a:t>4</a:t>
                      </a:r>
                    </a:p>
                  </a:txBody>
                  <a:tcPr/>
                </a:tc>
                <a:tc>
                  <a:txBody>
                    <a:bodyPr/>
                    <a:lstStyle/>
                    <a:p>
                      <a:r>
                        <a:rPr lang="es-ES_tradnl" sz="2800" b="1" dirty="0">
                          <a:solidFill>
                            <a:schemeClr val="accent1">
                              <a:lumMod val="75000"/>
                            </a:schemeClr>
                          </a:solidFill>
                          <a:latin typeface="Arial" pitchFamily="34" charset="0"/>
                          <a:cs typeface="Arial" pitchFamily="34" charset="0"/>
                        </a:rPr>
                        <a:t>,</a:t>
                      </a:r>
                    </a:p>
                  </a:txBody>
                  <a:tcPr/>
                </a:tc>
                <a:tc>
                  <a:txBody>
                    <a:bodyPr/>
                    <a:lstStyle/>
                    <a:p>
                      <a:r>
                        <a:rPr lang="es-ES_tradnl" sz="2800" b="1" dirty="0">
                          <a:solidFill>
                            <a:schemeClr val="accent1">
                              <a:lumMod val="75000"/>
                            </a:schemeClr>
                          </a:solidFill>
                          <a:latin typeface="Arial" pitchFamily="34" charset="0"/>
                          <a:cs typeface="Arial" pitchFamily="34" charset="0"/>
                        </a:rPr>
                        <a:t>2</a:t>
                      </a:r>
                    </a:p>
                  </a:txBody>
                  <a:tcPr/>
                </a:tc>
                <a:tc>
                  <a:txBody>
                    <a:bodyPr/>
                    <a:lstStyle/>
                    <a:p>
                      <a:r>
                        <a:rPr lang="es-ES_tradnl" sz="2800" b="1" dirty="0">
                          <a:solidFill>
                            <a:schemeClr val="accent1">
                              <a:lumMod val="75000"/>
                            </a:schemeClr>
                          </a:solidFill>
                          <a:latin typeface="Arial" pitchFamily="34" charset="0"/>
                          <a:cs typeface="Arial" pitchFamily="34" charset="0"/>
                        </a:rPr>
                        <a:t>9</a:t>
                      </a:r>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268760"/>
            <a:ext cx="8229600" cy="4389120"/>
          </a:xfrm>
        </p:spPr>
        <p:txBody>
          <a:bodyPr/>
          <a:lstStyle/>
          <a:p>
            <a:r>
              <a:rPr lang="es-ES_tradnl" dirty="0">
                <a:latin typeface="Arial" pitchFamily="34" charset="0"/>
                <a:cs typeface="Arial" pitchFamily="34" charset="0"/>
              </a:rPr>
              <a:t>Ahora en el caso de la resta, se tiene:</a:t>
            </a:r>
          </a:p>
          <a:p>
            <a:pPr>
              <a:buNone/>
            </a:pPr>
            <a:r>
              <a:rPr lang="es-ES_tradnl" b="1" dirty="0">
                <a:latin typeface="Arial" pitchFamily="34" charset="0"/>
                <a:cs typeface="Arial" pitchFamily="34" charset="0"/>
              </a:rPr>
              <a:t> Ejemplo:   </a:t>
            </a:r>
            <a:r>
              <a:rPr lang="es-ES_tradnl" dirty="0">
                <a:latin typeface="Arial" pitchFamily="34" charset="0"/>
                <a:cs typeface="Arial" pitchFamily="34" charset="0"/>
              </a:rPr>
              <a:t>26,987 – 15,2=</a:t>
            </a:r>
          </a:p>
          <a:p>
            <a:pPr>
              <a:buNone/>
            </a:pPr>
            <a:endParaRPr lang="es-ES_tradnl" dirty="0"/>
          </a:p>
        </p:txBody>
      </p:sp>
      <p:pic>
        <p:nvPicPr>
          <p:cNvPr id="4" name="Imagen 2"/>
          <p:cNvPicPr>
            <a:picLocks noChangeAspect="1" noChangeArrowheads="1"/>
          </p:cNvPicPr>
          <p:nvPr/>
        </p:nvPicPr>
        <p:blipFill>
          <a:blip r:embed="rId2" cstate="print"/>
          <a:srcRect/>
          <a:stretch>
            <a:fillRect/>
          </a:stretch>
        </p:blipFill>
        <p:spPr bwMode="auto">
          <a:xfrm>
            <a:off x="0" y="0"/>
            <a:ext cx="1816499" cy="1196752"/>
          </a:xfrm>
          <a:prstGeom prst="rect">
            <a:avLst/>
          </a:prstGeom>
          <a:noFill/>
        </p:spPr>
      </p:pic>
      <p:graphicFrame>
        <p:nvGraphicFramePr>
          <p:cNvPr id="5" name="4 Tabla"/>
          <p:cNvGraphicFramePr>
            <a:graphicFrameLocks noGrp="1"/>
          </p:cNvGraphicFramePr>
          <p:nvPr/>
        </p:nvGraphicFramePr>
        <p:xfrm>
          <a:off x="1547664" y="2636912"/>
          <a:ext cx="3812479" cy="1554480"/>
        </p:xfrm>
        <a:graphic>
          <a:graphicData uri="http://schemas.openxmlformats.org/drawingml/2006/table">
            <a:tbl>
              <a:tblPr firstRow="1" bandRow="1">
                <a:tableStyleId>{5940675A-B579-460E-94D1-54222C63F5DA}</a:tableStyleId>
              </a:tblPr>
              <a:tblGrid>
                <a:gridCol w="1034034">
                  <a:extLst>
                    <a:ext uri="{9D8B030D-6E8A-4147-A177-3AD203B41FA5}">
                      <a16:colId xmlns:a16="http://schemas.microsoft.com/office/drawing/2014/main" val="20000"/>
                    </a:ext>
                  </a:extLst>
                </a:gridCol>
                <a:gridCol w="479743">
                  <a:extLst>
                    <a:ext uri="{9D8B030D-6E8A-4147-A177-3AD203B41FA5}">
                      <a16:colId xmlns:a16="http://schemas.microsoft.com/office/drawing/2014/main" val="20001"/>
                    </a:ext>
                  </a:extLst>
                </a:gridCol>
                <a:gridCol w="479743">
                  <a:extLst>
                    <a:ext uri="{9D8B030D-6E8A-4147-A177-3AD203B41FA5}">
                      <a16:colId xmlns:a16="http://schemas.microsoft.com/office/drawing/2014/main" val="20002"/>
                    </a:ext>
                  </a:extLst>
                </a:gridCol>
                <a:gridCol w="379730">
                  <a:extLst>
                    <a:ext uri="{9D8B030D-6E8A-4147-A177-3AD203B41FA5}">
                      <a16:colId xmlns:a16="http://schemas.microsoft.com/office/drawing/2014/main" val="20003"/>
                    </a:ext>
                  </a:extLst>
                </a:gridCol>
                <a:gridCol w="479743">
                  <a:extLst>
                    <a:ext uri="{9D8B030D-6E8A-4147-A177-3AD203B41FA5}">
                      <a16:colId xmlns:a16="http://schemas.microsoft.com/office/drawing/2014/main" val="20004"/>
                    </a:ext>
                  </a:extLst>
                </a:gridCol>
                <a:gridCol w="479743">
                  <a:extLst>
                    <a:ext uri="{9D8B030D-6E8A-4147-A177-3AD203B41FA5}">
                      <a16:colId xmlns:a16="http://schemas.microsoft.com/office/drawing/2014/main" val="20005"/>
                    </a:ext>
                  </a:extLst>
                </a:gridCol>
                <a:gridCol w="479743">
                  <a:extLst>
                    <a:ext uri="{9D8B030D-6E8A-4147-A177-3AD203B41FA5}">
                      <a16:colId xmlns:a16="http://schemas.microsoft.com/office/drawing/2014/main" val="20006"/>
                    </a:ext>
                  </a:extLst>
                </a:gridCol>
              </a:tblGrid>
              <a:tr h="370840">
                <a:tc>
                  <a:txBody>
                    <a:bodyPr/>
                    <a:lstStyle/>
                    <a:p>
                      <a:endParaRPr lang="es-ES_tradnl" sz="2800" dirty="0">
                        <a:latin typeface="Arial" pitchFamily="34" charset="0"/>
                        <a:cs typeface="Arial" pitchFamily="34" charset="0"/>
                      </a:endParaRPr>
                    </a:p>
                  </a:txBody>
                  <a:tcPr/>
                </a:tc>
                <a:tc>
                  <a:txBody>
                    <a:bodyPr/>
                    <a:lstStyle/>
                    <a:p>
                      <a:r>
                        <a:rPr lang="es-ES_tradnl" sz="2800" dirty="0">
                          <a:latin typeface="Arial" pitchFamily="34" charset="0"/>
                          <a:cs typeface="Arial" pitchFamily="34" charset="0"/>
                        </a:rPr>
                        <a:t>2</a:t>
                      </a:r>
                    </a:p>
                  </a:txBody>
                  <a:tcPr/>
                </a:tc>
                <a:tc>
                  <a:txBody>
                    <a:bodyPr/>
                    <a:lstStyle/>
                    <a:p>
                      <a:r>
                        <a:rPr lang="es-ES_tradnl" sz="2800" dirty="0">
                          <a:latin typeface="Arial" pitchFamily="34" charset="0"/>
                          <a:cs typeface="Arial" pitchFamily="34" charset="0"/>
                        </a:rPr>
                        <a:t>6</a:t>
                      </a:r>
                    </a:p>
                  </a:txBody>
                  <a:tcPr/>
                </a:tc>
                <a:tc>
                  <a:txBody>
                    <a:bodyPr/>
                    <a:lstStyle/>
                    <a:p>
                      <a:r>
                        <a:rPr lang="es-ES_tradnl" sz="2800" dirty="0">
                          <a:latin typeface="Arial" pitchFamily="34" charset="0"/>
                          <a:cs typeface="Arial" pitchFamily="34" charset="0"/>
                        </a:rPr>
                        <a:t>,</a:t>
                      </a:r>
                    </a:p>
                  </a:txBody>
                  <a:tcPr/>
                </a:tc>
                <a:tc>
                  <a:txBody>
                    <a:bodyPr/>
                    <a:lstStyle/>
                    <a:p>
                      <a:r>
                        <a:rPr lang="es-ES_tradnl" sz="2800" dirty="0">
                          <a:latin typeface="Arial" pitchFamily="34" charset="0"/>
                          <a:cs typeface="Arial" pitchFamily="34" charset="0"/>
                        </a:rPr>
                        <a:t>9</a:t>
                      </a:r>
                    </a:p>
                  </a:txBody>
                  <a:tcPr/>
                </a:tc>
                <a:tc>
                  <a:txBody>
                    <a:bodyPr/>
                    <a:lstStyle/>
                    <a:p>
                      <a:r>
                        <a:rPr lang="es-ES_tradnl" sz="2800" dirty="0">
                          <a:latin typeface="Arial" pitchFamily="34" charset="0"/>
                          <a:cs typeface="Arial" pitchFamily="34" charset="0"/>
                        </a:rPr>
                        <a:t>8</a:t>
                      </a:r>
                    </a:p>
                  </a:txBody>
                  <a:tcPr/>
                </a:tc>
                <a:tc>
                  <a:txBody>
                    <a:bodyPr/>
                    <a:lstStyle/>
                    <a:p>
                      <a:r>
                        <a:rPr lang="es-ES_tradnl" sz="2800" dirty="0">
                          <a:latin typeface="Arial" pitchFamily="34" charset="0"/>
                          <a:cs typeface="Arial" pitchFamily="34" charset="0"/>
                        </a:rPr>
                        <a:t>7</a:t>
                      </a:r>
                    </a:p>
                  </a:txBody>
                  <a:tcPr/>
                </a:tc>
                <a:extLst>
                  <a:ext uri="{0D108BD9-81ED-4DB2-BD59-A6C34878D82A}">
                    <a16:rowId xmlns:a16="http://schemas.microsoft.com/office/drawing/2014/main" val="10000"/>
                  </a:ext>
                </a:extLst>
              </a:tr>
              <a:tr h="370840">
                <a:tc>
                  <a:txBody>
                    <a:bodyPr/>
                    <a:lstStyle/>
                    <a:p>
                      <a:r>
                        <a:rPr lang="es-ES_tradnl" sz="2800" dirty="0">
                          <a:latin typeface="Arial" pitchFamily="34" charset="0"/>
                          <a:cs typeface="Arial" pitchFamily="34" charset="0"/>
                        </a:rPr>
                        <a:t>-</a:t>
                      </a:r>
                    </a:p>
                  </a:txBody>
                  <a:tcPr/>
                </a:tc>
                <a:tc>
                  <a:txBody>
                    <a:bodyPr/>
                    <a:lstStyle/>
                    <a:p>
                      <a:r>
                        <a:rPr lang="es-ES_tradnl" sz="2800" dirty="0">
                          <a:latin typeface="Arial" pitchFamily="34" charset="0"/>
                          <a:cs typeface="Arial" pitchFamily="34" charset="0"/>
                        </a:rPr>
                        <a:t>1</a:t>
                      </a:r>
                    </a:p>
                  </a:txBody>
                  <a:tcPr/>
                </a:tc>
                <a:tc>
                  <a:txBody>
                    <a:bodyPr/>
                    <a:lstStyle/>
                    <a:p>
                      <a:r>
                        <a:rPr lang="es-ES_tradnl" sz="2800" dirty="0">
                          <a:latin typeface="Arial" pitchFamily="34" charset="0"/>
                          <a:cs typeface="Arial" pitchFamily="34" charset="0"/>
                        </a:rPr>
                        <a:t>5</a:t>
                      </a:r>
                    </a:p>
                  </a:txBody>
                  <a:tcPr/>
                </a:tc>
                <a:tc>
                  <a:txBody>
                    <a:bodyPr/>
                    <a:lstStyle/>
                    <a:p>
                      <a:r>
                        <a:rPr lang="es-ES_tradnl" sz="2800" dirty="0">
                          <a:latin typeface="Arial" pitchFamily="34" charset="0"/>
                          <a:cs typeface="Arial" pitchFamily="34" charset="0"/>
                        </a:rPr>
                        <a:t>,</a:t>
                      </a:r>
                    </a:p>
                  </a:txBody>
                  <a:tcPr/>
                </a:tc>
                <a:tc>
                  <a:txBody>
                    <a:bodyPr/>
                    <a:lstStyle/>
                    <a:p>
                      <a:r>
                        <a:rPr lang="es-ES_tradnl" sz="2800" dirty="0">
                          <a:latin typeface="Arial" pitchFamily="34" charset="0"/>
                          <a:cs typeface="Arial" pitchFamily="34" charset="0"/>
                        </a:rPr>
                        <a:t>2</a:t>
                      </a:r>
                    </a:p>
                  </a:txBody>
                  <a:tcPr/>
                </a:tc>
                <a:tc>
                  <a:txBody>
                    <a:bodyPr/>
                    <a:lstStyle/>
                    <a:p>
                      <a:endParaRPr lang="es-ES_tradnl" sz="2800" dirty="0">
                        <a:latin typeface="Arial" pitchFamily="34" charset="0"/>
                        <a:cs typeface="Arial" pitchFamily="34" charset="0"/>
                      </a:endParaRPr>
                    </a:p>
                  </a:txBody>
                  <a:tcPr/>
                </a:tc>
                <a:tc>
                  <a:txBody>
                    <a:bodyPr/>
                    <a:lstStyle/>
                    <a:p>
                      <a:endParaRPr lang="es-ES_tradnl" sz="2800" dirty="0">
                        <a:latin typeface="Arial" pitchFamily="34" charset="0"/>
                        <a:cs typeface="Arial" pitchFamily="34" charset="0"/>
                      </a:endParaRPr>
                    </a:p>
                  </a:txBody>
                  <a:tcPr/>
                </a:tc>
                <a:extLst>
                  <a:ext uri="{0D108BD9-81ED-4DB2-BD59-A6C34878D82A}">
                    <a16:rowId xmlns:a16="http://schemas.microsoft.com/office/drawing/2014/main" val="10001"/>
                  </a:ext>
                </a:extLst>
              </a:tr>
              <a:tr h="370840">
                <a:tc>
                  <a:txBody>
                    <a:bodyPr/>
                    <a:lstStyle/>
                    <a:p>
                      <a:r>
                        <a:rPr lang="es-ES_tradnl" sz="2800" dirty="0">
                          <a:latin typeface="Arial" pitchFamily="34" charset="0"/>
                          <a:cs typeface="Arial" pitchFamily="34" charset="0"/>
                        </a:rPr>
                        <a:t>Total</a:t>
                      </a:r>
                    </a:p>
                  </a:txBody>
                  <a:tcPr/>
                </a:tc>
                <a:tc>
                  <a:txBody>
                    <a:bodyPr/>
                    <a:lstStyle/>
                    <a:p>
                      <a:r>
                        <a:rPr lang="es-ES_tradnl" sz="2800" dirty="0">
                          <a:latin typeface="Arial" pitchFamily="34" charset="0"/>
                          <a:cs typeface="Arial" pitchFamily="34" charset="0"/>
                        </a:rPr>
                        <a:t>1</a:t>
                      </a:r>
                    </a:p>
                  </a:txBody>
                  <a:tcPr/>
                </a:tc>
                <a:tc>
                  <a:txBody>
                    <a:bodyPr/>
                    <a:lstStyle/>
                    <a:p>
                      <a:r>
                        <a:rPr lang="es-ES_tradnl" sz="2800" dirty="0">
                          <a:latin typeface="Arial" pitchFamily="34" charset="0"/>
                          <a:cs typeface="Arial" pitchFamily="34" charset="0"/>
                        </a:rPr>
                        <a:t>1</a:t>
                      </a:r>
                    </a:p>
                  </a:txBody>
                  <a:tcPr/>
                </a:tc>
                <a:tc>
                  <a:txBody>
                    <a:bodyPr/>
                    <a:lstStyle/>
                    <a:p>
                      <a:r>
                        <a:rPr lang="es-ES_tradnl" sz="2800" dirty="0">
                          <a:latin typeface="Arial" pitchFamily="34" charset="0"/>
                          <a:cs typeface="Arial" pitchFamily="34" charset="0"/>
                        </a:rPr>
                        <a:t>,</a:t>
                      </a:r>
                    </a:p>
                  </a:txBody>
                  <a:tcPr/>
                </a:tc>
                <a:tc>
                  <a:txBody>
                    <a:bodyPr/>
                    <a:lstStyle/>
                    <a:p>
                      <a:r>
                        <a:rPr lang="es-ES_tradnl" sz="2800" dirty="0">
                          <a:latin typeface="Arial" pitchFamily="34" charset="0"/>
                          <a:cs typeface="Arial" pitchFamily="34" charset="0"/>
                        </a:rPr>
                        <a:t>7</a:t>
                      </a:r>
                    </a:p>
                  </a:txBody>
                  <a:tcPr/>
                </a:tc>
                <a:tc>
                  <a:txBody>
                    <a:bodyPr/>
                    <a:lstStyle/>
                    <a:p>
                      <a:r>
                        <a:rPr lang="es-ES_tradnl" sz="2800" dirty="0">
                          <a:latin typeface="Arial" pitchFamily="34" charset="0"/>
                          <a:cs typeface="Arial" pitchFamily="34" charset="0"/>
                        </a:rPr>
                        <a:t>8</a:t>
                      </a:r>
                    </a:p>
                  </a:txBody>
                  <a:tcPr/>
                </a:tc>
                <a:tc>
                  <a:txBody>
                    <a:bodyPr/>
                    <a:lstStyle/>
                    <a:p>
                      <a:r>
                        <a:rPr lang="es-ES_tradnl" sz="2800" dirty="0">
                          <a:latin typeface="Arial" pitchFamily="34" charset="0"/>
                          <a:cs typeface="Arial" pitchFamily="34" charset="0"/>
                        </a:rPr>
                        <a:t>7</a:t>
                      </a:r>
                    </a:p>
                  </a:txBody>
                  <a:tcPr/>
                </a:tc>
                <a:extLst>
                  <a:ext uri="{0D108BD9-81ED-4DB2-BD59-A6C34878D82A}">
                    <a16:rowId xmlns:a16="http://schemas.microsoft.com/office/drawing/2014/main" val="10002"/>
                  </a:ext>
                </a:extLst>
              </a:tr>
            </a:tbl>
          </a:graphicData>
        </a:graphic>
      </p:graphicFrame>
      <p:sp>
        <p:nvSpPr>
          <p:cNvPr id="6" name="5 CuadroTexto"/>
          <p:cNvSpPr txBox="1"/>
          <p:nvPr/>
        </p:nvSpPr>
        <p:spPr>
          <a:xfrm>
            <a:off x="1115616" y="4725144"/>
            <a:ext cx="6408712" cy="830997"/>
          </a:xfrm>
          <a:prstGeom prst="rect">
            <a:avLst/>
          </a:prstGeom>
          <a:noFill/>
        </p:spPr>
        <p:txBody>
          <a:bodyPr wrap="square" rtlCol="0">
            <a:spAutoFit/>
          </a:bodyPr>
          <a:lstStyle/>
          <a:p>
            <a:r>
              <a:rPr lang="es-ES_tradnl" sz="2400" b="1" dirty="0">
                <a:solidFill>
                  <a:srgbClr val="FF0000"/>
                </a:solidFill>
                <a:latin typeface="Arial" pitchFamily="34" charset="0"/>
                <a:cs typeface="Arial" pitchFamily="34" charset="0"/>
              </a:rPr>
              <a:t>Consejo</a:t>
            </a:r>
            <a:r>
              <a:rPr lang="es-ES_tradnl" sz="2400" dirty="0">
                <a:solidFill>
                  <a:srgbClr val="FF0000"/>
                </a:solidFill>
                <a:latin typeface="Arial" pitchFamily="34" charset="0"/>
                <a:cs typeface="Arial" pitchFamily="34" charset="0"/>
              </a:rPr>
              <a:t>: Completar con 0 las cifras que no se encuentren</a:t>
            </a:r>
            <a:r>
              <a:rPr lang="es-ES_tradnl" dirty="0"/>
              <a:t>.</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310</TotalTime>
  <Words>758</Words>
  <Application>Microsoft Office PowerPoint</Application>
  <PresentationFormat>Presentación en pantalla (4:3)</PresentationFormat>
  <Paragraphs>160</Paragraphs>
  <Slides>19</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19</vt:i4>
      </vt:variant>
    </vt:vector>
  </HeadingPairs>
  <TitlesOfParts>
    <vt:vector size="25" baseType="lpstr">
      <vt:lpstr>Arial</vt:lpstr>
      <vt:lpstr>Calibri</vt:lpstr>
      <vt:lpstr>Constantia</vt:lpstr>
      <vt:lpstr>Wingdings</vt:lpstr>
      <vt:lpstr>Wingdings 2</vt:lpstr>
      <vt:lpstr>Flujo</vt:lpstr>
      <vt:lpstr>Decimales</vt:lpstr>
      <vt:lpstr>¿De qué se compone un decimal?</vt:lpstr>
      <vt:lpstr>Recordemos que…</vt:lpstr>
      <vt:lpstr>Entonces…</vt:lpstr>
      <vt:lpstr>Orden de números decimales</vt:lpstr>
      <vt:lpstr>Ejemplos:</vt:lpstr>
      <vt:lpstr>Entonces…  Ordenemos los números decimales</vt:lpstr>
      <vt:lpstr>Suma y resta de números decimales</vt:lpstr>
      <vt:lpstr>Presentación de PowerPoint</vt:lpstr>
      <vt:lpstr>Ejemplo:</vt:lpstr>
      <vt:lpstr>Dudas </vt:lpstr>
      <vt:lpstr>Multiplicación de decimales</vt:lpstr>
      <vt:lpstr>Resolver :</vt:lpstr>
      <vt:lpstr>Recordemos … Multiplicación por  potencias de 10</vt:lpstr>
      <vt:lpstr>División con números decimales </vt:lpstr>
      <vt:lpstr>Nos queda…</vt:lpstr>
      <vt:lpstr>Por último…</vt:lpstr>
      <vt:lpstr>Resuelva</vt:lpstr>
      <vt:lpstr>Presentación de PowerPoint</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Decimales</dc:title>
  <dc:creator>User</dc:creator>
  <cp:lastModifiedBy>Carmen Barros Ortega</cp:lastModifiedBy>
  <cp:revision>8</cp:revision>
  <dcterms:created xsi:type="dcterms:W3CDTF">2021-03-24T22:08:32Z</dcterms:created>
  <dcterms:modified xsi:type="dcterms:W3CDTF">2021-06-14T18:43:07Z</dcterms:modified>
</cp:coreProperties>
</file>