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5596" autoAdjust="0"/>
  </p:normalViewPr>
  <p:slideViewPr>
    <p:cSldViewPr>
      <p:cViewPr varScale="1">
        <p:scale>
          <a:sx n="41" d="100"/>
          <a:sy n="41" d="100"/>
        </p:scale>
        <p:origin x="121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7F2AF96-63D0-4187-9FCA-DFA5C250B9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s-CL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4265BBE-85F6-49E6-B111-2C42F846B7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s-CL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751669AE-3D40-4EC3-A877-5A5A7AC20F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483FA626-930C-4617-A0B2-81B7A97D6C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43FC4CC1-D8C4-470A-8292-9B43E6CE04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s-CL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CEBE52EE-5DAD-4CC7-8035-8BA14B8FE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BF9D0C-2D97-4843-BA52-39136559A925}" type="slidenum">
              <a:rPr lang="en-US" altLang="es-CL"/>
              <a:pPr/>
              <a:t>‹Nº›</a:t>
            </a:fld>
            <a:endParaRPr lang="en-U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6A43A8-F4B1-4B19-ACBC-FAB82C109B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26764-895E-44A2-88BD-08514667253E}" type="slidenum">
              <a:rPr lang="en-US" altLang="es-CL"/>
              <a:pPr/>
              <a:t>1</a:t>
            </a:fld>
            <a:endParaRPr lang="en-US" altLang="es-CL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431216-B2B8-48CE-B215-2CB7640E0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559E156-4B73-4BCF-BB8F-3250F873D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10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156479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11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365220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12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2335153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13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690491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14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1944469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15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4068263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16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1613445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17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183304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18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1796271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ECD647-C61E-42E6-A97E-818E02623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0C42-F1FD-4EE6-B3E1-C1EB1CE3AF68}" type="slidenum">
              <a:rPr lang="en-US" altLang="es-CL"/>
              <a:pPr/>
              <a:t>2</a:t>
            </a:fld>
            <a:endParaRPr lang="en-US" altLang="es-CL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8D3D9AE0-2985-445E-9245-B111EFD6D9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EA084E5-E121-4A8C-AFC0-5DA8E7135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3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CC65A-56C1-47E6-9987-6CEA14CA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14DC1-78F1-4816-963F-FC305584498A}" type="slidenum">
              <a:rPr lang="en-US" altLang="es-CL"/>
              <a:pPr/>
              <a:t>4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1F9AF0A-EFE1-427E-BB93-A30ACC018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3F87676-849C-4949-983D-EC419351E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CC65A-56C1-47E6-9987-6CEA14CA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14DC1-78F1-4816-963F-FC305584498A}" type="slidenum">
              <a:rPr lang="en-US" altLang="es-CL"/>
              <a:pPr/>
              <a:t>5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1F9AF0A-EFE1-427E-BB93-A30ACC018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3F87676-849C-4949-983D-EC419351E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285962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CC65A-56C1-47E6-9987-6CEA14CA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14DC1-78F1-4816-963F-FC305584498A}" type="slidenum">
              <a:rPr lang="en-US" altLang="es-CL"/>
              <a:pPr/>
              <a:t>6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1F9AF0A-EFE1-427E-BB93-A30ACC018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3F87676-849C-4949-983D-EC419351E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2741912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CC65A-56C1-47E6-9987-6CEA14CA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14DC1-78F1-4816-963F-FC305584498A}" type="slidenum">
              <a:rPr lang="en-US" altLang="es-CL"/>
              <a:pPr/>
              <a:t>7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91F9AF0A-EFE1-427E-BB93-A30ACC018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3F87676-849C-4949-983D-EC419351E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4042372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8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3012708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F19DEF-2D37-41DC-8398-0BBEFAE3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3B241-537A-4A66-8CE3-20AA64C78ABC}" type="slidenum">
              <a:rPr lang="en-US" altLang="es-CL"/>
              <a:pPr/>
              <a:t>9</a:t>
            </a:fld>
            <a:endParaRPr lang="en-US" altLang="es-CL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C6EA905-E048-4D9F-A296-27A8B1022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9D3AD44-F67B-404C-9A8C-DB6FE07FB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CL"/>
          </a:p>
        </p:txBody>
      </p:sp>
    </p:spTree>
    <p:extLst>
      <p:ext uri="{BB962C8B-B14F-4D97-AF65-F5344CB8AC3E}">
        <p14:creationId xmlns:p14="http://schemas.microsoft.com/office/powerpoint/2010/main" val="360925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9DA04FA-15DD-4F64-8DC1-81E32C96DB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4448175"/>
            <a:ext cx="8534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s-ES" altLang="es-CL" noProof="0"/>
              <a:t>Haga clic para modificar el estilo de título del patrón</a:t>
            </a:r>
            <a:endParaRPr lang="en-US" altLang="es-CL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8D7B2A-E939-47FF-9A43-B04E56EB2B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5133975"/>
            <a:ext cx="85344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s-ES" altLang="es-CL" noProof="0"/>
              <a:t>Haga clic para modificar el estilo de subtítulo del patrón</a:t>
            </a:r>
            <a:endParaRPr lang="en-US" altLang="es-C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C64AF-0B66-461A-9394-99DC4A5D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6F1317-70AC-4A97-BC22-07A2BD92F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59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29E50A-9594-441B-97C2-025E90C6C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75438" y="95250"/>
            <a:ext cx="2182812" cy="5695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6015FE-F8E9-40F1-A208-A98787A51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3825" y="95250"/>
            <a:ext cx="6399213" cy="5695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93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183A6-B341-42A3-8EF5-4263468E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D6DDA-2290-4E61-AB79-1739B919A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049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E6389-C8A9-4B05-927A-29335F6F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E2F67F-E380-4E7B-A9D1-30A74869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3951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DBF40-319D-4680-B377-74E39C52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95361D-E45E-4598-B0E0-3097D4533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1524000"/>
            <a:ext cx="3581400" cy="4267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2F0239-F537-4F7E-9CA5-3030713D9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581400" cy="4267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522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6D5E0-DD7E-4561-A59E-D6665C39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EBF09A-135C-4DC0-8B78-F3D926229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CE1CA9-056B-4F8F-826E-A5D9BE1A1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D40B3D-F93B-4B81-8495-A7DA0EBDE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939F67-CA28-41B2-ABCC-D9FE3BE04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04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C9E77-040D-4C6F-B269-750D8F325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49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6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F0448-BE0C-48B0-B86C-8B384349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0A473-565D-4A3E-890F-53A77215B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C0C456-7E26-45B7-8ECF-579E283F6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6839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73E61-67AF-4F46-893C-D7C1E13E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9F093A-9CE1-4D1A-B6F0-6FB3A5826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62C3F2-0452-4639-B51C-3107C63A9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0744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0D02A0-F95E-4A14-9CE1-1850C37F1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825" y="95250"/>
            <a:ext cx="873442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n-US" altLang="es-CL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1CE35B-CB78-4D50-8D10-597AEE381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15240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los estilos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  <a:endParaRPr lang="en-U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A0IBsbSOS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A2BDE276-FC69-4DC8-B6D4-2C93EE8786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4269109"/>
            <a:ext cx="8534400" cy="1240779"/>
          </a:xfrm>
        </p:spPr>
        <p:txBody>
          <a:bodyPr/>
          <a:lstStyle/>
          <a:p>
            <a:r>
              <a:rPr lang="es-C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OA 1 Presentación electivo de Biología de los ecosistemas  </a:t>
            </a:r>
            <a:endParaRPr lang="ru-RU" altLang="es-CL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E768B8D-8FB1-40F3-A018-C9CC82D3D0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5877272"/>
            <a:ext cx="8534400" cy="441325"/>
          </a:xfrm>
        </p:spPr>
        <p:txBody>
          <a:bodyPr/>
          <a:lstStyle/>
          <a:p>
            <a:r>
              <a:rPr lang="en-US" altLang="es-CL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Prof. Eslendy Sánchez</a:t>
            </a:r>
          </a:p>
          <a:p>
            <a:endParaRPr lang="ru-RU" altLang="es-CL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1C5256-B139-4ACB-9D60-FFA03CEF8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427707"/>
            <a:ext cx="6984776" cy="124078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s-CL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Colegio del Real</a:t>
            </a:r>
            <a:br>
              <a:rPr lang="es-CL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s-CL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Electivo 3° y 4° medio</a:t>
            </a:r>
            <a:br>
              <a:rPr lang="es-CL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s-CL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Clase 1 y 2 </a:t>
            </a:r>
          </a:p>
          <a:p>
            <a:r>
              <a:rPr lang="es-CL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Biología de los Ecosistemas </a:t>
            </a:r>
            <a:endParaRPr lang="ru-RU" altLang="es-CL" sz="42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5ED549-CFD7-4432-8877-8CA3CCA86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39402"/>
            <a:ext cx="1588373" cy="11290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Actividad 2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Responde las interrogantes: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¿Qué estoy entendiendo hoy sobre el concepto de vida?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¿Qué define lo “vivo” y lo “no vivo”? ¿Por qué?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¿Cuál es el origen de la vida?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¿Por qué en la comunidad científica se postula un origen de la vida?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¿Cómo hemos llegado hasta aquí como especie y forma de vida?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¿Cuándo aparece la especie humana en la Tierra? ¿Cuáles son las evidencias?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3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Video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  <a:hlinkClick r:id="rId4"/>
              </a:rPr>
              <a:t>https://www.youtube.com/watch?v=5A0IBsbSOSI</a:t>
            </a:r>
            <a:r>
              <a:rPr lang="es-ES" altLang="es-CL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13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Hipótesis sobre el origen de la vida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En la década de 1920, los científicos ruso </a:t>
            </a:r>
            <a:r>
              <a:rPr lang="es-ES" altLang="es-CL" sz="2000" dirty="0" err="1">
                <a:solidFill>
                  <a:schemeClr val="tx1"/>
                </a:solidFill>
              </a:rPr>
              <a:t>Aleksandr</a:t>
            </a:r>
            <a:r>
              <a:rPr lang="es-ES" altLang="es-CL" sz="2000" dirty="0">
                <a:solidFill>
                  <a:schemeClr val="tx1"/>
                </a:solidFill>
              </a:rPr>
              <a:t> Oparin e inglés J. B. S. Haldane propusieron de manera independiente la ahora llamada teoría de Oparin y Haldane: la vida en la Tierra podría haber surgido paso a paso de materia no viva a través de un proceso de “evolución química gradual”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Oparin y Haldane pensaban que la Tierra en sus inicios tenía una atmósfera con una muy baja concentración de oxígeno en la cual las moléculas tienden a donar electrones.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Moléculas inorgánicas simples pudieron haber reaccionado (con energía de rayos o el sol) para formar unidades estructurales, como aminoácidos y nucleótidos, que pudieron haberse acumulado en los océanos para formar una "sopa primordial"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5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Hipótesis sobre el origen de la vida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Los ladrillos pudieron haberse combinado en otras reacciones para formar moléculas más grandes y complejas (polímeros), como proteínas y ácidos nucleicos, tal vez en pozos en la orilla del agua.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Los polímeros pudieron haberse ensamblado en unidades o estructuras que fueran capaces de mantenerse y duplicarse a sí mismas. Oparin pensaba que estas pudieron ser “colonias” de proteínas agrupadas para llevar a cabo el metabolismo, mientras que Haldane indicó que las macromoléculas quedaron encerradas por membranas para formar estructuras similares a las células. </a:t>
            </a:r>
          </a:p>
        </p:txBody>
      </p:sp>
    </p:spTree>
    <p:extLst>
      <p:ext uri="{BB962C8B-B14F-4D97-AF65-F5344CB8AC3E}">
        <p14:creationId xmlns:p14="http://schemas.microsoft.com/office/powerpoint/2010/main" val="422002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Hipótesis sobre el origen de la vida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En 1953, Stanley Miller y Harold Urey hicieron un experimento para comprobar las ideas de Oparin y Haldane. Determinaron que las moléculas orgánicas podrían formarse espontáneamente en condiciones reductoras, las cuales se pensaba que eran similares a las de la Tierra en sus inicios.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Miller y Urey construyeron un sistema cerrado que incluía un recipiente con agua caliente y una mezcla de gases que supuestamente abundaban en la atmósfera terrestre en sus inicios 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Para simular los relámpagos que posiblemente proporcionaron energía para las reacciones químicas en la atmósfera de la Tierra primitiva, Miller y Urey hicieron pasar chispas eléctricas a través de su sistema experimental.</a:t>
            </a:r>
          </a:p>
        </p:txBody>
      </p:sp>
    </p:spTree>
    <p:extLst>
      <p:ext uri="{BB962C8B-B14F-4D97-AF65-F5344CB8AC3E}">
        <p14:creationId xmlns:p14="http://schemas.microsoft.com/office/powerpoint/2010/main" val="391952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Hipótesis sobre el origen de la vida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A5C0269-7D20-47E7-89AC-1492EB4CE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1604130"/>
            <a:ext cx="5477594" cy="43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07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Hipótesis sobre el origen de la vida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Después de dejar que el experimento funcionara durante una semana, Miller y Urey vieron que se habían formado varios tipos de aminoácidos, azúcares, lípidos y otras moléculas orgánicas. Aunque faltaban moléculas grandes y complejas (como las de ADN y proteínas).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En la actualidad, los científicos creen que la atmósfera de la Tierra en sus inicios era diferente al experimento de Miller y Urey.</a:t>
            </a: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Sin embargo, varios experimentos realizados en años posteriores han demostrado que pueden formarse unidades estructurales orgánicas (especialmente aminoácidos) a partir de precursores inorgánicos en condiciones muy variadas.</a:t>
            </a:r>
          </a:p>
        </p:txBody>
      </p:sp>
    </p:spTree>
    <p:extLst>
      <p:ext uri="{BB962C8B-B14F-4D97-AF65-F5344CB8AC3E}">
        <p14:creationId xmlns:p14="http://schemas.microsoft.com/office/powerpoint/2010/main" val="174008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Actividad 3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Responde las interrogantes: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¿Cuál crees que fue la importancia del experimento de Miller y Urey?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Otras hipótesis son: los genes primero, primero el metabolismo, moléculas orgánicas del espacio exterior. ¿tienen conocimiento de algunas de estas hipótesis?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¿Cuál crees que tu que es el origen de la vida?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¿Te gusto el experimento realizado por los científicos?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0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Cierre de clase </a:t>
            </a:r>
            <a:r>
              <a:rPr lang="es-ES" altLang="es-CL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824"/>
            <a:ext cx="633521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¿Te gusto la clase?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¿Aprendiste algo nuevo hoy?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¿Qué dudas te quedaron?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4708497D-5DF1-4620-BF54-09E25B16C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147892" cy="7159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CL" altLang="es-CL" sz="3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Objetivo</a:t>
            </a:r>
            <a:r>
              <a:rPr lang="en-US" altLang="es-CL" sz="3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la </a:t>
            </a:r>
            <a:r>
              <a:rPr lang="en-US" altLang="es-CL" sz="37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Clase</a:t>
            </a:r>
            <a:r>
              <a:rPr lang="en-US" altLang="es-CL" sz="3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ru-RU" altLang="es-CL" sz="37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44A228-FCD9-4CA4-9813-60AE40154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2500" y="1524000"/>
            <a:ext cx="7147892" cy="10409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L" sz="2800" dirty="0">
                <a:latin typeface="Bahnschrift SemiBold" panose="020B0502040204020203" pitchFamily="34" charset="0"/>
              </a:rPr>
              <a:t>Describir la asignatura</a:t>
            </a:r>
          </a:p>
          <a:p>
            <a:pPr>
              <a:lnSpc>
                <a:spcPct val="80000"/>
              </a:lnSpc>
            </a:pPr>
            <a:r>
              <a:rPr lang="es-CL" altLang="ko-KR" sz="2800" dirty="0">
                <a:latin typeface="Bahnschrift SemiBold" panose="020B0502040204020203" pitchFamily="34" charset="0"/>
                <a:ea typeface="굴림" panose="020B0503020000020004" pitchFamily="34" charset="-127"/>
              </a:rPr>
              <a:t>Descubrir motivaciones en la asignatura</a:t>
            </a:r>
            <a:endParaRPr lang="en-US" altLang="ko-KR" sz="2800" dirty="0">
              <a:latin typeface="Bahnschrift SemiBold" panose="020B0502040204020203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000" dirty="0"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endParaRPr lang="ru-RU" altLang="es-CL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54AF1F-79E4-45AB-A942-52E0D5517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692198"/>
            <a:ext cx="2376264" cy="136015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9F0ABD8-BDA8-4167-83EF-20F9651338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34" t="-1" r="28924" b="1"/>
          <a:stretch/>
        </p:blipFill>
        <p:spPr>
          <a:xfrm>
            <a:off x="4596719" y="3420814"/>
            <a:ext cx="3672024" cy="1800200"/>
          </a:xfrm>
          <a:prstGeom prst="rect">
            <a:avLst/>
          </a:prstGeom>
        </p:spPr>
      </p:pic>
      <p:pic>
        <p:nvPicPr>
          <p:cNvPr id="17416" name="Picture 8" descr="Biología (Ecología) - QUÍMICA-BIOLOGÍA">
            <a:extLst>
              <a:ext uri="{FF2B5EF4-FFF2-40B4-BE49-F238E27FC236}">
                <a16:creationId xmlns:a16="http://schemas.microsoft.com/office/drawing/2014/main" id="{303BA459-F99E-41A1-A34C-7E8D4E265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81" y="4166734"/>
            <a:ext cx="3558538" cy="196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84238"/>
            <a:ext cx="6934200" cy="715962"/>
          </a:xfrm>
        </p:spPr>
        <p:txBody>
          <a:bodyPr/>
          <a:lstStyle/>
          <a:p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Propósitos</a:t>
            </a:r>
            <a:r>
              <a:rPr lang="en-US" altLang="es-CL" sz="4000" dirty="0"/>
              <a:t> 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Formativos</a:t>
            </a:r>
            <a:endParaRPr lang="en-US" altLang="es-CL" sz="40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Biología de los Ecosistemas busca promover una comprensión integrada de fenómenos complejos y problemas que ocurren en nuestro quehacer cotidiano, para formar un ciudadano alfabetizado científicamente, con capacidad de pensar de manera crítica, participar y tomar decisiones de manera informada, basándose en el uso de evidencia.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La asignatura les ofrece oportunidades para desarrollar habilidades y actitudes necesarias para la investigación científica, comprender conocimientos centrales de las ciencias, relacionar ciencia y tecnología con sociedad y ambiente. </a:t>
            </a:r>
            <a:endParaRPr lang="en-US" altLang="es-C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51DD4F8-434F-4A26-A77C-9825B0A08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48238"/>
            <a:ext cx="7727776" cy="715963"/>
          </a:xfrm>
        </p:spPr>
        <p:txBody>
          <a:bodyPr/>
          <a:lstStyle/>
          <a:p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biología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los </a:t>
            </a:r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ecosistemas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9653F79-8A6B-4386-B704-E1EACDBAD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800" b="1" u="sng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Organización</a:t>
            </a:r>
            <a:r>
              <a:rPr lang="en-US" altLang="ko-KR" sz="1800" b="1" u="sng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Curricular: </a:t>
            </a: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sz="18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Habilidades</a:t>
            </a:r>
            <a:r>
              <a:rPr lang="en-US" altLang="ko-KR" sz="18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:</a:t>
            </a: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r>
              <a:rPr lang="es-ES" altLang="ko-KR" sz="18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Planificar y conducir una investigación</a:t>
            </a:r>
          </a:p>
          <a:p>
            <a:pPr>
              <a:lnSpc>
                <a:spcPct val="80000"/>
              </a:lnSpc>
            </a:pPr>
            <a:endParaRPr lang="es-E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8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Analizar</a:t>
            </a:r>
            <a:r>
              <a:rPr lang="en-US" altLang="ko-KR" sz="18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e </a:t>
            </a:r>
            <a:r>
              <a:rPr lang="en-US" altLang="ko-KR" sz="18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interpretar</a:t>
            </a:r>
            <a:r>
              <a:rPr lang="en-US" altLang="ko-KR" sz="18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datos</a:t>
            </a:r>
            <a:endParaRPr lang="en-U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r>
              <a:rPr lang="es-ES" altLang="ko-KR" sz="18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Construir explicaciones y diseñar soluciones</a:t>
            </a:r>
          </a:p>
          <a:p>
            <a:pPr>
              <a:lnSpc>
                <a:spcPct val="80000"/>
              </a:lnSpc>
            </a:pPr>
            <a:endParaRPr lang="es-E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18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Evaluar</a:t>
            </a:r>
            <a:endParaRPr lang="en-US" altLang="ko-KR" sz="18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>
              <a:lnSpc>
                <a:spcPct val="80000"/>
              </a:lnSpc>
            </a:pPr>
            <a:endParaRPr lang="en-US" altLang="es-CL" sz="18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51DD4F8-434F-4A26-A77C-9825B0A08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48238"/>
            <a:ext cx="7727776" cy="715963"/>
          </a:xfrm>
        </p:spPr>
        <p:txBody>
          <a:bodyPr/>
          <a:lstStyle/>
          <a:p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biología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los </a:t>
            </a:r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ecosistemas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9653F79-8A6B-4386-B704-E1EACDBAD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08912" cy="475252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000" b="1" u="sng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Organización</a:t>
            </a:r>
            <a:r>
              <a:rPr lang="en-US" altLang="ko-KR" sz="2000" b="1" u="sng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Curricular: </a:t>
            </a:r>
          </a:p>
          <a:p>
            <a:pPr algn="just">
              <a:lnSpc>
                <a:spcPct val="80000"/>
              </a:lnSpc>
            </a:pPr>
            <a:endParaRPr lang="en-US" altLang="ko-KR" sz="20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ko-KR" sz="20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El </a:t>
            </a:r>
            <a:r>
              <a:rPr lang="en-US" altLang="ko-KR" sz="20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electivo</a:t>
            </a:r>
            <a:r>
              <a:rPr lang="en-US" altLang="ko-KR" sz="20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</a:t>
            </a:r>
            <a:r>
              <a:rPr lang="en-US" altLang="ko-KR" sz="20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presenta</a:t>
            </a:r>
            <a:r>
              <a:rPr lang="en-US" altLang="ko-KR" sz="20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5 OA </a:t>
            </a:r>
            <a:r>
              <a:rPr lang="en-US" altLang="ko-KR" sz="20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ordenados</a:t>
            </a:r>
            <a:r>
              <a:rPr lang="en-US" altLang="ko-KR" sz="20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</a:t>
            </a:r>
            <a:r>
              <a:rPr lang="en-US" altLang="ko-KR" sz="20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en</a:t>
            </a:r>
            <a:r>
              <a:rPr lang="en-US" altLang="ko-KR" sz="20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4 </a:t>
            </a:r>
            <a:r>
              <a:rPr lang="en-US" altLang="ko-KR" sz="2000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unidades</a:t>
            </a:r>
            <a:r>
              <a:rPr lang="en-US" altLang="ko-KR" sz="2000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: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ko-KR" sz="20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b="1" i="1" dirty="0">
                <a:solidFill>
                  <a:srgbClr val="4D4D4D"/>
                </a:solidFill>
              </a:rPr>
              <a:t>Unidad 1 Analizando el estado actual de la biodiversidad: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CL" sz="2000" b="1" i="1" dirty="0">
              <a:solidFill>
                <a:srgbClr val="4D4D4D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rgbClr val="4D4D4D"/>
                </a:solidFill>
              </a:rPr>
              <a:t>OA 1. Explicar el estado de la biodiversidad actual a partir de teorías y evidencias científicas sobre el origen de la vida, la evolución y la intervención humana.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es-CL" sz="2000" dirty="0">
              <a:solidFill>
                <a:srgbClr val="4D4D4D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b="1" i="1" dirty="0">
                <a:solidFill>
                  <a:srgbClr val="4D4D4D"/>
                </a:solidFill>
              </a:rPr>
              <a:t>Unidad 2 Analizando la relación entre los servicios ecosistémicos y la sociedad: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rgbClr val="4D4D4D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rgbClr val="4D4D4D"/>
                </a:solidFill>
              </a:rPr>
              <a:t>OA 2. Comprender la relación entre la biodiversidad, el funcionamiento de los sistemas naturales y la provisión de servicios que estos brindan al bienestar de las personas y la sociedad, considerando aspectos de bioenergética, dinámica de poblaciones y flujos de materia y energía como factores explicativos subyacentes.</a:t>
            </a:r>
            <a:endParaRPr lang="en-US" altLang="es-CL" sz="20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0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51DD4F8-434F-4A26-A77C-9825B0A08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48238"/>
            <a:ext cx="7727776" cy="715963"/>
          </a:xfrm>
        </p:spPr>
        <p:txBody>
          <a:bodyPr/>
          <a:lstStyle/>
          <a:p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biología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los </a:t>
            </a:r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ecosistemas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9653F79-8A6B-4386-B704-E1EACDBAD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5422" y="1628800"/>
            <a:ext cx="7488832" cy="475252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000" b="1" u="sng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Organización</a:t>
            </a:r>
            <a:r>
              <a:rPr lang="en-US" altLang="ko-KR" sz="2000" b="1" u="sng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Curricular: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ko-KR" sz="2000" dirty="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b="1" i="1" dirty="0">
                <a:solidFill>
                  <a:srgbClr val="4D4D4D"/>
                </a:solidFill>
              </a:rPr>
              <a:t>Unidad 3 investigando evidencias del cambio climático para generar conciencia ambiental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CL" sz="2000" b="1" i="1" dirty="0">
              <a:solidFill>
                <a:srgbClr val="4D4D4D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rgbClr val="4D4D4D"/>
                </a:solidFill>
              </a:rPr>
              <a:t>OA 3. Explicar los efectos del cambio climático sobre la biodiversidad, la productividad biológica y la resiliencia de los ecosistemas, así como sus consecuencias sobre los recursos naturales, las personas y el desarrollo sostenible.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CL" sz="2000" dirty="0">
              <a:solidFill>
                <a:srgbClr val="4D4D4D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rgbClr val="4D4D4D"/>
                </a:solidFill>
              </a:rPr>
              <a:t>OA 4. Investigar y comunicar cómo la sociedad, mediante la ciencia y la tecnología, puede prevenir, mitigar o reparar los efectos del cambio climático sobre los componentes y procesos biológicos de los sistemas naturales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es-CL" sz="20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2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51DD4F8-434F-4A26-A77C-9825B0A08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48238"/>
            <a:ext cx="7727776" cy="715963"/>
          </a:xfrm>
        </p:spPr>
        <p:txBody>
          <a:bodyPr/>
          <a:lstStyle/>
          <a:p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biología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de los </a:t>
            </a:r>
            <a:r>
              <a:rPr lang="en-US" altLang="es-CL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ecosistemas</a:t>
            </a:r>
            <a:r>
              <a:rPr lang="en-US" altLang="es-C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9653F79-8A6B-4386-B704-E1EACDBAD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416824" cy="46085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000" b="1" u="sng" dirty="0" err="1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Organización</a:t>
            </a:r>
            <a:r>
              <a:rPr lang="en-US" altLang="ko-KR" sz="2000" b="1" u="sng" dirty="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Curricular: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es-CL" sz="2000" dirty="0">
              <a:solidFill>
                <a:srgbClr val="4D4D4D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b="1" i="1" dirty="0">
                <a:solidFill>
                  <a:srgbClr val="4D4D4D"/>
                </a:solidFill>
              </a:rPr>
              <a:t>Unidad 4 Integrando la biología con otras ciencias para dar solución a problemas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rgbClr val="4D4D4D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rgbClr val="4D4D4D"/>
                </a:solidFill>
              </a:rPr>
              <a:t>OA 5. Valorar la importancia de la integración de los conocimientos de la biología con otras ciencias para el análisis y la propuesta de soluciones a problemas actuales presentes en sistemas naturales, considerando las implicancias éticas, sociales y ambientales.</a:t>
            </a:r>
            <a:endParaRPr lang="en-US" altLang="es-CL" sz="20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7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Unidad 1. Analizando el estado actual de la biodiversidad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263208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Objetivo:  Reconozcan la importancia de la biodiversidad y su estado actual a la luz de la evidencia que existe sobre el origen de la vida y la evolución.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Responder interrogantes: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chemeClr val="tx1"/>
                </a:solidFill>
              </a:rPr>
              <a:t>¿Cuál es la importancia de la biodiversidad en los ecosistemas?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chemeClr val="tx1"/>
                </a:solidFill>
              </a:rPr>
              <a:t>¿Cómo pueden el ambiente y el clima afectar la distribución de especies en el tiempo?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chemeClr val="tx1"/>
                </a:solidFill>
              </a:rPr>
              <a:t>¿Qué teorías y evidencias explican el origen de la vida y la evolución de las especies?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CL" sz="2000" dirty="0">
                <a:solidFill>
                  <a:schemeClr val="tx1"/>
                </a:solidFill>
              </a:rPr>
              <a:t>¿Cómo podrían la sociedad y las personas preservar la biodiversidad y los sistemas naturales?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0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F976B9F-E045-4868-AD87-0222903F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04664"/>
            <a:ext cx="6934200" cy="1195536"/>
          </a:xfrm>
        </p:spPr>
        <p:txBody>
          <a:bodyPr/>
          <a:lstStyle/>
          <a:p>
            <a:r>
              <a:rPr lang="es-ES" altLang="es-CL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Actividad 1</a:t>
            </a:r>
            <a:endParaRPr lang="en-US" altLang="es-CL" sz="3200" dirty="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F38E1B-8513-4557-A369-3B86ED00F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263208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altLang="es-CL" sz="2000" dirty="0">
                <a:solidFill>
                  <a:schemeClr val="tx1"/>
                </a:solidFill>
              </a:rPr>
              <a:t>A partir de las respuestas de la diapositiva anterior, realiza un mapa  mental que integre sus conocimientos sobre el origen de la vida, la evolución, la importancia de los fósiles y las teorías de la evolución. </a:t>
            </a: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es-ES" alt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3146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2">
      <a:dk1>
        <a:srgbClr val="4D4D4D"/>
      </a:dk1>
      <a:lt1>
        <a:srgbClr val="FFFFFF"/>
      </a:lt1>
      <a:dk2>
        <a:srgbClr val="4D4D4D"/>
      </a:dk2>
      <a:lt2>
        <a:srgbClr val="158920"/>
      </a:lt2>
      <a:accent1>
        <a:srgbClr val="2FA73D"/>
      </a:accent1>
      <a:accent2>
        <a:srgbClr val="4ACA4A"/>
      </a:accent2>
      <a:accent3>
        <a:srgbClr val="FFFFFF"/>
      </a:accent3>
      <a:accent4>
        <a:srgbClr val="404040"/>
      </a:accent4>
      <a:accent5>
        <a:srgbClr val="ADD0AF"/>
      </a:accent5>
      <a:accent6>
        <a:srgbClr val="42B742"/>
      </a:accent6>
      <a:hlink>
        <a:srgbClr val="59D57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C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C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438C00"/>
        </a:lt2>
        <a:accent1>
          <a:srgbClr val="5AA700"/>
        </a:accent1>
        <a:accent2>
          <a:srgbClr val="63CB23"/>
        </a:accent2>
        <a:accent3>
          <a:srgbClr val="FFFFFF"/>
        </a:accent3>
        <a:accent4>
          <a:srgbClr val="404040"/>
        </a:accent4>
        <a:accent5>
          <a:srgbClr val="B5D0AA"/>
        </a:accent5>
        <a:accent6>
          <a:srgbClr val="59B81F"/>
        </a:accent6>
        <a:hlink>
          <a:srgbClr val="90D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438C00"/>
        </a:lt2>
        <a:accent1>
          <a:srgbClr val="5AA700"/>
        </a:accent1>
        <a:accent2>
          <a:srgbClr val="63CB23"/>
        </a:accent2>
        <a:accent3>
          <a:srgbClr val="FFFFFF"/>
        </a:accent3>
        <a:accent4>
          <a:srgbClr val="404040"/>
        </a:accent4>
        <a:accent5>
          <a:srgbClr val="B5D0AA"/>
        </a:accent5>
        <a:accent6>
          <a:srgbClr val="59B81F"/>
        </a:accent6>
        <a:hlink>
          <a:srgbClr val="7DD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288C00"/>
        </a:lt2>
        <a:accent1>
          <a:srgbClr val="44A800"/>
        </a:accent1>
        <a:accent2>
          <a:srgbClr val="52CE20"/>
        </a:accent2>
        <a:accent3>
          <a:srgbClr val="FFFFFF"/>
        </a:accent3>
        <a:accent4>
          <a:srgbClr val="404040"/>
        </a:accent4>
        <a:accent5>
          <a:srgbClr val="B0D1AA"/>
        </a:accent5>
        <a:accent6>
          <a:srgbClr val="49BA1C"/>
        </a:accent6>
        <a:hlink>
          <a:srgbClr val="7DD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158920"/>
        </a:lt2>
        <a:accent1>
          <a:srgbClr val="2FA73D"/>
        </a:accent1>
        <a:accent2>
          <a:srgbClr val="4ACA4A"/>
        </a:accent2>
        <a:accent3>
          <a:srgbClr val="FFFFFF"/>
        </a:accent3>
        <a:accent4>
          <a:srgbClr val="404040"/>
        </a:accent4>
        <a:accent5>
          <a:srgbClr val="ADD0AF"/>
        </a:accent5>
        <a:accent6>
          <a:srgbClr val="42B742"/>
        </a:accent6>
        <a:hlink>
          <a:srgbClr val="59D5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208</TotalTime>
  <Words>1263</Words>
  <Application>Microsoft Office PowerPoint</Application>
  <PresentationFormat>Presentación en pantalla (4:3)</PresentationFormat>
  <Paragraphs>123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Bahnschrift SemiBold</vt:lpstr>
      <vt:lpstr>Microsoft Sans Serif</vt:lpstr>
      <vt:lpstr>Verdana</vt:lpstr>
      <vt:lpstr>powerpoint-template-24</vt:lpstr>
      <vt:lpstr>OA 1 Presentación electivo de Biología de los ecosistemas  </vt:lpstr>
      <vt:lpstr>Objetivo de la Clase:</vt:lpstr>
      <vt:lpstr>Propósitos Formativos</vt:lpstr>
      <vt:lpstr>biología de los ecosistemas  </vt:lpstr>
      <vt:lpstr>biología de los ecosistemas  </vt:lpstr>
      <vt:lpstr>biología de los ecosistemas  </vt:lpstr>
      <vt:lpstr>biología de los ecosistemas  </vt:lpstr>
      <vt:lpstr>Unidad 1. Analizando el estado actual de la biodiversidad</vt:lpstr>
      <vt:lpstr>Actividad 1</vt:lpstr>
      <vt:lpstr>Actividad 2 Responde las interrogantes: </vt:lpstr>
      <vt:lpstr>Video  </vt:lpstr>
      <vt:lpstr>Hipótesis sobre el origen de la vida  </vt:lpstr>
      <vt:lpstr>Hipótesis sobre el origen de la vida  </vt:lpstr>
      <vt:lpstr>Hipótesis sobre el origen de la vida  </vt:lpstr>
      <vt:lpstr>Hipótesis sobre el origen de la vida  </vt:lpstr>
      <vt:lpstr>Hipótesis sobre el origen de la vida  </vt:lpstr>
      <vt:lpstr>Actividad 3 Responde las interrogantes: </vt:lpstr>
      <vt:lpstr>Cierre de clase  </vt:lpstr>
    </vt:vector>
  </TitlesOfParts>
  <Company>SmileTemplates.com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electivo de Biología de los ecosistemas</dc:title>
  <dc:creator>Eslendy Sanchez</dc:creator>
  <cp:lastModifiedBy>Carmen Barros Ortega</cp:lastModifiedBy>
  <cp:revision>12</cp:revision>
  <dcterms:created xsi:type="dcterms:W3CDTF">2021-03-13T16:35:16Z</dcterms:created>
  <dcterms:modified xsi:type="dcterms:W3CDTF">2021-03-31T12:56:37Z</dcterms:modified>
</cp:coreProperties>
</file>