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6" r:id="rId12"/>
    <p:sldId id="287" r:id="rId13"/>
    <p:sldId id="285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CBF45-DC3C-4BE5-8D2F-DA96C501D1C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864C31-78D0-4E2B-B873-16F0E2AC936A}">
      <dgm:prSet/>
      <dgm:spPr/>
      <dgm:t>
        <a:bodyPr/>
        <a:lstStyle/>
        <a:p>
          <a:r>
            <a:rPr lang="es-CL" dirty="0"/>
            <a:t>Investigación </a:t>
          </a:r>
          <a:endParaRPr lang="en-US" dirty="0"/>
        </a:p>
      </dgm:t>
    </dgm:pt>
    <dgm:pt modelId="{0C935014-971A-449D-8406-536E7E094610}" type="parTrans" cxnId="{F66A8F96-C920-4DD9-823F-82654CFA2C8F}">
      <dgm:prSet/>
      <dgm:spPr/>
      <dgm:t>
        <a:bodyPr/>
        <a:lstStyle/>
        <a:p>
          <a:endParaRPr lang="en-US"/>
        </a:p>
      </dgm:t>
    </dgm:pt>
    <dgm:pt modelId="{A012CADE-7F6F-46C4-AA80-15FAC9433BA4}" type="sibTrans" cxnId="{F66A8F96-C920-4DD9-823F-82654CFA2C8F}">
      <dgm:prSet/>
      <dgm:spPr/>
      <dgm:t>
        <a:bodyPr/>
        <a:lstStyle/>
        <a:p>
          <a:endParaRPr lang="en-US"/>
        </a:p>
      </dgm:t>
    </dgm:pt>
    <dgm:pt modelId="{BDF13E8E-FFFD-4FC3-8A74-C17EE8C6DE61}">
      <dgm:prSet/>
      <dgm:spPr/>
      <dgm:t>
        <a:bodyPr/>
        <a:lstStyle/>
        <a:p>
          <a:r>
            <a:rPr lang="es-CL" dirty="0"/>
            <a:t>Pensamiento crítico</a:t>
          </a:r>
          <a:endParaRPr lang="en-US" dirty="0"/>
        </a:p>
      </dgm:t>
    </dgm:pt>
    <dgm:pt modelId="{310559D1-63D4-4A62-BB65-E54CFC975843}" type="parTrans" cxnId="{47F53BB9-E943-49B5-A7AB-5D1200011634}">
      <dgm:prSet/>
      <dgm:spPr/>
      <dgm:t>
        <a:bodyPr/>
        <a:lstStyle/>
        <a:p>
          <a:endParaRPr lang="en-US"/>
        </a:p>
      </dgm:t>
    </dgm:pt>
    <dgm:pt modelId="{0D1AFD6D-01E9-45C5-BD61-D4472E671F5E}" type="sibTrans" cxnId="{47F53BB9-E943-49B5-A7AB-5D1200011634}">
      <dgm:prSet/>
      <dgm:spPr/>
      <dgm:t>
        <a:bodyPr/>
        <a:lstStyle/>
        <a:p>
          <a:endParaRPr lang="en-US"/>
        </a:p>
      </dgm:t>
    </dgm:pt>
    <dgm:pt modelId="{E7B1F411-A821-4A57-B528-8B5C2C40393A}">
      <dgm:prSet/>
      <dgm:spPr/>
      <dgm:t>
        <a:bodyPr/>
        <a:lstStyle/>
        <a:p>
          <a:r>
            <a:rPr lang="es-CL" dirty="0"/>
            <a:t>Comunicación</a:t>
          </a:r>
          <a:endParaRPr lang="en-US" dirty="0"/>
        </a:p>
      </dgm:t>
    </dgm:pt>
    <dgm:pt modelId="{EBE93117-CBB1-4E0C-A0CE-26FA55E81FB6}" type="parTrans" cxnId="{1CDC3ED5-3D46-4EBB-9359-D09A59FAA212}">
      <dgm:prSet/>
      <dgm:spPr/>
      <dgm:t>
        <a:bodyPr/>
        <a:lstStyle/>
        <a:p>
          <a:endParaRPr lang="en-US"/>
        </a:p>
      </dgm:t>
    </dgm:pt>
    <dgm:pt modelId="{0D2482FC-F095-4D72-93BF-F388ED042C6F}" type="sibTrans" cxnId="{1CDC3ED5-3D46-4EBB-9359-D09A59FAA212}">
      <dgm:prSet/>
      <dgm:spPr/>
      <dgm:t>
        <a:bodyPr/>
        <a:lstStyle/>
        <a:p>
          <a:endParaRPr lang="en-US"/>
        </a:p>
      </dgm:t>
    </dgm:pt>
    <dgm:pt modelId="{85460810-C688-4354-89B1-83B88C7A64DD}" type="pres">
      <dgm:prSet presAssocID="{C3ACBF45-DC3C-4BE5-8D2F-DA96C501D1C5}" presName="linear" presStyleCnt="0">
        <dgm:presLayoutVars>
          <dgm:dir/>
          <dgm:animLvl val="lvl"/>
          <dgm:resizeHandles val="exact"/>
        </dgm:presLayoutVars>
      </dgm:prSet>
      <dgm:spPr/>
    </dgm:pt>
    <dgm:pt modelId="{793DDBBA-EEFB-45D0-AA0F-62241CB2843F}" type="pres">
      <dgm:prSet presAssocID="{39864C31-78D0-4E2B-B873-16F0E2AC936A}" presName="parentLin" presStyleCnt="0"/>
      <dgm:spPr/>
    </dgm:pt>
    <dgm:pt modelId="{3048B341-330E-4E51-B383-6EA0C381C663}" type="pres">
      <dgm:prSet presAssocID="{39864C31-78D0-4E2B-B873-16F0E2AC936A}" presName="parentLeftMargin" presStyleLbl="node1" presStyleIdx="0" presStyleCnt="3"/>
      <dgm:spPr/>
    </dgm:pt>
    <dgm:pt modelId="{B58EE056-4142-41A6-AB9A-C9EC913C6738}" type="pres">
      <dgm:prSet presAssocID="{39864C31-78D0-4E2B-B873-16F0E2AC93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4E910C-536B-4C74-9B42-8891C91057A6}" type="pres">
      <dgm:prSet presAssocID="{39864C31-78D0-4E2B-B873-16F0E2AC936A}" presName="negativeSpace" presStyleCnt="0"/>
      <dgm:spPr/>
    </dgm:pt>
    <dgm:pt modelId="{E5D995D7-0E01-43A5-9EC0-168DEC559B30}" type="pres">
      <dgm:prSet presAssocID="{39864C31-78D0-4E2B-B873-16F0E2AC936A}" presName="childText" presStyleLbl="conFgAcc1" presStyleIdx="0" presStyleCnt="3">
        <dgm:presLayoutVars>
          <dgm:bulletEnabled val="1"/>
        </dgm:presLayoutVars>
      </dgm:prSet>
      <dgm:spPr/>
    </dgm:pt>
    <dgm:pt modelId="{D907068A-7712-4AD1-B69A-1A48264D9352}" type="pres">
      <dgm:prSet presAssocID="{A012CADE-7F6F-46C4-AA80-15FAC9433BA4}" presName="spaceBetweenRectangles" presStyleCnt="0"/>
      <dgm:spPr/>
    </dgm:pt>
    <dgm:pt modelId="{FD123D60-AECD-4F7C-A32A-76D325EC987C}" type="pres">
      <dgm:prSet presAssocID="{BDF13E8E-FFFD-4FC3-8A74-C17EE8C6DE61}" presName="parentLin" presStyleCnt="0"/>
      <dgm:spPr/>
    </dgm:pt>
    <dgm:pt modelId="{D0767F27-72B1-452E-AC55-D0620133CB94}" type="pres">
      <dgm:prSet presAssocID="{BDF13E8E-FFFD-4FC3-8A74-C17EE8C6DE61}" presName="parentLeftMargin" presStyleLbl="node1" presStyleIdx="0" presStyleCnt="3"/>
      <dgm:spPr/>
    </dgm:pt>
    <dgm:pt modelId="{19DE32D8-1A91-47E0-AA5E-C44F4E80805E}" type="pres">
      <dgm:prSet presAssocID="{BDF13E8E-FFFD-4FC3-8A74-C17EE8C6DE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9EE9EA-9255-465D-8B33-59840817E80A}" type="pres">
      <dgm:prSet presAssocID="{BDF13E8E-FFFD-4FC3-8A74-C17EE8C6DE61}" presName="negativeSpace" presStyleCnt="0"/>
      <dgm:spPr/>
    </dgm:pt>
    <dgm:pt modelId="{0778976C-888B-4E49-AF6E-45B863ACCE3C}" type="pres">
      <dgm:prSet presAssocID="{BDF13E8E-FFFD-4FC3-8A74-C17EE8C6DE61}" presName="childText" presStyleLbl="conFgAcc1" presStyleIdx="1" presStyleCnt="3">
        <dgm:presLayoutVars>
          <dgm:bulletEnabled val="1"/>
        </dgm:presLayoutVars>
      </dgm:prSet>
      <dgm:spPr/>
    </dgm:pt>
    <dgm:pt modelId="{03BDA21A-7D65-49DE-A011-FBF4FE12BCCB}" type="pres">
      <dgm:prSet presAssocID="{0D1AFD6D-01E9-45C5-BD61-D4472E671F5E}" presName="spaceBetweenRectangles" presStyleCnt="0"/>
      <dgm:spPr/>
    </dgm:pt>
    <dgm:pt modelId="{CFED04B6-A9CD-429A-AE00-47FE2BB818ED}" type="pres">
      <dgm:prSet presAssocID="{E7B1F411-A821-4A57-B528-8B5C2C40393A}" presName="parentLin" presStyleCnt="0"/>
      <dgm:spPr/>
    </dgm:pt>
    <dgm:pt modelId="{D85D5DE9-0842-4CD3-8CF5-D1B23BB6DFB9}" type="pres">
      <dgm:prSet presAssocID="{E7B1F411-A821-4A57-B528-8B5C2C40393A}" presName="parentLeftMargin" presStyleLbl="node1" presStyleIdx="1" presStyleCnt="3"/>
      <dgm:spPr/>
    </dgm:pt>
    <dgm:pt modelId="{DFA4DFF4-3FC0-44D3-A387-BFB035796402}" type="pres">
      <dgm:prSet presAssocID="{E7B1F411-A821-4A57-B528-8B5C2C4039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2E3428E-5FEC-43B5-85A6-C32BD62DB171}" type="pres">
      <dgm:prSet presAssocID="{E7B1F411-A821-4A57-B528-8B5C2C40393A}" presName="negativeSpace" presStyleCnt="0"/>
      <dgm:spPr/>
    </dgm:pt>
    <dgm:pt modelId="{AA207241-46AC-4052-90E4-72E6ECEB0B01}" type="pres">
      <dgm:prSet presAssocID="{E7B1F411-A821-4A57-B528-8B5C2C4039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60C103-0138-4624-B3DC-AE15C23F5ABA}" type="presOf" srcId="{39864C31-78D0-4E2B-B873-16F0E2AC936A}" destId="{3048B341-330E-4E51-B383-6EA0C381C663}" srcOrd="0" destOrd="0" presId="urn:microsoft.com/office/officeart/2005/8/layout/list1"/>
    <dgm:cxn modelId="{96BB800C-C1A0-4D44-9314-80A29A2EAC0F}" type="presOf" srcId="{E7B1F411-A821-4A57-B528-8B5C2C40393A}" destId="{DFA4DFF4-3FC0-44D3-A387-BFB035796402}" srcOrd="1" destOrd="0" presId="urn:microsoft.com/office/officeart/2005/8/layout/list1"/>
    <dgm:cxn modelId="{ADED2837-A8F6-4099-A2AA-02840DAB9F07}" type="presOf" srcId="{BDF13E8E-FFFD-4FC3-8A74-C17EE8C6DE61}" destId="{D0767F27-72B1-452E-AC55-D0620133CB94}" srcOrd="0" destOrd="0" presId="urn:microsoft.com/office/officeart/2005/8/layout/list1"/>
    <dgm:cxn modelId="{A8C70F3D-D7AC-46E1-87A2-21D923B5FC5E}" type="presOf" srcId="{E7B1F411-A821-4A57-B528-8B5C2C40393A}" destId="{D85D5DE9-0842-4CD3-8CF5-D1B23BB6DFB9}" srcOrd="0" destOrd="0" presId="urn:microsoft.com/office/officeart/2005/8/layout/list1"/>
    <dgm:cxn modelId="{44BF2384-8960-4459-8CDC-A5F25AAD7E1F}" type="presOf" srcId="{39864C31-78D0-4E2B-B873-16F0E2AC936A}" destId="{B58EE056-4142-41A6-AB9A-C9EC913C6738}" srcOrd="1" destOrd="0" presId="urn:microsoft.com/office/officeart/2005/8/layout/list1"/>
    <dgm:cxn modelId="{F66A8F96-C920-4DD9-823F-82654CFA2C8F}" srcId="{C3ACBF45-DC3C-4BE5-8D2F-DA96C501D1C5}" destId="{39864C31-78D0-4E2B-B873-16F0E2AC936A}" srcOrd="0" destOrd="0" parTransId="{0C935014-971A-449D-8406-536E7E094610}" sibTransId="{A012CADE-7F6F-46C4-AA80-15FAC9433BA4}"/>
    <dgm:cxn modelId="{47F53BB9-E943-49B5-A7AB-5D1200011634}" srcId="{C3ACBF45-DC3C-4BE5-8D2F-DA96C501D1C5}" destId="{BDF13E8E-FFFD-4FC3-8A74-C17EE8C6DE61}" srcOrd="1" destOrd="0" parTransId="{310559D1-63D4-4A62-BB65-E54CFC975843}" sibTransId="{0D1AFD6D-01E9-45C5-BD61-D4472E671F5E}"/>
    <dgm:cxn modelId="{1CDC3ED5-3D46-4EBB-9359-D09A59FAA212}" srcId="{C3ACBF45-DC3C-4BE5-8D2F-DA96C501D1C5}" destId="{E7B1F411-A821-4A57-B528-8B5C2C40393A}" srcOrd="2" destOrd="0" parTransId="{EBE93117-CBB1-4E0C-A0CE-26FA55E81FB6}" sibTransId="{0D2482FC-F095-4D72-93BF-F388ED042C6F}"/>
    <dgm:cxn modelId="{B5FD56D6-7533-4DCF-8032-A3BB7671CE89}" type="presOf" srcId="{BDF13E8E-FFFD-4FC3-8A74-C17EE8C6DE61}" destId="{19DE32D8-1A91-47E0-AA5E-C44F4E80805E}" srcOrd="1" destOrd="0" presId="urn:microsoft.com/office/officeart/2005/8/layout/list1"/>
    <dgm:cxn modelId="{72B331F9-7BED-4996-A47A-B770DBFA5FDA}" type="presOf" srcId="{C3ACBF45-DC3C-4BE5-8D2F-DA96C501D1C5}" destId="{85460810-C688-4354-89B1-83B88C7A64DD}" srcOrd="0" destOrd="0" presId="urn:microsoft.com/office/officeart/2005/8/layout/list1"/>
    <dgm:cxn modelId="{8E31F835-9A09-4633-83E9-0E16DD625668}" type="presParOf" srcId="{85460810-C688-4354-89B1-83B88C7A64DD}" destId="{793DDBBA-EEFB-45D0-AA0F-62241CB2843F}" srcOrd="0" destOrd="0" presId="urn:microsoft.com/office/officeart/2005/8/layout/list1"/>
    <dgm:cxn modelId="{F1BE03AA-76B6-44FF-BC63-36423A5F92DD}" type="presParOf" srcId="{793DDBBA-EEFB-45D0-AA0F-62241CB2843F}" destId="{3048B341-330E-4E51-B383-6EA0C381C663}" srcOrd="0" destOrd="0" presId="urn:microsoft.com/office/officeart/2005/8/layout/list1"/>
    <dgm:cxn modelId="{6CBF8C5A-F21A-434D-BBB8-7B999CD8AE37}" type="presParOf" srcId="{793DDBBA-EEFB-45D0-AA0F-62241CB2843F}" destId="{B58EE056-4142-41A6-AB9A-C9EC913C6738}" srcOrd="1" destOrd="0" presId="urn:microsoft.com/office/officeart/2005/8/layout/list1"/>
    <dgm:cxn modelId="{F8C1F29D-18EB-4107-9274-BE612D383FA6}" type="presParOf" srcId="{85460810-C688-4354-89B1-83B88C7A64DD}" destId="{834E910C-536B-4C74-9B42-8891C91057A6}" srcOrd="1" destOrd="0" presId="urn:microsoft.com/office/officeart/2005/8/layout/list1"/>
    <dgm:cxn modelId="{9EE894BD-D138-41B4-96DA-890ECA42FA10}" type="presParOf" srcId="{85460810-C688-4354-89B1-83B88C7A64DD}" destId="{E5D995D7-0E01-43A5-9EC0-168DEC559B30}" srcOrd="2" destOrd="0" presId="urn:microsoft.com/office/officeart/2005/8/layout/list1"/>
    <dgm:cxn modelId="{546E7219-F9DF-4DD8-A276-0F496229CBB5}" type="presParOf" srcId="{85460810-C688-4354-89B1-83B88C7A64DD}" destId="{D907068A-7712-4AD1-B69A-1A48264D9352}" srcOrd="3" destOrd="0" presId="urn:microsoft.com/office/officeart/2005/8/layout/list1"/>
    <dgm:cxn modelId="{4F38FAC8-0A80-417F-9894-F23FDE0EEBA8}" type="presParOf" srcId="{85460810-C688-4354-89B1-83B88C7A64DD}" destId="{FD123D60-AECD-4F7C-A32A-76D325EC987C}" srcOrd="4" destOrd="0" presId="urn:microsoft.com/office/officeart/2005/8/layout/list1"/>
    <dgm:cxn modelId="{6A8B9180-46D9-498E-9792-F05C34E504C8}" type="presParOf" srcId="{FD123D60-AECD-4F7C-A32A-76D325EC987C}" destId="{D0767F27-72B1-452E-AC55-D0620133CB94}" srcOrd="0" destOrd="0" presId="urn:microsoft.com/office/officeart/2005/8/layout/list1"/>
    <dgm:cxn modelId="{D809734D-9777-456D-B8B9-EB86A5CF79EA}" type="presParOf" srcId="{FD123D60-AECD-4F7C-A32A-76D325EC987C}" destId="{19DE32D8-1A91-47E0-AA5E-C44F4E80805E}" srcOrd="1" destOrd="0" presId="urn:microsoft.com/office/officeart/2005/8/layout/list1"/>
    <dgm:cxn modelId="{E14BFBD7-4E3B-431B-A758-8F9B72D72480}" type="presParOf" srcId="{85460810-C688-4354-89B1-83B88C7A64DD}" destId="{A79EE9EA-9255-465D-8B33-59840817E80A}" srcOrd="5" destOrd="0" presId="urn:microsoft.com/office/officeart/2005/8/layout/list1"/>
    <dgm:cxn modelId="{FC56C105-3791-475D-853D-93FA2B643574}" type="presParOf" srcId="{85460810-C688-4354-89B1-83B88C7A64DD}" destId="{0778976C-888B-4E49-AF6E-45B863ACCE3C}" srcOrd="6" destOrd="0" presId="urn:microsoft.com/office/officeart/2005/8/layout/list1"/>
    <dgm:cxn modelId="{B232179B-08A0-41FE-B576-F1DEEC527A17}" type="presParOf" srcId="{85460810-C688-4354-89B1-83B88C7A64DD}" destId="{03BDA21A-7D65-49DE-A011-FBF4FE12BCCB}" srcOrd="7" destOrd="0" presId="urn:microsoft.com/office/officeart/2005/8/layout/list1"/>
    <dgm:cxn modelId="{4FFCF31F-5014-4FE6-95EC-BC98B03DCC0C}" type="presParOf" srcId="{85460810-C688-4354-89B1-83B88C7A64DD}" destId="{CFED04B6-A9CD-429A-AE00-47FE2BB818ED}" srcOrd="8" destOrd="0" presId="urn:microsoft.com/office/officeart/2005/8/layout/list1"/>
    <dgm:cxn modelId="{961EEEDB-F0DD-4EA0-890A-6F7BFCBA2C92}" type="presParOf" srcId="{CFED04B6-A9CD-429A-AE00-47FE2BB818ED}" destId="{D85D5DE9-0842-4CD3-8CF5-D1B23BB6DFB9}" srcOrd="0" destOrd="0" presId="urn:microsoft.com/office/officeart/2005/8/layout/list1"/>
    <dgm:cxn modelId="{DEF4AC20-0101-4F19-95AD-F1E5C160072F}" type="presParOf" srcId="{CFED04B6-A9CD-429A-AE00-47FE2BB818ED}" destId="{DFA4DFF4-3FC0-44D3-A387-BFB035796402}" srcOrd="1" destOrd="0" presId="urn:microsoft.com/office/officeart/2005/8/layout/list1"/>
    <dgm:cxn modelId="{E3E810F5-2246-4BDC-9BCD-EA4A8D7A4AEF}" type="presParOf" srcId="{85460810-C688-4354-89B1-83B88C7A64DD}" destId="{A2E3428E-5FEC-43B5-85A6-C32BD62DB171}" srcOrd="9" destOrd="0" presId="urn:microsoft.com/office/officeart/2005/8/layout/list1"/>
    <dgm:cxn modelId="{A518B083-050B-4A67-91C0-7D94877E1AD9}" type="presParOf" srcId="{85460810-C688-4354-89B1-83B88C7A64DD}" destId="{AA207241-46AC-4052-90E4-72E6ECEB0B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995D7-0E01-43A5-9EC0-168DEC559B30}">
      <dsp:nvSpPr>
        <dsp:cNvPr id="0" name=""/>
        <dsp:cNvSpPr/>
      </dsp:nvSpPr>
      <dsp:spPr>
        <a:xfrm>
          <a:off x="0" y="643710"/>
          <a:ext cx="69005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EE056-4142-41A6-AB9A-C9EC913C6738}">
      <dsp:nvSpPr>
        <dsp:cNvPr id="0" name=""/>
        <dsp:cNvSpPr/>
      </dsp:nvSpPr>
      <dsp:spPr>
        <a:xfrm>
          <a:off x="345025" y="23790"/>
          <a:ext cx="4830358" cy="123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Investigación </a:t>
          </a:r>
          <a:endParaRPr lang="en-US" sz="4200" kern="1200" dirty="0"/>
        </a:p>
      </dsp:txBody>
      <dsp:txXfrm>
        <a:off x="405549" y="84314"/>
        <a:ext cx="4709310" cy="1118792"/>
      </dsp:txXfrm>
    </dsp:sp>
    <dsp:sp modelId="{0778976C-888B-4E49-AF6E-45B863ACCE3C}">
      <dsp:nvSpPr>
        <dsp:cNvPr id="0" name=""/>
        <dsp:cNvSpPr/>
      </dsp:nvSpPr>
      <dsp:spPr>
        <a:xfrm>
          <a:off x="0" y="2548830"/>
          <a:ext cx="69005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E32D8-1A91-47E0-AA5E-C44F4E80805E}">
      <dsp:nvSpPr>
        <dsp:cNvPr id="0" name=""/>
        <dsp:cNvSpPr/>
      </dsp:nvSpPr>
      <dsp:spPr>
        <a:xfrm>
          <a:off x="345025" y="1928910"/>
          <a:ext cx="4830358" cy="1239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Pensamiento crítico</a:t>
          </a:r>
          <a:endParaRPr lang="en-US" sz="4200" kern="1200" dirty="0"/>
        </a:p>
      </dsp:txBody>
      <dsp:txXfrm>
        <a:off x="405549" y="1989434"/>
        <a:ext cx="4709310" cy="1118792"/>
      </dsp:txXfrm>
    </dsp:sp>
    <dsp:sp modelId="{AA207241-46AC-4052-90E4-72E6ECEB0B01}">
      <dsp:nvSpPr>
        <dsp:cNvPr id="0" name=""/>
        <dsp:cNvSpPr/>
      </dsp:nvSpPr>
      <dsp:spPr>
        <a:xfrm>
          <a:off x="0" y="4453950"/>
          <a:ext cx="69005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4DFF4-3FC0-44D3-A387-BFB035796402}">
      <dsp:nvSpPr>
        <dsp:cNvPr id="0" name=""/>
        <dsp:cNvSpPr/>
      </dsp:nvSpPr>
      <dsp:spPr>
        <a:xfrm>
          <a:off x="345025" y="3834030"/>
          <a:ext cx="4830358" cy="1239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 dirty="0"/>
            <a:t>Comunicación</a:t>
          </a:r>
          <a:endParaRPr lang="en-US" sz="4200" kern="1200" dirty="0"/>
        </a:p>
      </dsp:txBody>
      <dsp:txXfrm>
        <a:off x="405549" y="3894554"/>
        <a:ext cx="4709310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CBDF2-9735-4933-96DD-E743B3BD8EC4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BA58-2938-4064-B611-CD4161188D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23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3BA58-2938-4064-B611-CD4161188DF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87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3BA58-2938-4064-B611-CD4161188DF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64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6F522-3A67-49C0-ABDF-69E058D9B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3A7528-8AA9-429D-8B0C-CD36D6B09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6123D-16DE-41A0-A56E-293FA9D4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07050-1146-4F62-9EAA-CF51A2D1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6DD8A-D471-4CE0-A11F-C211E537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79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79423-70FC-4325-BE75-09C54BCF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14A543-B788-4DC7-A70C-9994DA03B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B2149D-F100-4863-86AE-17E692A1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CC997-8EFB-4B7B-BBF3-21E6BD55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8AC1AF-E2CD-4776-A4D2-C0D5789F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59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AC40F9-9C5E-4CAB-A237-FE516C531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9BC16-EFF7-4314-AC74-A7445D94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C47D18-5068-44BC-81F4-5D4BDF6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94BA3-61FA-4890-9DEA-36F9EB5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1CD241-6635-442A-9B97-F78EF43F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94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9497866" y="3927068"/>
            <a:ext cx="2139233" cy="3031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11215400" y="2222067"/>
            <a:ext cx="1032433" cy="1451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8756164" y="3996999"/>
            <a:ext cx="1125413" cy="1207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10269901" y="1259565"/>
            <a:ext cx="922689" cy="11858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11310055" y="4762234"/>
            <a:ext cx="576332" cy="89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10608768" y="-196166"/>
            <a:ext cx="1291553" cy="1929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10033036" y="-64895"/>
            <a:ext cx="576333" cy="7967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9537934" y="1600199"/>
            <a:ext cx="448033" cy="82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10033033" y="2284001"/>
            <a:ext cx="1475200" cy="199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9556669" y="1191237"/>
            <a:ext cx="752800" cy="593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 rot="5400000">
            <a:off x="11274633" y="6107933"/>
            <a:ext cx="647200" cy="446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>
            <a:off x="9735467" y="3237190"/>
            <a:ext cx="395196" cy="5595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11557638" y="1318342"/>
            <a:ext cx="472671" cy="56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11685200" y="4170657"/>
            <a:ext cx="372899" cy="3856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9644522" y="2601283"/>
            <a:ext cx="315655" cy="3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9082541" y="-116606"/>
            <a:ext cx="869959" cy="12072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10216836" y="883097"/>
            <a:ext cx="116963" cy="2888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9323736" y="5145737"/>
            <a:ext cx="219200" cy="300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9196533" y="972568"/>
            <a:ext cx="315633" cy="4593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11901258" y="5421685"/>
            <a:ext cx="315633" cy="4056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57040" y="1041200"/>
            <a:ext cx="68920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957040" y="2018099"/>
            <a:ext cx="6892000" cy="4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s-CL" smtClean="0"/>
              <a:pPr algn="l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71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3AE65-F193-4930-BA9A-F8091BB3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6865E-D2C3-4FF9-BDC7-FB02598A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5DCEE-1D1D-47BB-9155-9995C131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D669E-06D2-4419-A05E-40376BDB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401E5-B5A1-4448-B49E-B9B188D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3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D0E9D-68F5-4482-B213-CDCB9D7B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11A6A-35B2-42AC-858E-A71E65264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A99EFE-4396-4075-BEEF-E50052A4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51E58-0465-4F47-A543-C5A61E94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4FD30-4FFA-4DD4-B600-370BDB6C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40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474DF-B767-4BD4-803C-6D9FB765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58FD4-D0B4-481D-BE06-BB0942383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5B3F5A-E669-47B4-BE2A-662D9C08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C4E71-0F26-410F-A232-356D744B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7DE8F-CBE1-4444-AF5F-4D517049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FC7C2-4499-45B2-92AD-E1C1214A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24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D2E07-102D-4DEF-BDB4-70704D6E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9CDAE-465E-4AB4-A981-F1F43AC65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EE621E-9B2C-47C6-98B8-2BF573D93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2039F8-586E-49AA-BB95-A519B41DB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9EA56C-3E3C-492A-87A7-882899D4E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A145F5-C5FF-457F-896D-1997C5DC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30ADB4-527E-431E-BFC7-7BACD33C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25A720-EE02-4845-A95B-355ECAB2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63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607F6-4D6C-4527-BB99-B59EDFE2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37991B-8895-4A65-B8F6-CAD4353B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CF61FD-A7EC-4D77-9AFF-3B2A7E74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E9640F-ECCF-41F7-AB48-E7E6F033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83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5C121A-0B21-41A5-80A1-E08A9776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EBDA0-1776-41A7-8FC3-2BA2091A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7083C0-A7F0-42FC-A731-B42E8EE7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85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AE76-8F5E-45CF-8246-A5A29621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5C27D-F4A2-42EF-A4A0-8A8BDF59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0E512-0325-40FE-923D-B53A4EAAB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402C47-5813-4898-9C8F-493D50F6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46ACC2-3032-42FF-A6FF-147F86DD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F32E09-4D27-4843-98B2-D91D640C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51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1467-C3CF-4B43-A3D4-6ADDC925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F55DFA-087E-446A-AE1B-5EFB6D4E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3F5FC0-482E-4AF7-AC50-2C661547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D9F4A-C26F-4526-BBD7-D08CABFB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D1F33-7C20-4E7B-9A6D-C838631A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C20775-D69E-4701-A62D-8824225B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58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1678CB-531E-4A51-A098-2E68FC5A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18452-E7EE-4995-ADCE-0BFCAB1B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563BE-4904-4125-8A4E-C8987DE23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E324-AB7F-49B6-A5CE-0B77310F52E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691AE4-F391-41E7-B4AE-A6A20600C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8C83CB-C058-40BE-8273-98C7991E4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ED22-6302-44C4-9ED0-4B9B1F3EDF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9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empresa-y-sociedad-los-comienzos-de-la-ciudadania-corporativ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riansanchez.es/como-realizar-un-mapa-de-publico-objetiv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Wikiproyecto:Econom%C3%AD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c-online.org/es/publicaciones/articulos-de/vittorio-pelligra/15437-la-economia-de-la-felicidad-y-la-paradoja-de-easterli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saria.com/2020/04/que-es-el-tiemp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oresconectados.wordpress.com/2018/04/02/que-es-el-aprendizaje-basado-en-proyecto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niversityinnovation.org/wiki/Venture_for_America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6BF703-BD28-443B-8EC9-28288183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s-ES" sz="4400">
                <a:solidFill>
                  <a:srgbClr val="FFFFFF"/>
                </a:solidFill>
              </a:rPr>
              <a:t>Electivo  3: Economía y sociedad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2C5F04-5443-4A41-A555-23A88F061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 fontScale="85000" lnSpcReduction="20000"/>
          </a:bodyPr>
          <a:lstStyle/>
          <a:p>
            <a:pPr algn="l"/>
            <a:r>
              <a:rPr lang="es-ES" sz="2000" dirty="0" err="1">
                <a:solidFill>
                  <a:srgbClr val="FFC000"/>
                </a:solidFill>
              </a:rPr>
              <a:t>3ro</a:t>
            </a:r>
            <a:r>
              <a:rPr lang="es-ES" sz="2000" dirty="0">
                <a:solidFill>
                  <a:srgbClr val="FFC000"/>
                </a:solidFill>
              </a:rPr>
              <a:t> y </a:t>
            </a:r>
            <a:r>
              <a:rPr lang="es-ES" sz="2000" dirty="0" err="1">
                <a:solidFill>
                  <a:srgbClr val="FFC000"/>
                </a:solidFill>
              </a:rPr>
              <a:t>4to</a:t>
            </a:r>
            <a:r>
              <a:rPr lang="es-ES" sz="2000" dirty="0">
                <a:solidFill>
                  <a:srgbClr val="FFC000"/>
                </a:solidFill>
              </a:rPr>
              <a:t> Medio</a:t>
            </a:r>
          </a:p>
          <a:p>
            <a:pPr algn="l"/>
            <a:r>
              <a:rPr lang="es-ES" sz="2000" dirty="0">
                <a:solidFill>
                  <a:srgbClr val="FFC000"/>
                </a:solidFill>
              </a:rPr>
              <a:t>Profesor Abraham López</a:t>
            </a:r>
          </a:p>
          <a:p>
            <a:pPr algn="l"/>
            <a:r>
              <a:rPr lang="es-ES" sz="2000" dirty="0">
                <a:solidFill>
                  <a:srgbClr val="FFC000"/>
                </a:solidFill>
              </a:rPr>
              <a:t>04-03</a:t>
            </a:r>
          </a:p>
          <a:p>
            <a:pPr algn="l"/>
            <a:r>
              <a:rPr lang="es-ES" sz="2000" dirty="0">
                <a:solidFill>
                  <a:srgbClr val="FFC000"/>
                </a:solidFill>
              </a:rPr>
              <a:t>CLASE </a:t>
            </a:r>
            <a:r>
              <a:rPr lang="es-ES" sz="2000" dirty="0" err="1">
                <a:solidFill>
                  <a:srgbClr val="FFC000"/>
                </a:solidFill>
              </a:rPr>
              <a:t>N°</a:t>
            </a:r>
            <a:r>
              <a:rPr lang="es-ES" sz="2000" dirty="0">
                <a:solidFill>
                  <a:srgbClr val="FFC000"/>
                </a:solidFill>
              </a:rPr>
              <a:t> 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A2E01A-B61F-4B2B-AA56-7580A0396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310" r="-1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37EFBF4-4F91-4201-A295-F1E0826D536B}"/>
              </a:ext>
            </a:extLst>
          </p:cNvPr>
          <p:cNvSpPr txBox="1"/>
          <p:nvPr/>
        </p:nvSpPr>
        <p:spPr>
          <a:xfrm>
            <a:off x="9654844" y="4582257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laventanaciudadana.cl/empresa-y-sociedad-los-comienzos-de-la-ciudadania-corporativ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>
            <a:spLocks noGrp="1"/>
          </p:cNvSpPr>
          <p:nvPr>
            <p:ph type="title"/>
          </p:nvPr>
        </p:nvSpPr>
        <p:spPr>
          <a:xfrm>
            <a:off x="957040" y="333301"/>
            <a:ext cx="6892000" cy="9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Economía</a:t>
            </a:r>
            <a:endParaRPr dirty="0"/>
          </a:p>
        </p:txBody>
      </p:sp>
      <p:sp>
        <p:nvSpPr>
          <p:cNvPr id="293" name="Google Shape;293;p17"/>
          <p:cNvSpPr txBox="1">
            <a:spLocks noGrp="1"/>
          </p:cNvSpPr>
          <p:nvPr>
            <p:ph type="body" idx="1"/>
          </p:nvPr>
        </p:nvSpPr>
        <p:spPr>
          <a:xfrm>
            <a:off x="957040" y="1263301"/>
            <a:ext cx="6892000" cy="40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7" indent="0">
              <a:buNone/>
            </a:pPr>
            <a:r>
              <a:rPr lang="es-CL" dirty="0"/>
              <a:t>“Disciplina que estudia la forma en la que se administra la relación entre las necesidades ilimitadas y los recursos disponibles”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ldNum" idx="12"/>
          </p:nvPr>
        </p:nvSpPr>
        <p:spPr>
          <a:xfrm>
            <a:off x="101600" y="53233"/>
            <a:ext cx="731600" cy="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10</a:t>
            </a:fld>
            <a:endParaRPr/>
          </a:p>
        </p:txBody>
      </p:sp>
      <p:pic>
        <p:nvPicPr>
          <p:cNvPr id="2050" name="Picture 2" descr="Resultado de imagen para persona con hambre">
            <a:extLst>
              <a:ext uri="{FF2B5EF4-FFF2-40B4-BE49-F238E27FC236}">
                <a16:creationId xmlns:a16="http://schemas.microsoft.com/office/drawing/2014/main" id="{6D3187A6-2116-4487-91B8-C93AE26E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2" y="3765190"/>
            <a:ext cx="2675103" cy="28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Flecha lineal: curva ligera">
            <a:extLst>
              <a:ext uri="{FF2B5EF4-FFF2-40B4-BE49-F238E27FC236}">
                <a16:creationId xmlns:a16="http://schemas.microsoft.com/office/drawing/2014/main" id="{302E5E67-EDF9-4D02-A290-39011EC61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3469" y="4550701"/>
            <a:ext cx="1197348" cy="1219200"/>
          </a:xfrm>
          <a:prstGeom prst="rect">
            <a:avLst/>
          </a:prstGeom>
        </p:spPr>
      </p:pic>
      <p:pic>
        <p:nvPicPr>
          <p:cNvPr id="2052" name="Picture 4" descr="Resultado de imagen para mcdonald's cocina">
            <a:extLst>
              <a:ext uri="{FF2B5EF4-FFF2-40B4-BE49-F238E27FC236}">
                <a16:creationId xmlns:a16="http://schemas.microsoft.com/office/drawing/2014/main" id="{438510F4-5E4A-4061-B20E-B1F906E9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35" y="4140288"/>
            <a:ext cx="3723757" cy="20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Flecha lineal: curva ligera">
            <a:extLst>
              <a:ext uri="{FF2B5EF4-FFF2-40B4-BE49-F238E27FC236}">
                <a16:creationId xmlns:a16="http://schemas.microsoft.com/office/drawing/2014/main" id="{8AB560F1-C1EF-4611-BAF5-B609528DB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1486" y="4577861"/>
            <a:ext cx="1151487" cy="1219200"/>
          </a:xfrm>
          <a:prstGeom prst="rect">
            <a:avLst/>
          </a:prstGeom>
        </p:spPr>
      </p:pic>
      <p:pic>
        <p:nvPicPr>
          <p:cNvPr id="2054" name="Picture 6" descr="Resultado de imagen para plantacion de lechuga escarola">
            <a:extLst>
              <a:ext uri="{FF2B5EF4-FFF2-40B4-BE49-F238E27FC236}">
                <a16:creationId xmlns:a16="http://schemas.microsoft.com/office/drawing/2014/main" id="{DF2DD7FC-A010-4DCE-94A6-37CBF63B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72" y="3882628"/>
            <a:ext cx="2844547" cy="28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E495E4-B119-411B-96D2-FD138E21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Problema económico.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89B65C-3A0F-49D1-AE1A-D4D124988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4283" y="2624962"/>
            <a:ext cx="6285384" cy="3538094"/>
          </a:xfrm>
        </p:spPr>
        <p:txBody>
          <a:bodyPr vert="horz" lIns="91440" tIns="45720" rIns="91440" bIns="45720" rtlCol="0">
            <a:normAutofit/>
          </a:bodyPr>
          <a:lstStyle/>
          <a:p>
            <a:pPr marL="380985" indent="0" algn="just">
              <a:buNone/>
            </a:pPr>
            <a:r>
              <a:rPr lang="es-CL" sz="3200" dirty="0"/>
              <a:t>Se basa en la </a:t>
            </a:r>
            <a:r>
              <a:rPr lang="es-CL" sz="3200" b="1" dirty="0"/>
              <a:t>escasez</a:t>
            </a:r>
            <a:r>
              <a:rPr lang="es-CL" sz="3200" dirty="0"/>
              <a:t> y esta se da porque el ser humano posee necesidades ilimitadas, mientras que los recursos económicos y naturales son limitados.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bosques talados">
            <a:extLst>
              <a:ext uri="{FF2B5EF4-FFF2-40B4-BE49-F238E27FC236}">
                <a16:creationId xmlns:a16="http://schemas.microsoft.com/office/drawing/2014/main" id="{D1BE1C51-766B-4EBE-9C3A-82285A97B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2" b="2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BB194C-B212-48FC-9CBC-E73817750CE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39284" y="6356350"/>
            <a:ext cx="731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3076" name="Picture 4" descr="Resultado de imagen para papel">
            <a:extLst>
              <a:ext uri="{FF2B5EF4-FFF2-40B4-BE49-F238E27FC236}">
                <a16:creationId xmlns:a16="http://schemas.microsoft.com/office/drawing/2014/main" id="{6BC9B594-62FA-4373-AB11-9681E1E8A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r="-2" b="2441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32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E8B5C-000A-4601-8AD6-668ECAB2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44" y="68233"/>
            <a:ext cx="6892000" cy="930000"/>
          </a:xfrm>
        </p:spPr>
        <p:txBody>
          <a:bodyPr/>
          <a:lstStyle/>
          <a:p>
            <a:r>
              <a:rPr lang="es-CL" dirty="0"/>
              <a:t>Necesidades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AEB3D-E379-4549-96DA-0828ED0EC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BFC07A-7C37-4D79-B4AB-2671658AB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s-CL" smtClean="0"/>
              <a:pPr algn="l"/>
              <a:t>12</a:t>
            </a:fld>
            <a:endParaRPr lang="es-CL"/>
          </a:p>
        </p:txBody>
      </p:sp>
      <p:pic>
        <p:nvPicPr>
          <p:cNvPr id="4098" name="Picture 2" descr="Resultado de imagen para necesidades">
            <a:extLst>
              <a:ext uri="{FF2B5EF4-FFF2-40B4-BE49-F238E27FC236}">
                <a16:creationId xmlns:a16="http://schemas.microsoft.com/office/drawing/2014/main" id="{4CD1355D-E4DF-4459-87D8-CB36859A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1" y="998234"/>
            <a:ext cx="9586876" cy="58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1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BBE1D2-D1BB-4463-AE6C-07D6F569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8" y="612079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C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Apliquemos: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740006-2022-4879-97F2-7404C44D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364" y="1843809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s-CL" sz="2000" dirty="0"/>
              <a:t>Valentina que tiene un sueldo de 600.000 pesos, se moviliza a su lugar de trabajo en locomoción colectiva 5 días a la semana. Ella tiene un hijo pequeño al cual debe llevar al jardín infantil en furgón escolar.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000" dirty="0"/>
              <a:t>Con su sueldo debe solventar la alimentación de ambos, debe guardar dinero para ahorrar en caso de imprevistos, para vestimenta, ya que a su hijo la ropa le ha quedado pequeña, y además debe hacerse exámenes en su rodilla, ya que hace dos meses le duele.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63658C-94A0-4A4E-9DD2-2FDBA9DA5E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2AC2F6-A10E-4D44-B251-6D07855AC529}"/>
              </a:ext>
            </a:extLst>
          </p:cNvPr>
          <p:cNvSpPr txBox="1">
            <a:spLocks/>
          </p:cNvSpPr>
          <p:nvPr/>
        </p:nvSpPr>
        <p:spPr>
          <a:xfrm>
            <a:off x="2066577" y="217554"/>
            <a:ext cx="689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L" sz="3200" dirty="0">
                <a:solidFill>
                  <a:schemeClr val="tx1"/>
                </a:solidFill>
              </a:rPr>
              <a:t>¿Cómo puede distribuir su sueldo?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AADE025-82BB-4A97-AD78-C9DED67E1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2926"/>
              </p:ext>
            </p:extLst>
          </p:nvPr>
        </p:nvGraphicFramePr>
        <p:xfrm>
          <a:off x="6490965" y="712978"/>
          <a:ext cx="5382413" cy="582593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05883">
                  <a:extLst>
                    <a:ext uri="{9D8B030D-6E8A-4147-A177-3AD203B41FA5}">
                      <a16:colId xmlns:a16="http://schemas.microsoft.com/office/drawing/2014/main" val="4293235446"/>
                    </a:ext>
                  </a:extLst>
                </a:gridCol>
                <a:gridCol w="2476530">
                  <a:extLst>
                    <a:ext uri="{9D8B030D-6E8A-4147-A177-3AD203B41FA5}">
                      <a16:colId xmlns:a16="http://schemas.microsoft.com/office/drawing/2014/main" val="3118821174"/>
                    </a:ext>
                  </a:extLst>
                </a:gridCol>
              </a:tblGrid>
              <a:tr h="621752">
                <a:tc gridSpan="2">
                  <a:txBody>
                    <a:bodyPr/>
                    <a:lstStyle/>
                    <a:p>
                      <a:r>
                        <a:rPr lang="es-CL" sz="2400" dirty="0"/>
                        <a:t>Dinero disponible: 600.000.-                                        </a:t>
                      </a:r>
                    </a:p>
                  </a:txBody>
                  <a:tcPr marL="120397" marR="120397" marT="60199" marB="60199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0690"/>
                  </a:ext>
                </a:extLst>
              </a:tr>
              <a:tr h="746387">
                <a:tc>
                  <a:txBody>
                    <a:bodyPr/>
                    <a:lstStyle/>
                    <a:p>
                      <a:r>
                        <a:rPr lang="es-CL" sz="2400" b="1" dirty="0"/>
                        <a:t>Necesidades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Monto destinado.</a:t>
                      </a:r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131711276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Movilización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1533409454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Alimentación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4217074471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Ahorro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4209199074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Vestimenta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816781114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Salud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153486084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Arriendo/vivienda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1748511885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r>
                        <a:rPr lang="es-CL" sz="2400" dirty="0"/>
                        <a:t>Servicios básicos</a:t>
                      </a:r>
                    </a:p>
                  </a:txBody>
                  <a:tcPr marL="120397" marR="120397" marT="60199" marB="60199"/>
                </a:tc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 marL="120397" marR="120397" marT="60199" marB="60199"/>
                </a:tc>
                <a:extLst>
                  <a:ext uri="{0D108BD9-81ED-4DB2-BD59-A6C34878D82A}">
                    <a16:rowId xmlns:a16="http://schemas.microsoft.com/office/drawing/2014/main" val="399530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55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564E5A-2CFA-48C8-B2E4-5CABAE61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3849"/>
            <a:ext cx="2618025" cy="834617"/>
          </a:xfrm>
        </p:spPr>
        <p:txBody>
          <a:bodyPr anchor="b">
            <a:normAutofit/>
          </a:bodyPr>
          <a:lstStyle/>
          <a:p>
            <a:r>
              <a:rPr lang="es-ES" sz="5400" dirty="0"/>
              <a:t>Objetivo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25D58-FDCC-4B18-A1E3-EF7C8BC4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s-ES" sz="2200" dirty="0"/>
              <a:t>Reconocer las principales características del electivo, considerando enfoque, contenidos y metodología.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CF7F2-5479-4268-9641-5EBB93B2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13" r="863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F574AC-A0D4-419A-B7C5-04DA3AC13612}"/>
              </a:ext>
            </a:extLst>
          </p:cNvPr>
          <p:cNvSpPr txBox="1"/>
          <p:nvPr/>
        </p:nvSpPr>
        <p:spPr>
          <a:xfrm>
            <a:off x="9844884" y="6657945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adriansanchez.es/como-realizar-un-mapa-de-publico-objetiv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92E424-D38D-43F8-92FB-0455F0A3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/>
              <a:t>Propósitos de la asignatura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3A352-E9B4-4C20-BC63-32715248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199332"/>
            <a:ext cx="6713552" cy="3791101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es-ES" sz="2400" dirty="0"/>
              <a:t>“Esta asignatura profundiza en el conocimiento de la economía como ciencia social, para que los estudiantes sean capaces de </a:t>
            </a:r>
            <a:r>
              <a:rPr lang="es-ES" sz="2400" b="1" dirty="0"/>
              <a:t>relacionar sus conceptos y principios fundamentales con su propia vida y aplicarlos para comprender el funcionamiento económico de la sociedad</a:t>
            </a:r>
            <a:r>
              <a:rPr lang="es-ES" sz="2400" dirty="0"/>
              <a:t>. Asimismo, busca que conozcan y analicen diversas experiencias económicas en el tiempo y los planteamientos teóricos con los que se vinculan, y que entiendan el sistema económico actual y su interrelación con las economías alrededor del mundo”</a:t>
            </a:r>
          </a:p>
        </p:txBody>
      </p:sp>
      <p:pic>
        <p:nvPicPr>
          <p:cNvPr id="5" name="Imagen 4" descr="Imagen que contiene interior, tabla, computadora, teclado&#10;&#10;Descripción generada automáticamente">
            <a:extLst>
              <a:ext uri="{FF2B5EF4-FFF2-40B4-BE49-F238E27FC236}">
                <a16:creationId xmlns:a16="http://schemas.microsoft.com/office/drawing/2014/main" id="{448D085A-36D4-4B98-8DE8-348601048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95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1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802A96-9E2F-47C5-A817-8763EF5B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 dirty="0"/>
              <a:t>Propósitos de la asignatura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A6918-FB75-4752-A77E-EB7C855B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03" y="2785965"/>
            <a:ext cx="4670097" cy="38913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dirty="0"/>
              <a:t>“Economía y Sociedad aborda aprendizajes en dos ámbitos interrelacionados: </a:t>
            </a:r>
            <a:r>
              <a:rPr lang="es-ES" sz="2400" b="1" dirty="0"/>
              <a:t>el microeconómico</a:t>
            </a:r>
            <a:r>
              <a:rPr lang="es-ES" sz="2400" dirty="0"/>
              <a:t>, es decir, la interrelación entre personas, familias, empresa y Estado, y </a:t>
            </a:r>
            <a:r>
              <a:rPr lang="es-ES" sz="2400" b="1" dirty="0"/>
              <a:t>el macroeconómico</a:t>
            </a:r>
            <a:r>
              <a:rPr lang="es-ES" sz="2400" dirty="0"/>
              <a:t>, que enfatiza en el funcionamiento del sistema económico como un todo. Por medio de ellos, se aspira a que entiendan que son parte de dinámicas económicas locales, nacionales e internacionales y que, al igual que otros actores, cumplen un rol relevante en el funcionamiento de la economía”.</a:t>
            </a:r>
          </a:p>
        </p:txBody>
      </p:sp>
      <p:pic>
        <p:nvPicPr>
          <p:cNvPr id="5" name="Imagen 4" descr="Imagen que contiene tabla, pastel, pequeño, verde&#10;&#10;Descripción generada automáticamente">
            <a:extLst>
              <a:ext uri="{FF2B5EF4-FFF2-40B4-BE49-F238E27FC236}">
                <a16:creationId xmlns:a16="http://schemas.microsoft.com/office/drawing/2014/main" id="{A5AF8A2E-2A94-4E10-88F3-C54982CC2A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986" r="376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45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4FD2C7-3F1B-4199-A0EC-7AFAADA4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ES" sz="4000"/>
              <a:t>Enfoque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9D0689D9-DA41-4911-A3FB-0144723D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1900" dirty="0"/>
              <a:t>“Mediante el pensamiento histórico y geoespacial, se busca que establezcan conexiones entre distintos acontecimientos de la realidad y los contextualicen y extrapolen a procesos más amplios en tiempo y espacio. Asimismo, se espera que adquieran conciencia de su propia historicidad y comprendan que los actos de hoy se apoyan en comprender el pasado y se proyectan hacia el futuro”.</a:t>
            </a:r>
          </a:p>
          <a:p>
            <a:pPr marL="0" indent="0">
              <a:buNone/>
            </a:pPr>
            <a:endParaRPr lang="es-ES" sz="1900" dirty="0"/>
          </a:p>
          <a:p>
            <a:pPr marL="0" indent="0">
              <a:buNone/>
            </a:pPr>
            <a:r>
              <a:rPr lang="es-ES" sz="1900" dirty="0"/>
              <a:t>Se abordan los procesos desde la historicidad.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90D942C-618C-4751-B693-F5D04A7D6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00" r="13142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0A533D9-E8FF-41CA-A424-4939D7B11167}"/>
              </a:ext>
            </a:extLst>
          </p:cNvPr>
          <p:cNvSpPr txBox="1"/>
          <p:nvPr/>
        </p:nvSpPr>
        <p:spPr>
          <a:xfrm>
            <a:off x="8916620" y="5858593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falsaria.com/2020/04/que-es-el-tiemp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7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E9A39-457B-43EF-98CE-DFE18824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B47C28-E946-43B8-8E4F-C0D76AB3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Aprendizaje Basado en Proyectos y Resolución de Problemas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2223357B-3943-4F9B-8BA7-1A7AF068C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919" y="3054189"/>
            <a:ext cx="5010515" cy="273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EBC727-0A3A-4370-B4E5-237CB9A43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48715" y="3054189"/>
            <a:ext cx="5889009" cy="2760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3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BB51DD-A0AE-474C-B4CE-6EB41C6B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5400"/>
              <a:t>Habilidades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AF9A5F5-37D3-4C23-96F7-43E0AE902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5062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5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C1E0AF-8723-4C2C-AD2D-60ABF91B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Contenidos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2497D-62C2-41AE-A54A-5B1366486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200" dirty="0"/>
              <a:t>Unidad 1: Economía, de la teoría a la práctica: los agentes económicos y sus decisiones.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Unidad 2: El mercado: imperfecciones y externalidades.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CL" sz="2200" dirty="0"/>
              <a:t>Unidad 3: Políticas Macroeconómicas.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r>
              <a:rPr lang="es-ES" sz="2200" dirty="0"/>
              <a:t>Unidad 4: Globalización, comercio y desarrollo económico.</a:t>
            </a: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81606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xplosión: 14 puntos 3">
            <a:extLst>
              <a:ext uri="{FF2B5EF4-FFF2-40B4-BE49-F238E27FC236}">
                <a16:creationId xmlns:a16="http://schemas.microsoft.com/office/drawing/2014/main" id="{2DC6106D-0986-426F-9DA5-54050A58C404}"/>
              </a:ext>
            </a:extLst>
          </p:cNvPr>
          <p:cNvSpPr/>
          <p:nvPr/>
        </p:nvSpPr>
        <p:spPr>
          <a:xfrm>
            <a:off x="576943" y="1418253"/>
            <a:ext cx="3360575" cy="17860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1500" dirty="0"/>
              <a:t>¿Qué estudia la economía? </a:t>
            </a:r>
            <a:endParaRPr lang="es-ES" sz="1500" dirty="0"/>
          </a:p>
        </p:txBody>
      </p:sp>
      <p:sp>
        <p:nvSpPr>
          <p:cNvPr id="6" name="Explosión: 14 puntos 5">
            <a:extLst>
              <a:ext uri="{FF2B5EF4-FFF2-40B4-BE49-F238E27FC236}">
                <a16:creationId xmlns:a16="http://schemas.microsoft.com/office/drawing/2014/main" id="{B33BE0BD-82FC-4E69-81AE-8B67CFDE7C2E}"/>
              </a:ext>
            </a:extLst>
          </p:cNvPr>
          <p:cNvSpPr/>
          <p:nvPr/>
        </p:nvSpPr>
        <p:spPr>
          <a:xfrm>
            <a:off x="838200" y="3292475"/>
            <a:ext cx="4365625" cy="2884488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dirty="0"/>
              <a:t>¿Qué ámbitos de la vida en sociedad comprende la economía?</a:t>
            </a:r>
          </a:p>
        </p:txBody>
      </p:sp>
      <p:sp>
        <p:nvSpPr>
          <p:cNvPr id="7" name="Explosión: 14 puntos 6">
            <a:extLst>
              <a:ext uri="{FF2B5EF4-FFF2-40B4-BE49-F238E27FC236}">
                <a16:creationId xmlns:a16="http://schemas.microsoft.com/office/drawing/2014/main" id="{E63FAAC5-2349-4C7A-BA06-1B2C2803D5AF}"/>
              </a:ext>
            </a:extLst>
          </p:cNvPr>
          <p:cNvSpPr/>
          <p:nvPr/>
        </p:nvSpPr>
        <p:spPr>
          <a:xfrm>
            <a:off x="9002712" y="159309"/>
            <a:ext cx="3189288" cy="4154488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dirty="0"/>
              <a:t>¿De qué forma está presente la economía en su vida cotidiana?</a:t>
            </a:r>
          </a:p>
        </p:txBody>
      </p:sp>
      <p:sp>
        <p:nvSpPr>
          <p:cNvPr id="9" name="Explosión: 14 puntos 8">
            <a:extLst>
              <a:ext uri="{FF2B5EF4-FFF2-40B4-BE49-F238E27FC236}">
                <a16:creationId xmlns:a16="http://schemas.microsoft.com/office/drawing/2014/main" id="{7855AD34-989E-4417-B5BB-8FB62FBD5E74}"/>
              </a:ext>
            </a:extLst>
          </p:cNvPr>
          <p:cNvSpPr/>
          <p:nvPr/>
        </p:nvSpPr>
        <p:spPr>
          <a:xfrm>
            <a:off x="5275263" y="2022474"/>
            <a:ext cx="3930516" cy="468623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dirty="0"/>
              <a:t>¿Qué conceptos que conocen se relacionan con economía?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DB0E59-6F74-4378-B81B-F3AECCE3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Introducción: ¿Qué es la economía?</a:t>
            </a:r>
          </a:p>
        </p:txBody>
      </p:sp>
    </p:spTree>
    <p:extLst>
      <p:ext uri="{BB962C8B-B14F-4D97-AF65-F5344CB8AC3E}">
        <p14:creationId xmlns:p14="http://schemas.microsoft.com/office/powerpoint/2010/main" val="129238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601</Words>
  <Application>Microsoft Office PowerPoint</Application>
  <PresentationFormat>Panorámica</PresentationFormat>
  <Paragraphs>62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Abril Fatface</vt:lpstr>
      <vt:lpstr>Arial</vt:lpstr>
      <vt:lpstr>Calibri</vt:lpstr>
      <vt:lpstr>Calibri Light</vt:lpstr>
      <vt:lpstr>Montserrat</vt:lpstr>
      <vt:lpstr>Tw Cen MT</vt:lpstr>
      <vt:lpstr>Tema de Office</vt:lpstr>
      <vt:lpstr>Electivo  3: Economía y sociedad</vt:lpstr>
      <vt:lpstr>Objetivo</vt:lpstr>
      <vt:lpstr>Propósitos de la asignatura</vt:lpstr>
      <vt:lpstr>Propósitos de la asignatura</vt:lpstr>
      <vt:lpstr>Enfoque</vt:lpstr>
      <vt:lpstr>Metodología </vt:lpstr>
      <vt:lpstr>Habilidades</vt:lpstr>
      <vt:lpstr>Contenidos</vt:lpstr>
      <vt:lpstr>Introducción: ¿Qué es la economía?</vt:lpstr>
      <vt:lpstr>Economía</vt:lpstr>
      <vt:lpstr>Problema económico.</vt:lpstr>
      <vt:lpstr>Necesidades</vt:lpstr>
      <vt:lpstr>Apliquemos: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 3: Economía y sociedad</dc:title>
  <dc:creator>Abraham López</dc:creator>
  <cp:lastModifiedBy>Carmen Barros Ortega</cp:lastModifiedBy>
  <cp:revision>3</cp:revision>
  <dcterms:created xsi:type="dcterms:W3CDTF">2021-03-04T05:19:23Z</dcterms:created>
  <dcterms:modified xsi:type="dcterms:W3CDTF">2021-03-30T13:14:52Z</dcterms:modified>
</cp:coreProperties>
</file>