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5" r:id="rId3"/>
    <p:sldId id="289" r:id="rId4"/>
    <p:sldId id="306" r:id="rId5"/>
    <p:sldId id="307" r:id="rId6"/>
    <p:sldId id="308" r:id="rId7"/>
    <p:sldId id="309" r:id="rId8"/>
    <p:sldId id="311" r:id="rId9"/>
    <p:sldId id="313" r:id="rId10"/>
    <p:sldId id="314" r:id="rId11"/>
    <p:sldId id="315" r:id="rId12"/>
    <p:sldId id="316" r:id="rId13"/>
    <p:sldId id="317" r:id="rId14"/>
    <p:sldId id="319" r:id="rId15"/>
    <p:sldId id="305" r:id="rId16"/>
    <p:sldId id="295" r:id="rId17"/>
    <p:sldId id="310" r:id="rId1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5596" autoAdjust="0"/>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359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22469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41703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24522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57598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98019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79627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93348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1270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3351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9757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5013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4000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6754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21348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310296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DA04FA-15DD-4F64-8DC1-81E32C96DB62}"/>
              </a:ext>
            </a:extLst>
          </p:cNvPr>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F98D7B2A-E939-47FF-9A43-B04E56EB2B7B}"/>
              </a:ext>
            </a:extLst>
          </p:cNvPr>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C64AF-0B66-461A-9394-99DC4A5D26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6F1317-70AC-4A97-BC22-07A2BD92F6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6559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29E50A-9594-441B-97C2-025E90C6CF71}"/>
              </a:ext>
            </a:extLst>
          </p:cNvPr>
          <p:cNvSpPr>
            <a:spLocks noGrp="1"/>
          </p:cNvSpPr>
          <p:nvPr>
            <p:ph type="title" orient="vert"/>
          </p:nvPr>
        </p:nvSpPr>
        <p:spPr>
          <a:xfrm>
            <a:off x="6675438" y="95250"/>
            <a:ext cx="2182812" cy="569595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6015FE-F8E9-40F1-A208-A98787A51475}"/>
              </a:ext>
            </a:extLst>
          </p:cNvPr>
          <p:cNvSpPr>
            <a:spLocks noGrp="1"/>
          </p:cNvSpPr>
          <p:nvPr>
            <p:ph type="body" orient="vert" idx="1"/>
          </p:nvPr>
        </p:nvSpPr>
        <p:spPr>
          <a:xfrm>
            <a:off x="123825" y="95250"/>
            <a:ext cx="6399213" cy="56959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0849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183A6-B341-42A3-8EF5-4263468EF4A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D6DDA-2290-4E61-AB79-1739B919AD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804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E6389-C8A9-4B05-927A-29335F6F511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E2F67F-E380-4E7B-A9D1-30A74869A2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2439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BF40-319D-4680-B377-74E39C521D4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95361D-E45E-4598-B0E0-3097D45335F8}"/>
              </a:ext>
            </a:extLst>
          </p:cNvPr>
          <p:cNvSpPr>
            <a:spLocks noGrp="1"/>
          </p:cNvSpPr>
          <p:nvPr>
            <p:ph sz="half" idx="1"/>
          </p:nvPr>
        </p:nvSpPr>
        <p:spPr>
          <a:xfrm>
            <a:off x="9525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C2F0239-F537-4F7E-9CA5-3030713D96B5}"/>
              </a:ext>
            </a:extLst>
          </p:cNvPr>
          <p:cNvSpPr>
            <a:spLocks noGrp="1"/>
          </p:cNvSpPr>
          <p:nvPr>
            <p:ph sz="half" idx="2"/>
          </p:nvPr>
        </p:nvSpPr>
        <p:spPr>
          <a:xfrm>
            <a:off x="46863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052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D5E0-DD7E-4561-A59E-D6665C39425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EBF09A-135C-4DC0-8B78-F3D9262295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CE1CA9-056B-4F8F-826E-A5D9BE1A1D01}"/>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1D40B3D-F93B-4B81-8495-A7DA0EBDE9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939F67-CA28-41B2-ABCC-D9FE3BE04968}"/>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310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C9E77-040D-4C6F-B269-750D8F32579D}"/>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774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0448-BE0C-48B0-B86C-8B3843497D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30A473-565D-4A3E-890F-53A77215B0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EC0C456-7E26-45B7-8ECF-579E283F6C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683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73E61-67AF-4F46-893C-D7C1E13E13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9F093A-9CE1-4D1A-B6F0-6FB3A5826F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AB62C3F2-0452-4639-B51C-3107C63A9C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107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0D02A0-F95E-4A14-9CE1-1850C37F144E}"/>
              </a:ext>
            </a:extLst>
          </p:cNvPr>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F11CE35B-CB78-4D50-8D10-597AEE381372}"/>
              </a:ext>
            </a:extLst>
          </p:cNvPr>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xa.unne.edu.ar/biologia/fisiologia.vegetal/ElOrigendelaVidasobrelatierra.pdf" TargetMode="External"/><Relationship Id="rId4" Type="http://schemas.openxmlformats.org/officeDocument/2006/relationships/hyperlink" Target="http://www.scielo.org.mx/pdf/tip/v18n1/v18n1a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s.khanacademy.org/science/ap-biology/chemistry-of-life/elements-of-life/v/carbon-as-a-building-block-of-life?modal=1"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4269109"/>
            <a:ext cx="8534400" cy="1240779"/>
          </a:xfrm>
        </p:spPr>
        <p:txBody>
          <a:bodyPr/>
          <a:lstStyle/>
          <a:p>
            <a:r>
              <a:rPr lang="es-ES" altLang="es-CL" b="1" spc="50" dirty="0">
                <a:ln w="9525" cmpd="sng">
                  <a:solidFill>
                    <a:schemeClr val="accent1"/>
                  </a:solidFill>
                  <a:prstDash val="solid"/>
                </a:ln>
                <a:solidFill>
                  <a:srgbClr val="70AD47">
                    <a:tint val="1000"/>
                  </a:srgbClr>
                </a:solidFill>
                <a:effectLst>
                  <a:glow rad="38100">
                    <a:schemeClr val="accent1">
                      <a:alpha val="40000"/>
                    </a:schemeClr>
                  </a:glow>
                </a:effectLst>
              </a:rPr>
              <a:t>OA 1. Analizando el estado actual de la biodiversidad</a:t>
            </a:r>
            <a:endParaRPr lang="ru-RU" altLang="es-CL"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1923234" y="516098"/>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Electivo 3° y 4°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Clase 5 y 6</a:t>
            </a:r>
          </a:p>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 Biología de los Ecosistemas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F6CB6EC9-80FD-4A4E-96D4-3807757CFAFC}"/>
              </a:ext>
            </a:extLst>
          </p:cNvPr>
          <p:cNvPicPr>
            <a:picLocks noChangeAspect="1"/>
          </p:cNvPicPr>
          <p:nvPr/>
        </p:nvPicPr>
        <p:blipFill>
          <a:blip r:embed="rId3"/>
          <a:stretch>
            <a:fillRect/>
          </a:stretch>
        </p:blipFill>
        <p:spPr>
          <a:xfrm>
            <a:off x="1008409" y="587693"/>
            <a:ext cx="1644785" cy="11691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3672408"/>
          </a:xfrm>
        </p:spPr>
        <p:txBody>
          <a:bodyPr/>
          <a:lstStyle/>
          <a:p>
            <a:pPr marL="0" indent="0" algn="just">
              <a:lnSpc>
                <a:spcPct val="80000"/>
              </a:lnSpc>
              <a:buNone/>
            </a:pPr>
            <a:r>
              <a:rPr lang="es-ES" altLang="es-CL" sz="2000" dirty="0">
                <a:solidFill>
                  <a:schemeClr val="tx1"/>
                </a:solidFill>
              </a:rPr>
              <a:t>Alrededor del 18% de nuestro cuerpo (en masa) está hecho de carbono. Los átomos de carbono forman el esqueleto de muchas moléculas importantes, incluyendo las proteínas, el ADN y el ARN, los azúcares y las grasas.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Estas complejas moléculas biológicas suelen llamarse macromoléculas, aunque también se clasifican como moléculas orgánicas, que simplemente significa que contienen átomos de carbono.</a:t>
            </a:r>
          </a:p>
          <a:p>
            <a:pPr marL="0" indent="0" algn="just">
              <a:lnSpc>
                <a:spcPct val="80000"/>
              </a:lnSpc>
              <a:buNone/>
            </a:pPr>
            <a:endParaRPr lang="es-ES" altLang="es-CL" sz="2000" dirty="0">
              <a:solidFill>
                <a:schemeClr val="tx1"/>
              </a:solidFill>
            </a:endParaRP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421135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4176464"/>
          </a:xfrm>
        </p:spPr>
        <p:txBody>
          <a:bodyPr/>
          <a:lstStyle/>
          <a:p>
            <a:pPr marL="0" indent="0" algn="just">
              <a:lnSpc>
                <a:spcPct val="80000"/>
              </a:lnSpc>
              <a:buNone/>
            </a:pPr>
            <a:r>
              <a:rPr lang="es-ES" altLang="es-CL" sz="2000" dirty="0">
                <a:solidFill>
                  <a:schemeClr val="tx1"/>
                </a:solidFill>
              </a:rPr>
              <a:t>Los enlaces carbono-carbono son inusualmente fuertes, por lo que el carbono puede formar un esqueleto estable y resistente para una molécula grande. Sin embargo, tal vez lo más importante es su capacidad de formar enlaces covalentes. Dado que un átomo de C puede formar enlaces covalentes hasta con otros cuatro átomos, es bastante adecuado para formar el esqueleto básico de una macromolécula.</a:t>
            </a: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30299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195736" y="2204864"/>
            <a:ext cx="6335216" cy="4176464"/>
          </a:xfrm>
        </p:spPr>
        <p:txBody>
          <a:bodyPr/>
          <a:lstStyle/>
          <a:p>
            <a:pPr marL="0" indent="0" algn="just">
              <a:lnSpc>
                <a:spcPct val="80000"/>
              </a:lnSpc>
              <a:buNone/>
            </a:pPr>
            <a:r>
              <a:rPr lang="es-ES" altLang="es-CL" sz="2000" dirty="0">
                <a:solidFill>
                  <a:schemeClr val="tx1"/>
                </a:solidFill>
              </a:rPr>
              <a:t>El carbono tiene un número atómico de seis (esto es, seis protones y seis electrones en un átomo neutro), así que los primeros dos electrones llenan la capa interna y los cuatro restantes se quedan en la segunda capa, que es la capa de valencia (la más externa).</a:t>
            </a:r>
          </a:p>
        </p:txBody>
      </p:sp>
      <p:pic>
        <p:nvPicPr>
          <p:cNvPr id="2" name="Imagen 1">
            <a:extLst>
              <a:ext uri="{FF2B5EF4-FFF2-40B4-BE49-F238E27FC236}">
                <a16:creationId xmlns:a16="http://schemas.microsoft.com/office/drawing/2014/main" id="{72D125C9-C2C1-48FE-B3EC-F771E6400900}"/>
              </a:ext>
            </a:extLst>
          </p:cNvPr>
          <p:cNvPicPr>
            <a:picLocks noChangeAspect="1"/>
          </p:cNvPicPr>
          <p:nvPr/>
        </p:nvPicPr>
        <p:blipFill>
          <a:blip r:embed="rId4"/>
          <a:stretch>
            <a:fillRect/>
          </a:stretch>
        </p:blipFill>
        <p:spPr>
          <a:xfrm>
            <a:off x="3347864" y="3645024"/>
            <a:ext cx="4608511" cy="2304256"/>
          </a:xfrm>
          <a:prstGeom prst="rect">
            <a:avLst/>
          </a:prstGeom>
        </p:spPr>
      </p:pic>
    </p:spTree>
    <p:extLst>
      <p:ext uri="{BB962C8B-B14F-4D97-AF65-F5344CB8AC3E}">
        <p14:creationId xmlns:p14="http://schemas.microsoft.com/office/powerpoint/2010/main" val="317431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2051720" y="2276872"/>
            <a:ext cx="6335216" cy="4176464"/>
          </a:xfrm>
        </p:spPr>
        <p:txBody>
          <a:bodyPr/>
          <a:lstStyle/>
          <a:p>
            <a:pPr marL="0" indent="0" algn="just">
              <a:lnSpc>
                <a:spcPct val="80000"/>
              </a:lnSpc>
              <a:buNone/>
            </a:pPr>
            <a:r>
              <a:rPr lang="es-ES" altLang="es-CL" sz="2000" dirty="0">
                <a:solidFill>
                  <a:schemeClr val="tx1"/>
                </a:solidFill>
              </a:rPr>
              <a:t>Las moléculas biológicas grandes generalmente están compuestas por un esqueleto de carbono e hidrógeno y algunos otros átomos, incluyendo oxígeno, nitrógeno o azufre. A menudo, estos átomos adicionales aparecen en el contexto de grupos funcionales.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Los grupos funcionales son motivos químicos o patrones de átomos que muestran una "función" consistente (propiedades y reactividad) independientemente de la molécula exacta en la que se encuentran. </a:t>
            </a:r>
          </a:p>
        </p:txBody>
      </p:sp>
    </p:spTree>
    <p:extLst>
      <p:ext uri="{BB962C8B-B14F-4D97-AF65-F5344CB8AC3E}">
        <p14:creationId xmlns:p14="http://schemas.microsoft.com/office/powerpoint/2010/main" val="410194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051720" y="620688"/>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br>
              <a:rPr lang="es-ES" altLang="es-CL" sz="4800" b="1" dirty="0">
                <a:ln w="22225">
                  <a:solidFill>
                    <a:schemeClr val="accent2"/>
                  </a:solidFill>
                  <a:prstDash val="solid"/>
                </a:ln>
                <a:solidFill>
                  <a:schemeClr val="accent2">
                    <a:lumMod val="40000"/>
                    <a:lumOff val="60000"/>
                  </a:schemeClr>
                </a:solidFill>
              </a:rPr>
            </a:br>
            <a:r>
              <a:rPr lang="es-ES" altLang="es-CL" sz="4800" b="1" dirty="0">
                <a:ln w="22225">
                  <a:solidFill>
                    <a:schemeClr val="accent2"/>
                  </a:solidFill>
                  <a:prstDash val="solid"/>
                </a:ln>
                <a:solidFill>
                  <a:schemeClr val="accent2">
                    <a:lumMod val="40000"/>
                    <a:lumOff val="60000"/>
                  </a:schemeClr>
                </a:solidFill>
              </a:rPr>
              <a:t>Carbono </a:t>
            </a:r>
            <a:endParaRPr lang="en-US" altLang="es-CL" sz="4800" b="1" dirty="0">
              <a:ln w="22225">
                <a:solidFill>
                  <a:schemeClr val="accent2"/>
                </a:solidFill>
                <a:prstDash val="solid"/>
              </a:ln>
              <a:solidFill>
                <a:schemeClr val="accent2">
                  <a:lumMod val="40000"/>
                  <a:lumOff val="60000"/>
                </a:schemeClr>
              </a:solidFill>
            </a:endParaRPr>
          </a:p>
        </p:txBody>
      </p:sp>
      <p:pic>
        <p:nvPicPr>
          <p:cNvPr id="2" name="Imagen 1">
            <a:extLst>
              <a:ext uri="{FF2B5EF4-FFF2-40B4-BE49-F238E27FC236}">
                <a16:creationId xmlns:a16="http://schemas.microsoft.com/office/drawing/2014/main" id="{C0BE1603-EE6D-4EE6-9426-1C51D356FE04}"/>
              </a:ext>
            </a:extLst>
          </p:cNvPr>
          <p:cNvPicPr>
            <a:picLocks noChangeAspect="1"/>
          </p:cNvPicPr>
          <p:nvPr/>
        </p:nvPicPr>
        <p:blipFill>
          <a:blip r:embed="rId4"/>
          <a:stretch>
            <a:fillRect/>
          </a:stretch>
        </p:blipFill>
        <p:spPr>
          <a:xfrm>
            <a:off x="5589437" y="1519406"/>
            <a:ext cx="3005686" cy="2135619"/>
          </a:xfrm>
          <a:prstGeom prst="rect">
            <a:avLst/>
          </a:prstGeom>
        </p:spPr>
      </p:pic>
      <p:pic>
        <p:nvPicPr>
          <p:cNvPr id="3" name="Imagen 2">
            <a:extLst>
              <a:ext uri="{FF2B5EF4-FFF2-40B4-BE49-F238E27FC236}">
                <a16:creationId xmlns:a16="http://schemas.microsoft.com/office/drawing/2014/main" id="{E8B889E0-AB52-4349-A016-2693DF9CB815}"/>
              </a:ext>
            </a:extLst>
          </p:cNvPr>
          <p:cNvPicPr>
            <a:picLocks noChangeAspect="1"/>
          </p:cNvPicPr>
          <p:nvPr/>
        </p:nvPicPr>
        <p:blipFill>
          <a:blip r:embed="rId5"/>
          <a:stretch>
            <a:fillRect/>
          </a:stretch>
        </p:blipFill>
        <p:spPr>
          <a:xfrm>
            <a:off x="1547664" y="4270784"/>
            <a:ext cx="6585676" cy="2204864"/>
          </a:xfrm>
          <a:prstGeom prst="rect">
            <a:avLst/>
          </a:prstGeom>
        </p:spPr>
      </p:pic>
      <p:pic>
        <p:nvPicPr>
          <p:cNvPr id="4" name="Imagen 3">
            <a:extLst>
              <a:ext uri="{FF2B5EF4-FFF2-40B4-BE49-F238E27FC236}">
                <a16:creationId xmlns:a16="http://schemas.microsoft.com/office/drawing/2014/main" id="{EF87CF0E-137A-4000-8ABC-90EC69065C0D}"/>
              </a:ext>
            </a:extLst>
          </p:cNvPr>
          <p:cNvPicPr>
            <a:picLocks noChangeAspect="1"/>
          </p:cNvPicPr>
          <p:nvPr/>
        </p:nvPicPr>
        <p:blipFill>
          <a:blip r:embed="rId6"/>
          <a:stretch>
            <a:fillRect/>
          </a:stretch>
        </p:blipFill>
        <p:spPr>
          <a:xfrm>
            <a:off x="1540986" y="1987578"/>
            <a:ext cx="3744416" cy="2111851"/>
          </a:xfrm>
          <a:prstGeom prst="rect">
            <a:avLst/>
          </a:prstGeom>
        </p:spPr>
      </p:pic>
    </p:spTree>
    <p:extLst>
      <p:ext uri="{BB962C8B-B14F-4D97-AF65-F5344CB8AC3E}">
        <p14:creationId xmlns:p14="http://schemas.microsoft.com/office/powerpoint/2010/main" val="325389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123728" y="260648"/>
            <a:ext cx="6696744" cy="1080120"/>
          </a:xfrm>
        </p:spPr>
        <p:txBody>
          <a:bodyPr/>
          <a:lstStyle/>
          <a:p>
            <a:r>
              <a:rPr lang="es-ES" altLang="es-CL" sz="4800" b="1" dirty="0">
                <a:ln w="22225">
                  <a:solidFill>
                    <a:schemeClr val="accent2"/>
                  </a:solidFill>
                  <a:prstDash val="solid"/>
                </a:ln>
                <a:solidFill>
                  <a:schemeClr val="accent2">
                    <a:lumMod val="40000"/>
                    <a:lumOff val="60000"/>
                  </a:schemeClr>
                </a:solidFill>
              </a:rPr>
              <a:t>Actividad </a:t>
            </a:r>
            <a:endParaRPr lang="en-US" altLang="es-CL" sz="48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3433034B-160C-4699-B11C-9F6A1A47D1BE}"/>
              </a:ext>
            </a:extLst>
          </p:cNvPr>
          <p:cNvSpPr txBox="1">
            <a:spLocks noChangeArrowheads="1"/>
          </p:cNvSpPr>
          <p:nvPr/>
        </p:nvSpPr>
        <p:spPr bwMode="auto">
          <a:xfrm>
            <a:off x="1835696" y="1340768"/>
            <a:ext cx="63352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altLang="es-CL" sz="2000" dirty="0">
                <a:solidFill>
                  <a:schemeClr val="tx1"/>
                </a:solidFill>
              </a:rPr>
              <a:t>Investigar la importancia del carbono para la vida.</a:t>
            </a:r>
          </a:p>
          <a:p>
            <a:pPr algn="just">
              <a:lnSpc>
                <a:spcPct val="80000"/>
              </a:lnSpc>
            </a:pPr>
            <a:r>
              <a:rPr lang="es-ES" altLang="es-CL" sz="2000" dirty="0">
                <a:solidFill>
                  <a:schemeClr val="tx1"/>
                </a:solidFill>
              </a:rPr>
              <a:t>Analizar las siguientes imágenes </a:t>
            </a:r>
          </a:p>
          <a:p>
            <a:pPr marL="0" indent="0" algn="just">
              <a:lnSpc>
                <a:spcPct val="80000"/>
              </a:lnSpc>
              <a:buNone/>
            </a:pPr>
            <a:endParaRPr lang="es-ES" altLang="es-CL" sz="2000" dirty="0">
              <a:solidFill>
                <a:schemeClr val="tx1"/>
              </a:solidFill>
            </a:endParaRPr>
          </a:p>
        </p:txBody>
      </p:sp>
      <p:pic>
        <p:nvPicPr>
          <p:cNvPr id="2" name="Imagen 1">
            <a:extLst>
              <a:ext uri="{FF2B5EF4-FFF2-40B4-BE49-F238E27FC236}">
                <a16:creationId xmlns:a16="http://schemas.microsoft.com/office/drawing/2014/main" id="{38122B77-7508-4CE8-971E-7EA20AD217CC}"/>
              </a:ext>
            </a:extLst>
          </p:cNvPr>
          <p:cNvPicPr>
            <a:picLocks noChangeAspect="1"/>
          </p:cNvPicPr>
          <p:nvPr/>
        </p:nvPicPr>
        <p:blipFill>
          <a:blip r:embed="rId4"/>
          <a:stretch>
            <a:fillRect/>
          </a:stretch>
        </p:blipFill>
        <p:spPr>
          <a:xfrm>
            <a:off x="219162" y="2708920"/>
            <a:ext cx="3809132" cy="3127424"/>
          </a:xfrm>
          <a:prstGeom prst="rect">
            <a:avLst/>
          </a:prstGeom>
        </p:spPr>
      </p:pic>
      <p:pic>
        <p:nvPicPr>
          <p:cNvPr id="3" name="Imagen 2">
            <a:extLst>
              <a:ext uri="{FF2B5EF4-FFF2-40B4-BE49-F238E27FC236}">
                <a16:creationId xmlns:a16="http://schemas.microsoft.com/office/drawing/2014/main" id="{265F50C5-EFF3-46AD-8E94-8E4A3872E20A}"/>
              </a:ext>
            </a:extLst>
          </p:cNvPr>
          <p:cNvPicPr>
            <a:picLocks noChangeAspect="1"/>
          </p:cNvPicPr>
          <p:nvPr/>
        </p:nvPicPr>
        <p:blipFill>
          <a:blip r:embed="rId5"/>
          <a:stretch>
            <a:fillRect/>
          </a:stretch>
        </p:blipFill>
        <p:spPr>
          <a:xfrm>
            <a:off x="4104943" y="2780928"/>
            <a:ext cx="4830870" cy="3415456"/>
          </a:xfrm>
          <a:prstGeom prst="rect">
            <a:avLst/>
          </a:prstGeom>
        </p:spPr>
      </p:pic>
    </p:spTree>
    <p:extLst>
      <p:ext uri="{BB962C8B-B14F-4D97-AF65-F5344CB8AC3E}">
        <p14:creationId xmlns:p14="http://schemas.microsoft.com/office/powerpoint/2010/main" val="144957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Cierre de clase </a:t>
            </a:r>
            <a:r>
              <a:rPr lang="es-ES" altLang="es-CL" sz="2400" b="1" dirty="0">
                <a:ln w="22225">
                  <a:solidFill>
                    <a:schemeClr val="accent2"/>
                  </a:solidFill>
                  <a:prstDash val="solid"/>
                </a:ln>
                <a:solidFill>
                  <a:schemeClr val="accent2">
                    <a:lumMod val="40000"/>
                    <a:lumOff val="60000"/>
                  </a:schemeClr>
                </a:solidFill>
              </a:rPr>
              <a:t>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algn="just">
              <a:lnSpc>
                <a:spcPct val="80000"/>
              </a:lnSpc>
            </a:pPr>
            <a:r>
              <a:rPr lang="es-ES" altLang="es-CL" sz="2000" dirty="0">
                <a:solidFill>
                  <a:schemeClr val="tx1"/>
                </a:solidFill>
              </a:rPr>
              <a:t>¿Te gusto la clase?</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¿Aprendiste algo nuevo hoy?</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¿Qué dudas te quedaron? </a:t>
            </a:r>
          </a:p>
          <a:p>
            <a:pPr marL="0" indent="0" algn="just">
              <a:lnSpc>
                <a:spcPct val="80000"/>
              </a:lnSpc>
              <a:buNone/>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164933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Referencias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dirty="0">
                <a:solidFill>
                  <a:schemeClr val="tx1"/>
                </a:solidFill>
                <a:hlinkClick r:id="rId4"/>
              </a:rPr>
              <a:t>http://www.scielo.org.mx/pdf/tip/v18n1/v18n1a7.pdf</a:t>
            </a:r>
            <a:endParaRPr lang="es-ES" altLang="es-CL" sz="2000" dirty="0">
              <a:solidFill>
                <a:schemeClr val="tx1"/>
              </a:solidFill>
            </a:endParaRPr>
          </a:p>
          <a:p>
            <a:pPr algn="just">
              <a:lnSpc>
                <a:spcPct val="80000"/>
              </a:lnSpc>
            </a:pPr>
            <a:r>
              <a:rPr lang="es-ES" altLang="es-CL" sz="2000" dirty="0">
                <a:solidFill>
                  <a:schemeClr val="tx1"/>
                </a:solidFill>
                <a:hlinkClick r:id="rId5"/>
              </a:rPr>
              <a:t>http://exa.unne.edu.ar/biologia/fisiologia.vegetal/ElOrigendelaVidasobrelatierra.pdf</a:t>
            </a:r>
            <a:r>
              <a:rPr lang="es-ES" altLang="es-CL" sz="2000" dirty="0">
                <a:solidFill>
                  <a:schemeClr val="tx1"/>
                </a:solidFill>
              </a:rPr>
              <a:t> </a:t>
            </a:r>
          </a:p>
          <a:p>
            <a:pPr algn="just">
              <a:lnSpc>
                <a:spcPct val="80000"/>
              </a:lnSpc>
            </a:pPr>
            <a:endParaRPr lang="es-ES" altLang="es-CL" sz="2000" dirty="0">
              <a:solidFill>
                <a:schemeClr val="tx1"/>
              </a:solidFill>
            </a:endParaRPr>
          </a:p>
          <a:p>
            <a:pPr algn="just">
              <a:lnSpc>
                <a:spcPct val="80000"/>
              </a:lnSpc>
            </a:pPr>
            <a:r>
              <a:rPr lang="es-ES" altLang="es-CL" sz="2000">
                <a:solidFill>
                  <a:schemeClr val="tx1"/>
                </a:solidFill>
              </a:rPr>
              <a:t>https://es.khanacademy.org/science/ap-biology/chemistry-of-life</a:t>
            </a:r>
            <a:r>
              <a:rPr lang="es-ES" altLang="es-CL" sz="2000" dirty="0">
                <a:solidFill>
                  <a:schemeClr val="tx1"/>
                </a:solidFill>
              </a:rPr>
              <a:t> </a:t>
            </a:r>
          </a:p>
        </p:txBody>
      </p:sp>
    </p:spTree>
    <p:extLst>
      <p:ext uri="{BB962C8B-B14F-4D97-AF65-F5344CB8AC3E}">
        <p14:creationId xmlns:p14="http://schemas.microsoft.com/office/powerpoint/2010/main" val="8357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Unidad 1. Analizando el estado actual de la biodiversidad</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r>
              <a:rPr lang="es-ES" altLang="es-CL" sz="2000" dirty="0">
                <a:solidFill>
                  <a:schemeClr val="tx1"/>
                </a:solidFill>
              </a:rPr>
              <a:t>Objetivo: Describir las primeras formas de vida que existieron en el planeta </a:t>
            </a:r>
          </a:p>
          <a:p>
            <a:pPr marL="0" indent="0" algn="just">
              <a:lnSpc>
                <a:spcPct val="80000"/>
              </a:lnSpc>
              <a:buNone/>
            </a:pPr>
            <a:r>
              <a:rPr lang="es-ES" altLang="es-CL" sz="2000" dirty="0">
                <a:solidFill>
                  <a:schemeClr val="tx1"/>
                </a:solidFill>
              </a:rPr>
              <a:t> </a:t>
            </a:r>
          </a:p>
          <a:p>
            <a:pPr algn="just">
              <a:lnSpc>
                <a:spcPct val="80000"/>
              </a:lnSpc>
            </a:pPr>
            <a:r>
              <a:rPr lang="es-ES" altLang="es-CL" sz="2000" dirty="0">
                <a:solidFill>
                  <a:schemeClr val="tx1"/>
                </a:solidFill>
              </a:rPr>
              <a:t>Responder interrogantes: </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¿Cómo fue este primer ser vivo?</a:t>
            </a:r>
          </a:p>
          <a:p>
            <a:pPr algn="just">
              <a:lnSpc>
                <a:spcPct val="80000"/>
              </a:lnSpc>
            </a:pPr>
            <a:r>
              <a:rPr lang="es-ES" altLang="es-CL" sz="2000" dirty="0">
                <a:solidFill>
                  <a:schemeClr val="tx1"/>
                </a:solidFill>
              </a:rPr>
              <a:t>¿De dónde surgió? </a:t>
            </a:r>
          </a:p>
          <a:p>
            <a:pPr algn="just">
              <a:lnSpc>
                <a:spcPct val="80000"/>
              </a:lnSpc>
            </a:pPr>
            <a:r>
              <a:rPr lang="es-ES" altLang="es-CL" sz="2000" dirty="0">
                <a:solidFill>
                  <a:schemeClr val="tx1"/>
                </a:solidFill>
              </a:rPr>
              <a:t>¿Cuándo lo hizo? </a:t>
            </a:r>
          </a:p>
          <a:p>
            <a:pPr algn="just">
              <a:lnSpc>
                <a:spcPct val="80000"/>
              </a:lnSpc>
            </a:pPr>
            <a:r>
              <a:rPr lang="es-ES" altLang="es-CL" sz="2000" dirty="0">
                <a:solidFill>
                  <a:schemeClr val="tx1"/>
                </a:solidFill>
              </a:rPr>
              <a:t>¿Cómo se diferenció en otros organismos?</a:t>
            </a:r>
          </a:p>
          <a:p>
            <a:pPr algn="just">
              <a:lnSpc>
                <a:spcPct val="80000"/>
              </a:lnSpc>
            </a:pPr>
            <a:r>
              <a:rPr lang="es-ES" altLang="es-CL" sz="2000" dirty="0">
                <a:solidFill>
                  <a:schemeClr val="tx1"/>
                </a:solidFill>
              </a:rPr>
              <a:t>¿Cómo fue la transición de química a la biología? ¿Hubo un ser vivo que llegó a estar solo en el planeta? </a:t>
            </a:r>
          </a:p>
        </p:txBody>
      </p:sp>
    </p:spTree>
    <p:extLst>
      <p:ext uri="{BB962C8B-B14F-4D97-AF65-F5344CB8AC3E}">
        <p14:creationId xmlns:p14="http://schemas.microsoft.com/office/powerpoint/2010/main" val="42925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Primeros Organismos Vivos</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vida para generarse y luego desarrollarse necesita de nutrientes, energía, agua en estado líquido y un tiempo relativamente prolongado para que la materia evolucione químicamente. ¿Dónde y desde cuándo existieron estas condiciones en nuestro entorno del Sistema Solar para originar la vida como la conocemos?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La evolución de la vida desde su aparición en la Tierra presenta una prolongada trayectoria de diversificación ramificada con el tiempo en tres dominios a partir de un ancestro común, cuya estructura y origen son fuertemente debatidos. </a:t>
            </a:r>
          </a:p>
        </p:txBody>
      </p:sp>
    </p:spTree>
    <p:extLst>
      <p:ext uri="{BB962C8B-B14F-4D97-AF65-F5344CB8AC3E}">
        <p14:creationId xmlns:p14="http://schemas.microsoft.com/office/powerpoint/2010/main" val="32234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a) La estructura de la materia viva está compuesta esencialmente por seis elementos químicos: carbono, hidrógeno, oxígeno, nitrógeno, fósforo y azufre.</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b) Los meteoritos de cierta clase (condritas carbonosas) contienen esos elementos en gran abundancia, incluyendo algunas que contienen compuestos orgánicos complejos de importancia prebiológica.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i="1" dirty="0">
                <a:solidFill>
                  <a:schemeClr val="tx1"/>
                </a:solidFill>
              </a:rPr>
              <a:t>Las condritas o condritos son meteoritos no metálicos que no han sufrido procesos de fusión o de diferenciación en los asteroides de los que proceden.​​ Representan el 85,7 % de los meteoritos que caen a la Tierra.​</a:t>
            </a:r>
          </a:p>
        </p:txBody>
      </p:sp>
    </p:spTree>
    <p:extLst>
      <p:ext uri="{BB962C8B-B14F-4D97-AF65-F5344CB8AC3E}">
        <p14:creationId xmlns:p14="http://schemas.microsoft.com/office/powerpoint/2010/main" val="1070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c) Los meteoritos conservaron desde el principio de la formación del Sistema Solar los ingredientes químicos necesarios que pudieron contribuir al reservorio de compuestos orgánicos complejos necesarios para la formación de los primeros seres vivos.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d) Los meteoritos pudieron ser los agentes renovadores de la mayoría de los compuestos y elementos químicos volátiles necesarios para formar la vida en la Tierra, incluyendo el agua, elementos que se habrían perdido catastróficamente (en unas 48 horas) al formarse la Luna. </a:t>
            </a:r>
          </a:p>
        </p:txBody>
      </p:sp>
    </p:spTree>
    <p:extLst>
      <p:ext uri="{BB962C8B-B14F-4D97-AF65-F5344CB8AC3E}">
        <p14:creationId xmlns:p14="http://schemas.microsoft.com/office/powerpoint/2010/main" val="341590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600" b="1" dirty="0">
                <a:ln w="22225">
                  <a:solidFill>
                    <a:schemeClr val="accent2"/>
                  </a:solidFill>
                  <a:prstDash val="solid"/>
                </a:ln>
                <a:solidFill>
                  <a:schemeClr val="accent2">
                    <a:lumMod val="40000"/>
                    <a:lumOff val="60000"/>
                  </a:schemeClr>
                </a:solidFill>
              </a:rPr>
              <a:t>El origen de la vida y los meteoritos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 Los meteoritos y sus impactos asociados han generado durante la evolución geológica de la Tierra sistemas dinámicos plenos de energía y nutrientes para acelerar los procesos de evolución química prebiótica hasta la vida.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f) Los impactos meteoríticos más grandes pudieron ser también factor de extinción de esos sistemas vitales.</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g) Geología y Meteorítica implican procesos naturales intrínsecamente ligados con la historia temprana de la Tierra, los cuales lograron generar la vida sólo 1,000 Ma después de formado el planeta.</a:t>
            </a:r>
          </a:p>
        </p:txBody>
      </p:sp>
    </p:spTree>
    <p:extLst>
      <p:ext uri="{BB962C8B-B14F-4D97-AF65-F5344CB8AC3E}">
        <p14:creationId xmlns:p14="http://schemas.microsoft.com/office/powerpoint/2010/main" val="7131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79712" y="404664"/>
            <a:ext cx="6934200" cy="864096"/>
          </a:xfrm>
        </p:spPr>
        <p:txBody>
          <a:bodyPr/>
          <a:lstStyle/>
          <a:p>
            <a:pPr marL="0" indent="0" algn="just">
              <a:lnSpc>
                <a:spcPct val="80000"/>
              </a:lnSpc>
              <a:buNone/>
            </a:pPr>
            <a:r>
              <a:rPr lang="es-ES" altLang="es-CL" sz="2000" dirty="0">
                <a:solidFill>
                  <a:schemeClr val="tx1"/>
                </a:solidFill>
              </a:rPr>
              <a:t>Cuadro sinóptico que marca la evolución geológica de los principales sistemas naturales del planeta Tierra durante sus 4,570 Ma de historia integral.</a:t>
            </a:r>
          </a:p>
        </p:txBody>
      </p:sp>
      <p:pic>
        <p:nvPicPr>
          <p:cNvPr id="3" name="Imagen 2">
            <a:extLst>
              <a:ext uri="{FF2B5EF4-FFF2-40B4-BE49-F238E27FC236}">
                <a16:creationId xmlns:a16="http://schemas.microsoft.com/office/drawing/2014/main" id="{6DF55B7A-F71C-4EAE-BAE5-6E7B6C5A577C}"/>
              </a:ext>
            </a:extLst>
          </p:cNvPr>
          <p:cNvPicPr>
            <a:picLocks noChangeAspect="1"/>
          </p:cNvPicPr>
          <p:nvPr/>
        </p:nvPicPr>
        <p:blipFill rotWithShape="1">
          <a:blip r:embed="rId4"/>
          <a:srcRect l="35038" t="24788" r="12201" b="28357"/>
          <a:stretch/>
        </p:blipFill>
        <p:spPr>
          <a:xfrm>
            <a:off x="344960" y="1986992"/>
            <a:ext cx="8568952" cy="4392489"/>
          </a:xfrm>
          <a:prstGeom prst="rect">
            <a:avLst/>
          </a:prstGeom>
        </p:spPr>
      </p:pic>
    </p:spTree>
    <p:extLst>
      <p:ext uri="{BB962C8B-B14F-4D97-AF65-F5344CB8AC3E}">
        <p14:creationId xmlns:p14="http://schemas.microsoft.com/office/powerpoint/2010/main" val="194418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Existen más de un millón de compuestos que contienen átomos de carbono en combinación con hidrogeno, oxígeno, nitrógeno o algunos otros elementos. Esta extraordinaria versatilidad que tiene el carbono para formar compuestos se debe a que puede formar enlaces covalentes estables consigo mismo.</a:t>
            </a:r>
          </a:p>
          <a:p>
            <a:pPr marL="0" indent="0" algn="just">
              <a:lnSpc>
                <a:spcPct val="80000"/>
              </a:lnSpc>
              <a:buNone/>
            </a:pPr>
            <a:r>
              <a:rPr lang="es-ES" altLang="es-CL" sz="2000" dirty="0">
                <a:solidFill>
                  <a:schemeClr val="tx1"/>
                </a:solidFill>
              </a:rPr>
              <a:t>Posee en su segundo nivel energético cuatro electrones, por ello puede formar cuatro enlaces covalentes. Al formar enlaces entre carbonos se forman cadenas carbonadas. Estas pueden ser rectas o ramificadas (alifáticas) y anillos (cíclicos o aromáticos).</a:t>
            </a:r>
          </a:p>
        </p:txBody>
      </p:sp>
    </p:spTree>
    <p:extLst>
      <p:ext uri="{BB962C8B-B14F-4D97-AF65-F5344CB8AC3E}">
        <p14:creationId xmlns:p14="http://schemas.microsoft.com/office/powerpoint/2010/main" val="374501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Química de la Vida</a:t>
            </a:r>
            <a:endParaRPr lang="en-US" altLang="es-CL" sz="48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Carbono: Video </a:t>
            </a:r>
          </a:p>
        </p:txBody>
      </p:sp>
      <p:pic>
        <p:nvPicPr>
          <p:cNvPr id="4" name="Imagen 3">
            <a:extLst>
              <a:ext uri="{FF2B5EF4-FFF2-40B4-BE49-F238E27FC236}">
                <a16:creationId xmlns:a16="http://schemas.microsoft.com/office/drawing/2014/main" id="{EFDD85DB-6BB8-481A-940A-498768365301}"/>
              </a:ext>
            </a:extLst>
          </p:cNvPr>
          <p:cNvPicPr>
            <a:picLocks noChangeAspect="1"/>
          </p:cNvPicPr>
          <p:nvPr/>
        </p:nvPicPr>
        <p:blipFill>
          <a:blip r:embed="rId4"/>
          <a:stretch>
            <a:fillRect/>
          </a:stretch>
        </p:blipFill>
        <p:spPr>
          <a:xfrm>
            <a:off x="3995936" y="1600200"/>
            <a:ext cx="4104456" cy="2052228"/>
          </a:xfrm>
          <a:prstGeom prst="rect">
            <a:avLst/>
          </a:prstGeom>
        </p:spPr>
      </p:pic>
      <p:sp>
        <p:nvSpPr>
          <p:cNvPr id="7" name="CuadroTexto 6">
            <a:extLst>
              <a:ext uri="{FF2B5EF4-FFF2-40B4-BE49-F238E27FC236}">
                <a16:creationId xmlns:a16="http://schemas.microsoft.com/office/drawing/2014/main" id="{18417BCB-5010-46B5-B14D-6E85F53300A2}"/>
              </a:ext>
            </a:extLst>
          </p:cNvPr>
          <p:cNvSpPr txBox="1"/>
          <p:nvPr/>
        </p:nvSpPr>
        <p:spPr>
          <a:xfrm>
            <a:off x="1981200" y="3789040"/>
            <a:ext cx="6934200" cy="1200329"/>
          </a:xfrm>
          <a:prstGeom prst="rect">
            <a:avLst/>
          </a:prstGeom>
          <a:noFill/>
        </p:spPr>
        <p:txBody>
          <a:bodyPr wrap="square">
            <a:spAutoFit/>
          </a:bodyPr>
          <a:lstStyle/>
          <a:p>
            <a:r>
              <a:rPr lang="es-CL" dirty="0">
                <a:hlinkClick r:id="rId5"/>
              </a:rPr>
              <a:t>https://es.khanacademy.org/science/ap-biology/chemistry-of-life/elements-of-life/v/carbon-as-a-building-block-of-life?modal=1</a:t>
            </a:r>
            <a:r>
              <a:rPr lang="es-CL" dirty="0"/>
              <a:t> </a:t>
            </a:r>
          </a:p>
        </p:txBody>
      </p:sp>
    </p:spTree>
    <p:extLst>
      <p:ext uri="{BB962C8B-B14F-4D97-AF65-F5344CB8AC3E}">
        <p14:creationId xmlns:p14="http://schemas.microsoft.com/office/powerpoint/2010/main" val="4286625773"/>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851</TotalTime>
  <Words>1052</Words>
  <Application>Microsoft Office PowerPoint</Application>
  <PresentationFormat>Presentación en pantalla (4:3)</PresentationFormat>
  <Paragraphs>86</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Microsoft Sans Serif</vt:lpstr>
      <vt:lpstr>powerpoint-template-24</vt:lpstr>
      <vt:lpstr>OA 1. Analizando el estado actual de la biodiversidad</vt:lpstr>
      <vt:lpstr>Unidad 1. Analizando el estado actual de la biodiversidad</vt:lpstr>
      <vt:lpstr>  Primeros Organismos Vivos</vt:lpstr>
      <vt:lpstr>El origen de la vida y los meteoritos  </vt:lpstr>
      <vt:lpstr>El origen de la vida y los meteoritos  </vt:lpstr>
      <vt:lpstr>El origen de la vida y los meteoritos  </vt:lpstr>
      <vt:lpstr>Presentación de PowerPoint</vt:lpstr>
      <vt:lpstr>Química de la Vida</vt:lpstr>
      <vt:lpstr>Química de la Vida</vt:lpstr>
      <vt:lpstr>Química de la Vida: Carbono </vt:lpstr>
      <vt:lpstr>Química de la Vida: Carbono </vt:lpstr>
      <vt:lpstr>Química de la Vida: Carbono </vt:lpstr>
      <vt:lpstr>Química de la Vida: Carbono </vt:lpstr>
      <vt:lpstr>Química de la Vida: Carbono </vt:lpstr>
      <vt:lpstr>Actividad </vt:lpstr>
      <vt:lpstr>Cierre de clase  </vt:lpstr>
      <vt:lpstr>Referencias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Eslendy Sanchez</cp:lastModifiedBy>
  <cp:revision>45</cp:revision>
  <dcterms:created xsi:type="dcterms:W3CDTF">2021-03-13T16:35:16Z</dcterms:created>
  <dcterms:modified xsi:type="dcterms:W3CDTF">2021-04-05T17:17:03Z</dcterms:modified>
</cp:coreProperties>
</file>