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l831GupRXyA7Z/q/YDEUS0NIg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¿Cuántos pueblos puedes encontrar?</a:t>
            </a: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ystoryofhistory.wordpress.com/2013/09/15/recreacion-historica-iii-clan-grava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s://noloseytu.blogspot.com/2016/06/festividades-en-la-edad-medi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pelandintecno.blogspot.com/2015/03/elementos-estructurales-en-las.html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descolar.mineduc.cl/info/0004119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t="9091" r="1324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ES" sz="4800"/>
              <a:t>UNIDAD 0. Edad Media y la formación de Europa</a:t>
            </a:r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/>
              <a:t>UNIDAD 0 – </a:t>
            </a:r>
            <a:r>
              <a:rPr lang="es-ES" sz="2000" dirty="0" err="1"/>
              <a:t>OA</a:t>
            </a:r>
            <a:r>
              <a:rPr lang="es-ES" sz="2000" dirty="0"/>
              <a:t> 09 Historia 8° Básico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/>
              <a:t>CLASE </a:t>
            </a:r>
            <a:r>
              <a:rPr lang="es-ES" sz="2000" dirty="0" err="1"/>
              <a:t>N°</a:t>
            </a:r>
            <a:r>
              <a:rPr lang="es-ES" sz="2000"/>
              <a:t> 10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 dirty="0"/>
              <a:t>PROFESOR ABRAHAM LÓPEZ</a:t>
            </a:r>
            <a:endParaRPr dirty="0"/>
          </a:p>
        </p:txBody>
      </p:sp>
      <p:sp>
        <p:nvSpPr>
          <p:cNvPr id="111" name="Google Shape;111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0" descr="Imagen que contiene pasto, exterior, persona, gru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3805" t="6593" r="1737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ES" sz="2800"/>
              <a:t>La herencia Germana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s-ES" sz="1700"/>
              <a:t>Los pueblos germanos hasta antes de la caída de Roma, habían existido como tribus en las cuales las relaciones de reciprocidad y lealtad eran fundamentales.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s-ES" sz="1700"/>
              <a:t>También aportaron cuestiones como: rol de los reyes como dirigentes e importancia de la guerra en la vida cotidiana.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s-ES" sz="3800">
                <a:solidFill>
                  <a:schemeClr val="lt1"/>
                </a:solidFill>
              </a:rPr>
              <a:t>La herencia Judeocristiana</a:t>
            </a:r>
            <a:endParaRPr/>
          </a:p>
        </p:txBody>
      </p:sp>
      <p:cxnSp>
        <p:nvCxnSpPr>
          <p:cNvPr id="210" name="Google Shape;210;p11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>
                <a:solidFill>
                  <a:schemeClr val="lt1"/>
                </a:solidFill>
              </a:rPr>
              <a:t>El cristianismo como religión poseía un origen judío, por lo que muchos de sus elementos tenían que ver con esa cultura.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>
                <a:solidFill>
                  <a:schemeClr val="lt1"/>
                </a:solidFill>
              </a:rPr>
              <a:t>En la medida que los germanos se iban convirtiendo al catolicismo adquirían parte de estos elementos.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>
                <a:solidFill>
                  <a:schemeClr val="lt1"/>
                </a:solidFill>
              </a:rPr>
              <a:t>La iglesia católica, por si parte, pudo obtener un gran poder político, económico e influencia cultural.</a:t>
            </a:r>
            <a:endParaRPr/>
          </a:p>
        </p:txBody>
      </p:sp>
      <p:pic>
        <p:nvPicPr>
          <p:cNvPr id="212" name="Google Shape;212;p11" descr="Imagen que contiene foto, parado, joven, cubier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7490" r="9129" b="-1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1"/>
          <p:cNvCxnSpPr/>
          <p:nvPr/>
        </p:nvCxnSpPr>
        <p:spPr>
          <a:xfrm rot="10800000">
            <a:off x="6522277" y="3386960"/>
            <a:ext cx="5669723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1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11" descr="Una iglesia antigu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5952" r="-2" b="2722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9724658" y="6667045"/>
            <a:ext cx="24673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9705422" y="3197970"/>
            <a:ext cx="248657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/>
              <a:t>Jerarquía en la Iglesia Católica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 a las incertidumbre generadas por la caída de la administración romana, la inestabilidad del nuevo orden germano y la necesidad de coexistir entre la diversidad de elementos culturales, la Iglesia fue capaz de mantener una estructura que daba certezas a sus fieles.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2" descr="Diagrama, Escala de tiemp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723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1525" y="-1015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ES" sz="4000">
                <a:solidFill>
                  <a:srgbClr val="FFFFFF"/>
                </a:solidFill>
              </a:rPr>
              <a:t>La Edad Media: Entre el oscurantismo y el romanticismo.</a:t>
            </a:r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body" idx="1"/>
          </p:nvPr>
        </p:nvSpPr>
        <p:spPr>
          <a:xfrm>
            <a:off x="4292083" y="186612"/>
            <a:ext cx="7501812" cy="650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A continuación desarrollaremos la lectura de algunos pasajes del texto: La Edad Media para jóvenes, del destacado medievalista Jacques LeGoff, disponible en el siguiente link: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u="sng">
                <a:solidFill>
                  <a:schemeClr val="hlink"/>
                </a:solidFill>
                <a:hlinkClick r:id="rId3"/>
              </a:rPr>
              <a:t>https://bdescolar.mineduc.cl/info/00041194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Revisaremos las secciones 7% (-Pero ¡No es del todo falso!) y 87% (Conclusión).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A continuación responderemos las siguientes preguntas: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1. ¿Qué argumentos dan aquellos que definen la Edad Media como una época oscura?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2. ¿Qué argumentos dan aquellos que definen la Edad Media como un periodo romántico y emocionante?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3. ¿A qué se refiere el autor cuando plantea que la Edad Media dio origen a Europa mediante la diversidad y la unión?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4.¿La fuente que acabamos de leer es de tipo primaria o secundaria? ¿Qué le aportan a nuestro aprendizaje este tipo de fuentes?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ES" sz="4000">
                <a:solidFill>
                  <a:srgbClr val="FFFFFF"/>
                </a:solidFill>
              </a:rPr>
              <a:t>Objetivo</a:t>
            </a:r>
            <a:endParaRPr/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/>
              <a:t>Caracterizar la Edad Media como el periodo en el que confluyen diversos elementos culturales de origen, germano, grecorromano y judeocristiano para dar origen a la sociedad occidental europea.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4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s-E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¿Dónde nos ubicamos temporalmente?</a:t>
            </a:r>
            <a:endParaRPr/>
          </a:p>
        </p:txBody>
      </p:sp>
      <p:pic>
        <p:nvPicPr>
          <p:cNvPr id="133" name="Google Shape;133;p3" descr="Resultado de imagen para linea de tiempo historia universa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544" b="9561"/>
          <a:stretch/>
        </p:blipFill>
        <p:spPr>
          <a:xfrm>
            <a:off x="4038600" y="1014744"/>
            <a:ext cx="7188199" cy="482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600"/>
              <a:buFont typeface="Calibri"/>
              <a:buNone/>
            </a:pPr>
            <a:r>
              <a:rPr lang="es-ES" sz="3600" b="0" i="0">
                <a:solidFill>
                  <a:srgbClr val="2C2C2C"/>
                </a:solidFill>
              </a:rPr>
              <a:t>Caída del Imperio Romano de Occidente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18" b="2844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9306" t="14694" r="21424" b="27134"/>
          <a:stretch/>
        </p:blipFill>
        <p:spPr>
          <a:xfrm>
            <a:off x="763780" y="410546"/>
            <a:ext cx="10664440" cy="5887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642477" y="74645"/>
            <a:ext cx="3583615" cy="184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/>
              <a:t>¿Quiénes son los germanos?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564117" y="-1"/>
            <a:ext cx="7627884" cy="6858001"/>
          </a:xfrm>
          <a:custGeom>
            <a:avLst/>
            <a:gdLst/>
            <a:ahLst/>
            <a:cxnLst/>
            <a:rect l="l" t="t" r="r" b="b"/>
            <a:pathLst>
              <a:path w="7627884" h="6858001" extrusionOk="0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 flipH="1">
            <a:off x="4747781" y="-1"/>
            <a:ext cx="7444220" cy="6858001"/>
          </a:xfrm>
          <a:custGeom>
            <a:avLst/>
            <a:gdLst/>
            <a:ahLst/>
            <a:cxnLst/>
            <a:rect l="l" t="t" r="r" b="b"/>
            <a:pathLst>
              <a:path w="7444220" h="6858001" extrusionOk="0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6"/>
          <p:cNvGrpSpPr/>
          <p:nvPr/>
        </p:nvGrpSpPr>
        <p:grpSpPr>
          <a:xfrm>
            <a:off x="319045" y="2049303"/>
            <a:ext cx="5163238" cy="4648050"/>
            <a:chOff x="0" y="331039"/>
            <a:chExt cx="5163238" cy="4648050"/>
          </a:xfrm>
        </p:grpSpPr>
        <p:sp>
          <p:nvSpPr>
            <p:cNvPr id="155" name="Google Shape;155;p6"/>
            <p:cNvSpPr/>
            <p:nvPr/>
          </p:nvSpPr>
          <p:spPr>
            <a:xfrm>
              <a:off x="0" y="331039"/>
              <a:ext cx="5163238" cy="11188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54616" y="385655"/>
              <a:ext cx="5054006" cy="100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Comenzaron a establecerse en el norte de Europa hacia el año 500 a.C.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0" y="1507452"/>
              <a:ext cx="5163238" cy="1118812"/>
            </a:xfrm>
            <a:prstGeom prst="roundRect">
              <a:avLst>
                <a:gd name="adj" fmla="val 16667"/>
              </a:avLst>
            </a:prstGeom>
            <a:solidFill>
              <a:srgbClr val="D07A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54616" y="1562068"/>
              <a:ext cx="5054006" cy="100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ubicaron en el borde norte del Imperio Romano.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0" y="2683865"/>
              <a:ext cx="5163238" cy="1118812"/>
            </a:xfrm>
            <a:prstGeom prst="roundRect">
              <a:avLst>
                <a:gd name="adj" fmla="val 16667"/>
              </a:avLst>
            </a:prstGeom>
            <a:solidFill>
              <a:srgbClr val="B888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54616" y="2738481"/>
              <a:ext cx="5054006" cy="100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Este grupo se dividía en distintos pueblos donde encontramos: Vándalos, Godos, Vikingos, Francos, Sajones, entre otros.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0" y="3860277"/>
              <a:ext cx="5163238" cy="1118812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54616" y="3914893"/>
              <a:ext cx="5054006" cy="100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Aprovecharon la decadencia del Imperio entre los años 235 y 285, avanzando cada vez más hacia occidente.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6" descr="Imagen que contiene hombre, posando, mujer, agu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3270" y="395579"/>
            <a:ext cx="24765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5948" y="3772484"/>
            <a:ext cx="3948776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4510" y="1104123"/>
            <a:ext cx="28670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2" name="Google Shape;172;p7" descr="Imagen que contiene texto, mapa&#10;&#10;Descripción generada con confianza muy alt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779" y="225207"/>
            <a:ext cx="11302441" cy="640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71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ES" sz="3600" b="0" i="0">
                <a:solidFill>
                  <a:srgbClr val="FFFFFF"/>
                </a:solidFill>
              </a:rPr>
              <a:t>Ocupación territorial de los pueblos germanos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3167" b="2"/>
          <a:stretch/>
        </p:blipFill>
        <p:spPr>
          <a:xfrm>
            <a:off x="484632" y="612537"/>
            <a:ext cx="8122665" cy="545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s-ES" sz="3800">
                <a:solidFill>
                  <a:schemeClr val="lt1"/>
                </a:solidFill>
              </a:rPr>
              <a:t>La herencia clásica</a:t>
            </a:r>
            <a:endParaRPr/>
          </a:p>
        </p:txBody>
      </p:sp>
      <p:cxnSp>
        <p:nvCxnSpPr>
          <p:cNvPr id="187" name="Google Shape;187;p9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>
                <a:solidFill>
                  <a:schemeClr val="lt1"/>
                </a:solidFill>
              </a:rPr>
              <a:t>Se da a través de la herencia cultural grecorromana.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 sz="2000">
                <a:solidFill>
                  <a:schemeClr val="lt1"/>
                </a:solidFill>
              </a:rPr>
              <a:t>Los germanos adoptaron de su convivencia con los romanos elementos como: el </a:t>
            </a:r>
            <a:r>
              <a:rPr lang="es-ES" sz="2000" b="1">
                <a:solidFill>
                  <a:schemeClr val="lt1"/>
                </a:solidFill>
              </a:rPr>
              <a:t>derecho</a:t>
            </a:r>
            <a:r>
              <a:rPr lang="es-ES" sz="2000">
                <a:solidFill>
                  <a:schemeClr val="lt1"/>
                </a:solidFill>
              </a:rPr>
              <a:t> y el </a:t>
            </a:r>
            <a:r>
              <a:rPr lang="es-ES" sz="2000" b="1">
                <a:solidFill>
                  <a:schemeClr val="lt1"/>
                </a:solidFill>
              </a:rPr>
              <a:t>latín</a:t>
            </a:r>
            <a:r>
              <a:rPr lang="es-ES" sz="2000">
                <a:solidFill>
                  <a:schemeClr val="lt1"/>
                </a:solidFill>
              </a:rPr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189" name="Google Shape;189;p9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0" name="Google Shape;190;p9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7076" r="8766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991075" y="4326415"/>
            <a:ext cx="4086380" cy="188206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derecho, es el conjunto de principios y normas que sirven como ordenamiento para una sociedad. También es la disciplina que estudia dichos principios y normas.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Panorámica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Tema de Office</vt:lpstr>
      <vt:lpstr>Tema de Office</vt:lpstr>
      <vt:lpstr>UNIDAD 0. Edad Media y la formación de Europa</vt:lpstr>
      <vt:lpstr>Objetivo</vt:lpstr>
      <vt:lpstr>¿Dónde nos ubicamos temporalmente?</vt:lpstr>
      <vt:lpstr>Caída del Imperio Romano de Occidente</vt:lpstr>
      <vt:lpstr>Presentación de PowerPoint</vt:lpstr>
      <vt:lpstr>¿Quiénes son los germanos?</vt:lpstr>
      <vt:lpstr>Presentación de PowerPoint</vt:lpstr>
      <vt:lpstr>Ocupación territorial de los pueblos germanos</vt:lpstr>
      <vt:lpstr>La herencia clásica</vt:lpstr>
      <vt:lpstr>La herencia Germana</vt:lpstr>
      <vt:lpstr>La herencia Judeocristiana</vt:lpstr>
      <vt:lpstr>Jerarquía en la Iglesia Católica</vt:lpstr>
      <vt:lpstr>La Edad Media: Entre el oscurantismo y el romanticismo.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0. Edad Media y la formación de Europa</dc:title>
  <dc:creator>Abraham López</dc:creator>
  <cp:lastModifiedBy>Carmen Barros Ortega</cp:lastModifiedBy>
  <cp:revision>1</cp:revision>
  <dcterms:created xsi:type="dcterms:W3CDTF">2021-04-01T03:13:30Z</dcterms:created>
  <dcterms:modified xsi:type="dcterms:W3CDTF">2021-04-08T20:25:07Z</dcterms:modified>
</cp:coreProperties>
</file>