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66" r:id="rId5"/>
    <p:sldId id="267" r:id="rId6"/>
    <p:sldId id="268" r:id="rId7"/>
    <p:sldId id="258" r:id="rId8"/>
    <p:sldId id="260" r:id="rId9"/>
    <p:sldId id="259" r:id="rId10"/>
    <p:sldId id="264" r:id="rId11"/>
    <p:sldId id="261" r:id="rId12"/>
    <p:sldId id="262" r:id="rId13"/>
    <p:sldId id="293" r:id="rId14"/>
    <p:sldId id="321" r:id="rId15"/>
    <p:sldId id="320" r:id="rId16"/>
    <p:sldId id="322" r:id="rId17"/>
    <p:sldId id="278" r:id="rId18"/>
    <p:sldId id="282" r:id="rId19"/>
    <p:sldId id="318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CB0BD-A6F1-459B-8386-C4328567DC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08491D-74A7-475C-A4A4-EB47EB93C5E5}">
      <dgm:prSet/>
      <dgm:spPr/>
      <dgm:t>
        <a:bodyPr/>
        <a:lstStyle/>
        <a:p>
          <a:r>
            <a:rPr lang="es-ES" dirty="0"/>
            <a:t>¿Qué es el imperialismo?</a:t>
          </a:r>
          <a:endParaRPr lang="en-US" dirty="0"/>
        </a:p>
      </dgm:t>
    </dgm:pt>
    <dgm:pt modelId="{1A671A8B-02FD-4D07-8F5D-5C7786DA4EA5}" type="parTrans" cxnId="{D4056C23-0923-45B2-8007-A0FDB79FF640}">
      <dgm:prSet/>
      <dgm:spPr/>
      <dgm:t>
        <a:bodyPr/>
        <a:lstStyle/>
        <a:p>
          <a:endParaRPr lang="en-US"/>
        </a:p>
      </dgm:t>
    </dgm:pt>
    <dgm:pt modelId="{4D649530-3F35-4851-A9E3-82327A03C9A3}" type="sibTrans" cxnId="{D4056C23-0923-45B2-8007-A0FDB79FF640}">
      <dgm:prSet/>
      <dgm:spPr/>
      <dgm:t>
        <a:bodyPr/>
        <a:lstStyle/>
        <a:p>
          <a:endParaRPr lang="en-US"/>
        </a:p>
      </dgm:t>
    </dgm:pt>
    <dgm:pt modelId="{90625F4D-2B00-4BEF-B1E5-55C667F19FBE}">
      <dgm:prSet/>
      <dgm:spPr/>
      <dgm:t>
        <a:bodyPr/>
        <a:lstStyle/>
        <a:p>
          <a:r>
            <a:rPr lang="es-ES" dirty="0"/>
            <a:t>¿Cuáles fueron las principales potencias imperialistas?</a:t>
          </a:r>
          <a:endParaRPr lang="en-US" dirty="0"/>
        </a:p>
      </dgm:t>
    </dgm:pt>
    <dgm:pt modelId="{EC4B3623-502B-4011-A2BD-325E2BA9133E}" type="parTrans" cxnId="{D84F71F8-2DA1-4EFC-BF40-1DAFD6713DF1}">
      <dgm:prSet/>
      <dgm:spPr/>
      <dgm:t>
        <a:bodyPr/>
        <a:lstStyle/>
        <a:p>
          <a:endParaRPr lang="en-US"/>
        </a:p>
      </dgm:t>
    </dgm:pt>
    <dgm:pt modelId="{906F2BF0-66C7-4060-9F9A-D2F106FCBA25}" type="sibTrans" cxnId="{D84F71F8-2DA1-4EFC-BF40-1DAFD6713DF1}">
      <dgm:prSet/>
      <dgm:spPr/>
      <dgm:t>
        <a:bodyPr/>
        <a:lstStyle/>
        <a:p>
          <a:endParaRPr lang="en-US"/>
        </a:p>
      </dgm:t>
    </dgm:pt>
    <dgm:pt modelId="{BBF848B7-99E4-4DE1-B969-3659BFBA966E}">
      <dgm:prSet/>
      <dgm:spPr/>
      <dgm:t>
        <a:bodyPr/>
        <a:lstStyle/>
        <a:p>
          <a:r>
            <a:rPr lang="es-ES" dirty="0"/>
            <a:t>¿en qué continentes se concentró el imperialismo?</a:t>
          </a:r>
          <a:endParaRPr lang="en-US" dirty="0"/>
        </a:p>
      </dgm:t>
    </dgm:pt>
    <dgm:pt modelId="{7BEFD163-EDC9-47B3-AA17-D1D314A33F74}" type="parTrans" cxnId="{1282EAF1-CBF3-4422-AF57-09EF6F18D2EC}">
      <dgm:prSet/>
      <dgm:spPr/>
      <dgm:t>
        <a:bodyPr/>
        <a:lstStyle/>
        <a:p>
          <a:endParaRPr lang="en-US"/>
        </a:p>
      </dgm:t>
    </dgm:pt>
    <dgm:pt modelId="{1187739F-E949-403F-B35B-03AFE27697B1}" type="sibTrans" cxnId="{1282EAF1-CBF3-4422-AF57-09EF6F18D2EC}">
      <dgm:prSet/>
      <dgm:spPr/>
      <dgm:t>
        <a:bodyPr/>
        <a:lstStyle/>
        <a:p>
          <a:endParaRPr lang="en-US"/>
        </a:p>
      </dgm:t>
    </dgm:pt>
    <dgm:pt modelId="{89A668AF-22E3-408E-98B0-757C755F6A22}">
      <dgm:prSet/>
      <dgm:spPr/>
      <dgm:t>
        <a:bodyPr/>
        <a:lstStyle/>
        <a:p>
          <a:r>
            <a:rPr lang="es-ES" dirty="0"/>
            <a:t>¿Qué es una metrópolis? ¿Cómo se relaciona con las colonias?</a:t>
          </a:r>
          <a:endParaRPr lang="en-US" dirty="0"/>
        </a:p>
      </dgm:t>
    </dgm:pt>
    <dgm:pt modelId="{B59D2F4E-9135-4CCB-9F8A-863B67E38373}" type="parTrans" cxnId="{7F36BD65-2A57-4A7E-B0FC-19C6F4DF2F60}">
      <dgm:prSet/>
      <dgm:spPr/>
      <dgm:t>
        <a:bodyPr/>
        <a:lstStyle/>
        <a:p>
          <a:endParaRPr lang="en-US"/>
        </a:p>
      </dgm:t>
    </dgm:pt>
    <dgm:pt modelId="{24D1B514-2BF3-447D-A081-53808F6510FC}" type="sibTrans" cxnId="{7F36BD65-2A57-4A7E-B0FC-19C6F4DF2F60}">
      <dgm:prSet/>
      <dgm:spPr/>
      <dgm:t>
        <a:bodyPr/>
        <a:lstStyle/>
        <a:p>
          <a:endParaRPr lang="en-US"/>
        </a:p>
      </dgm:t>
    </dgm:pt>
    <dgm:pt modelId="{1950A1E8-581E-4F2C-9E66-4D9E37A0102C}" type="pres">
      <dgm:prSet presAssocID="{677CB0BD-A6F1-459B-8386-C4328567DC66}" presName="linear" presStyleCnt="0">
        <dgm:presLayoutVars>
          <dgm:animLvl val="lvl"/>
          <dgm:resizeHandles val="exact"/>
        </dgm:presLayoutVars>
      </dgm:prSet>
      <dgm:spPr/>
    </dgm:pt>
    <dgm:pt modelId="{06ED3CBA-4C8E-4EC5-8CB0-B07141E32646}" type="pres">
      <dgm:prSet presAssocID="{F508491D-74A7-475C-A4A4-EB47EB93C5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61A688-1498-407E-8016-6656B434E81A}" type="pres">
      <dgm:prSet presAssocID="{4D649530-3F35-4851-A9E3-82327A03C9A3}" presName="spacer" presStyleCnt="0"/>
      <dgm:spPr/>
    </dgm:pt>
    <dgm:pt modelId="{A33EE73A-32DC-4B29-94AD-ADBFD0AD4CAA}" type="pres">
      <dgm:prSet presAssocID="{90625F4D-2B00-4BEF-B1E5-55C667F19F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893E67-3763-4C98-A114-B957260B74A6}" type="pres">
      <dgm:prSet presAssocID="{906F2BF0-66C7-4060-9F9A-D2F106FCBA25}" presName="spacer" presStyleCnt="0"/>
      <dgm:spPr/>
    </dgm:pt>
    <dgm:pt modelId="{15861FB5-BC81-45B5-B35D-1DAF7E558393}" type="pres">
      <dgm:prSet presAssocID="{BBF848B7-99E4-4DE1-B969-3659BFBA96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D1BD29-29AB-42BF-8271-D9A13B8F1B27}" type="pres">
      <dgm:prSet presAssocID="{1187739F-E949-403F-B35B-03AFE27697B1}" presName="spacer" presStyleCnt="0"/>
      <dgm:spPr/>
    </dgm:pt>
    <dgm:pt modelId="{33674204-8FF9-498A-B365-B6C670D46A68}" type="pres">
      <dgm:prSet presAssocID="{89A668AF-22E3-408E-98B0-757C755F6A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EF8502-F895-4836-929B-063D3473ADF7}" type="presOf" srcId="{BBF848B7-99E4-4DE1-B969-3659BFBA966E}" destId="{15861FB5-BC81-45B5-B35D-1DAF7E558393}" srcOrd="0" destOrd="0" presId="urn:microsoft.com/office/officeart/2005/8/layout/vList2"/>
    <dgm:cxn modelId="{BF4E4A1D-4E03-4E4B-9DB5-B5F09C0D4883}" type="presOf" srcId="{677CB0BD-A6F1-459B-8386-C4328567DC66}" destId="{1950A1E8-581E-4F2C-9E66-4D9E37A0102C}" srcOrd="0" destOrd="0" presId="urn:microsoft.com/office/officeart/2005/8/layout/vList2"/>
    <dgm:cxn modelId="{D4056C23-0923-45B2-8007-A0FDB79FF640}" srcId="{677CB0BD-A6F1-459B-8386-C4328567DC66}" destId="{F508491D-74A7-475C-A4A4-EB47EB93C5E5}" srcOrd="0" destOrd="0" parTransId="{1A671A8B-02FD-4D07-8F5D-5C7786DA4EA5}" sibTransId="{4D649530-3F35-4851-A9E3-82327A03C9A3}"/>
    <dgm:cxn modelId="{7F36BD65-2A57-4A7E-B0FC-19C6F4DF2F60}" srcId="{677CB0BD-A6F1-459B-8386-C4328567DC66}" destId="{89A668AF-22E3-408E-98B0-757C755F6A22}" srcOrd="3" destOrd="0" parTransId="{B59D2F4E-9135-4CCB-9F8A-863B67E38373}" sibTransId="{24D1B514-2BF3-447D-A081-53808F6510FC}"/>
    <dgm:cxn modelId="{8B19FC6F-279B-4345-88B3-63FB68F256E5}" type="presOf" srcId="{89A668AF-22E3-408E-98B0-757C755F6A22}" destId="{33674204-8FF9-498A-B365-B6C670D46A68}" srcOrd="0" destOrd="0" presId="urn:microsoft.com/office/officeart/2005/8/layout/vList2"/>
    <dgm:cxn modelId="{7D408BA8-87E5-426D-A2D7-663FCE55911F}" type="presOf" srcId="{F508491D-74A7-475C-A4A4-EB47EB93C5E5}" destId="{06ED3CBA-4C8E-4EC5-8CB0-B07141E32646}" srcOrd="0" destOrd="0" presId="urn:microsoft.com/office/officeart/2005/8/layout/vList2"/>
    <dgm:cxn modelId="{6B2EADE1-D5C9-48DF-8F69-9B9B0FCCDCCF}" type="presOf" srcId="{90625F4D-2B00-4BEF-B1E5-55C667F19FBE}" destId="{A33EE73A-32DC-4B29-94AD-ADBFD0AD4CAA}" srcOrd="0" destOrd="0" presId="urn:microsoft.com/office/officeart/2005/8/layout/vList2"/>
    <dgm:cxn modelId="{1282EAF1-CBF3-4422-AF57-09EF6F18D2EC}" srcId="{677CB0BD-A6F1-459B-8386-C4328567DC66}" destId="{BBF848B7-99E4-4DE1-B969-3659BFBA966E}" srcOrd="2" destOrd="0" parTransId="{7BEFD163-EDC9-47B3-AA17-D1D314A33F74}" sibTransId="{1187739F-E949-403F-B35B-03AFE27697B1}"/>
    <dgm:cxn modelId="{D84F71F8-2DA1-4EFC-BF40-1DAFD6713DF1}" srcId="{677CB0BD-A6F1-459B-8386-C4328567DC66}" destId="{90625F4D-2B00-4BEF-B1E5-55C667F19FBE}" srcOrd="1" destOrd="0" parTransId="{EC4B3623-502B-4011-A2BD-325E2BA9133E}" sibTransId="{906F2BF0-66C7-4060-9F9A-D2F106FCBA25}"/>
    <dgm:cxn modelId="{2FDDAE81-EC4E-4545-82AD-32D3F812AC15}" type="presParOf" srcId="{1950A1E8-581E-4F2C-9E66-4D9E37A0102C}" destId="{06ED3CBA-4C8E-4EC5-8CB0-B07141E32646}" srcOrd="0" destOrd="0" presId="urn:microsoft.com/office/officeart/2005/8/layout/vList2"/>
    <dgm:cxn modelId="{FEE2A2D7-DCDA-45DA-AD49-4C7B47E9B605}" type="presParOf" srcId="{1950A1E8-581E-4F2C-9E66-4D9E37A0102C}" destId="{E961A688-1498-407E-8016-6656B434E81A}" srcOrd="1" destOrd="0" presId="urn:microsoft.com/office/officeart/2005/8/layout/vList2"/>
    <dgm:cxn modelId="{90C0CBC4-FFB8-45A0-B1C0-D4D3EC43CA76}" type="presParOf" srcId="{1950A1E8-581E-4F2C-9E66-4D9E37A0102C}" destId="{A33EE73A-32DC-4B29-94AD-ADBFD0AD4CAA}" srcOrd="2" destOrd="0" presId="urn:microsoft.com/office/officeart/2005/8/layout/vList2"/>
    <dgm:cxn modelId="{FFAC3EEF-34FE-4BFB-80ED-6379E6A7B9AA}" type="presParOf" srcId="{1950A1E8-581E-4F2C-9E66-4D9E37A0102C}" destId="{9A893E67-3763-4C98-A114-B957260B74A6}" srcOrd="3" destOrd="0" presId="urn:microsoft.com/office/officeart/2005/8/layout/vList2"/>
    <dgm:cxn modelId="{20D31A7A-FC69-42C8-81C9-08650D8F680D}" type="presParOf" srcId="{1950A1E8-581E-4F2C-9E66-4D9E37A0102C}" destId="{15861FB5-BC81-45B5-B35D-1DAF7E558393}" srcOrd="4" destOrd="0" presId="urn:microsoft.com/office/officeart/2005/8/layout/vList2"/>
    <dgm:cxn modelId="{45ED4497-2E27-4AD1-83F3-EB707A66F8E7}" type="presParOf" srcId="{1950A1E8-581E-4F2C-9E66-4D9E37A0102C}" destId="{7DD1BD29-29AB-42BF-8271-D9A13B8F1B27}" srcOrd="5" destOrd="0" presId="urn:microsoft.com/office/officeart/2005/8/layout/vList2"/>
    <dgm:cxn modelId="{ABDAE23A-108D-47FB-99B9-EC47481215D2}" type="presParOf" srcId="{1950A1E8-581E-4F2C-9E66-4D9E37A0102C}" destId="{33674204-8FF9-498A-B365-B6C670D46A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D3CBA-4C8E-4EC5-8CB0-B07141E32646}">
      <dsp:nvSpPr>
        <dsp:cNvPr id="0" name=""/>
        <dsp:cNvSpPr/>
      </dsp:nvSpPr>
      <dsp:spPr>
        <a:xfrm>
          <a:off x="0" y="25116"/>
          <a:ext cx="6589260" cy="1231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¿Qué es el imperialismo?</a:t>
          </a:r>
          <a:endParaRPr lang="en-US" sz="3100" kern="1200" dirty="0"/>
        </a:p>
      </dsp:txBody>
      <dsp:txXfrm>
        <a:off x="60116" y="85232"/>
        <a:ext cx="6469028" cy="1111247"/>
      </dsp:txXfrm>
    </dsp:sp>
    <dsp:sp modelId="{A33EE73A-32DC-4B29-94AD-ADBFD0AD4CAA}">
      <dsp:nvSpPr>
        <dsp:cNvPr id="0" name=""/>
        <dsp:cNvSpPr/>
      </dsp:nvSpPr>
      <dsp:spPr>
        <a:xfrm>
          <a:off x="0" y="1345876"/>
          <a:ext cx="6589260" cy="12314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¿Cuáles fueron las principales potencias imperialistas?</a:t>
          </a:r>
          <a:endParaRPr lang="en-US" sz="3100" kern="1200" dirty="0"/>
        </a:p>
      </dsp:txBody>
      <dsp:txXfrm>
        <a:off x="60116" y="1405992"/>
        <a:ext cx="6469028" cy="1111247"/>
      </dsp:txXfrm>
    </dsp:sp>
    <dsp:sp modelId="{15861FB5-BC81-45B5-B35D-1DAF7E558393}">
      <dsp:nvSpPr>
        <dsp:cNvPr id="0" name=""/>
        <dsp:cNvSpPr/>
      </dsp:nvSpPr>
      <dsp:spPr>
        <a:xfrm>
          <a:off x="0" y="2666636"/>
          <a:ext cx="6589260" cy="12314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¿en qué continentes se concentró el imperialismo?</a:t>
          </a:r>
          <a:endParaRPr lang="en-US" sz="3100" kern="1200" dirty="0"/>
        </a:p>
      </dsp:txBody>
      <dsp:txXfrm>
        <a:off x="60116" y="2726752"/>
        <a:ext cx="6469028" cy="1111247"/>
      </dsp:txXfrm>
    </dsp:sp>
    <dsp:sp modelId="{33674204-8FF9-498A-B365-B6C670D46A68}">
      <dsp:nvSpPr>
        <dsp:cNvPr id="0" name=""/>
        <dsp:cNvSpPr/>
      </dsp:nvSpPr>
      <dsp:spPr>
        <a:xfrm>
          <a:off x="0" y="3987396"/>
          <a:ext cx="6589260" cy="12314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¿Qué es una metrópolis? ¿Cómo se relaciona con las colonias?</a:t>
          </a:r>
          <a:endParaRPr lang="en-US" sz="3100" kern="1200" dirty="0"/>
        </a:p>
      </dsp:txBody>
      <dsp:txXfrm>
        <a:off x="60116" y="4047512"/>
        <a:ext cx="6469028" cy="111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613AA-1A59-474C-BEF2-4300865AEC6A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12B45-A06C-4245-9EC0-D376398E6D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7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cms/asset/161f7293-bcac-49d9-93d8-887370f4d53f/psp2232-fig-0002-m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Carbon</a:t>
            </a:r>
            <a:r>
              <a:rPr lang="es-CL" dirty="0"/>
              <a:t> para la maquina de vapor.</a:t>
            </a:r>
          </a:p>
          <a:p>
            <a:r>
              <a:rPr lang="es-CL" dirty="0" err="1"/>
              <a:t>Carbon</a:t>
            </a:r>
            <a:r>
              <a:rPr lang="es-CL" dirty="0"/>
              <a:t> y hierro para el acero.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B6B3A-2442-4712-B330-D9A000FBCFB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31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CL" dirty="0">
                <a:hlinkClick r:id="rId3"/>
              </a:rPr>
              <a:t>https://onlinelibrary.wiley.com/cms/asset/161f7293-bcac-49d9-93d8-887370f4d53f/psp2232-fig-0002-m.jpg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12B45-A06C-4245-9EC0-D376398E6DE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1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E0514-904C-476D-A5BA-857174E4E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6E8C75-5E8F-44EE-9652-2AE80A488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12E8A-271A-4681-A423-B6CC20C3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D1205D-84F5-41F9-B078-A0AA63E6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6B7026-605B-4304-87E4-7C6376AB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82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6B6BA-79F0-4BD3-AC07-966CC647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C66FC7-BA90-4560-8124-F72B2CB03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FA5C9-5D0C-4152-B7B9-3B0A911A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D03E2-B626-40F4-8E05-470FAC4F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9848C-9642-4224-85EF-00419E26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0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C45CF9-5A9B-44BB-B7C9-514570B69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D08BAE-3CA4-46B9-A82D-8E1C01A12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1C8DB-8864-4C83-984B-317D66EB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7B4491-63F0-46FA-A82B-929068E5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1C997-A5ED-4801-BABF-0BAFDE66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29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E33D-8338-448C-8AB8-F1BB2CDF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6F8CE-99DF-439C-8822-031EEAD81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B08C1-2CB5-4640-9B83-4F0B41BF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40E5D-5061-45AF-B824-E847BADC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73CDE-6702-483E-B733-68D09A4E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72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31153-11BC-47D4-B93D-4E6FAF3D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78D890-F88D-43C6-B15D-9FCE530B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61186-5EA5-4C83-80DC-7C4A54D2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CBB888-842E-411A-976A-F63D610B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B66AC8-9CA8-40B4-B627-B5152D77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79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14CB9-D6DA-46C1-A8BD-D0D820A3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6D9567-E36C-4390-96E7-1A5696D7F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BE2851-4AA6-4ED4-9D82-4BCD083CD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3FD0D7-2672-4598-A573-64DF2C3C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5DB462-8E17-4D68-A42B-15746742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475DBC-66D1-4CAC-9DF3-3B17A01B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6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B5D06-6AF0-47F7-B7E4-0FE5CC88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2BAACD-2A90-472F-AA2E-E224FAA1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AB62A-109B-4B5C-ABB9-67D79BD2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CB7B45-539B-4A85-892A-1D945E1C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E09827-011B-4D3D-8D75-415D8DED2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AF7CF3-9677-4DDC-A2D3-71184B15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B5C7D1-880C-4835-85BC-EECFAA3C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12BE14-4A98-4483-8FD5-20300642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1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F8E25-E5BD-401B-898E-25C28A98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C5B88E-B830-49B6-BB0E-0861B5A3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B67751-1710-4D56-9748-E1A5CDB4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7BA09E-7322-41E4-A726-107F188E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57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4FB26E-AF6B-4A57-89BA-CAA12971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8E7C84-D8D9-4784-9F20-D6FDF95C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ABF697-5CE3-4F09-B5F5-9DF3D4E8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0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9CD36-4D07-47DE-9D99-73E6115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81D57D-7D80-4661-AEEC-F00AE2AD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B378E-68DF-48CB-BB30-E84C5C37C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8A9ABD-7CEC-4451-BCB6-17CD18E2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2128C8-1E2D-4A3F-9B8A-5117315E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934148-0420-4A38-8B6D-8221483A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4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BE186-A7C4-4881-9D42-8315EFE8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A64CED-EA8A-40A8-A3C6-BE999944E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0A8286-C5D4-4687-96A5-B996B9548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14EC8-907F-410D-BB6E-10C2E6A4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4492D2-B610-4B92-9F61-5C40DD2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B47E81-8A13-466D-9301-20E5ECD8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0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35BA31-28F8-47FE-B1ED-7E690DFB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15B37-058A-4956-96F3-BBEF990EF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CBFACF-4FD7-4019-AAD5-DB311D24B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1373-9862-42E5-8F62-75C396AE6731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798EC5-2F7F-4D41-AAC2-32D0DFFD2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AE1E4-12B1-4CD0-8C4F-DBAFF81C4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4F89-48B9-47F6-8E9C-B7A6949D0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18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lgian_strike_of_18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-town.it/economia/14372-trasporti,-agroalimentare-e-tessile-trainano-la-mini-ripresa-dell-industria-abruzzes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zr_c6YTM4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ittafutura.it/economia-e-lavoro/fase-superiore-imperialismo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lsanfernando.blogspot.com/2016/04/mapas-alianzas-y-bandos-primera-guerra.html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eo-teoblog.blogspot.com/2011/01/materiales-y-actividades-interactiva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ewminate.com/labor-laws-and-the-industrial-revolution/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presencianoticias.com/2017/02/07/culmina-imss-sat-campana-vacunacion-la-influenza/" TargetMode="External"/><Relationship Id="rId7" Type="http://schemas.openxmlformats.org/officeDocument/2006/relationships/hyperlink" Target="https://es.marenostrum.info/index.php?title=Archivo:Locomotora_de_vapor_240-2074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goncalmayossolsona.blogspot.com/2013/11/proletariado-es-cognitariado.html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dificio, exterior, viejo, grupo&#10;&#10;Descripción generada automáticamente">
            <a:extLst>
              <a:ext uri="{FF2B5EF4-FFF2-40B4-BE49-F238E27FC236}">
                <a16:creationId xmlns:a16="http://schemas.microsoft.com/office/drawing/2014/main" id="{DAA4486E-1A00-41CC-9991-1F2616364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30" b="37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989EF5-FF98-48C1-8896-4E174CBB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800" dirty="0">
                <a:ln w="22225">
                  <a:solidFill>
                    <a:srgbClr val="FFFFFF"/>
                  </a:solidFill>
                </a:ln>
                <a:noFill/>
              </a:rPr>
              <a:t>Unidad 0. </a:t>
            </a:r>
            <a:r>
              <a:rPr lang="en-US" sz="6800" dirty="0" err="1">
                <a:ln w="22225">
                  <a:solidFill>
                    <a:srgbClr val="FFFFFF"/>
                  </a:solidFill>
                </a:ln>
                <a:noFill/>
              </a:rPr>
              <a:t>Revolución</a:t>
            </a:r>
            <a:r>
              <a:rPr lang="en-US" sz="6800" dirty="0">
                <a:ln w="22225">
                  <a:solidFill>
                    <a:srgbClr val="FFFFFF"/>
                  </a:solidFill>
                </a:ln>
                <a:noFill/>
              </a:rPr>
              <a:t> Industrial e </a:t>
            </a:r>
            <a:r>
              <a:rPr lang="en-US" sz="6800" dirty="0" err="1">
                <a:ln w="22225">
                  <a:solidFill>
                    <a:srgbClr val="FFFFFF"/>
                  </a:solidFill>
                </a:ln>
                <a:noFill/>
              </a:rPr>
              <a:t>Imperialismo</a:t>
            </a:r>
            <a:endParaRPr lang="en-US" sz="6800" dirty="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73D165B9-3376-46F7-831B-7C3421C77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FFFFFF"/>
                </a:solidFill>
              </a:rPr>
              <a:t>Historia – Segundo Medio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FFFFFF"/>
                </a:solidFill>
              </a:rPr>
              <a:t>Abraham López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FFFFFF"/>
                </a:solidFill>
              </a:rPr>
              <a:t>OA: 05 y 06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FFFFFF"/>
                </a:solidFill>
              </a:rPr>
              <a:t>CLASE </a:t>
            </a:r>
            <a:r>
              <a:rPr lang="es-CL" sz="2000" dirty="0" err="1">
                <a:solidFill>
                  <a:srgbClr val="FFFFFF"/>
                </a:solidFill>
              </a:rPr>
              <a:t>N°</a:t>
            </a:r>
            <a:r>
              <a:rPr lang="es-CL" sz="2000" dirty="0">
                <a:solidFill>
                  <a:srgbClr val="FFFFFF"/>
                </a:solidFill>
              </a:rPr>
              <a:t> 7-8</a:t>
            </a:r>
          </a:p>
          <a:p>
            <a:pPr algn="l"/>
            <a:endParaRPr lang="es-CL" sz="20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3AD92A-2B88-4A6F-BADF-72629057348E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n.wikipedia.org/wiki/Belgian_strike_of_18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57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17FD-4A2C-40ED-973D-F05017B5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0"/>
            <a:ext cx="5068078" cy="1325563"/>
          </a:xfrm>
        </p:spPr>
        <p:txBody>
          <a:bodyPr>
            <a:normAutofit/>
          </a:bodyPr>
          <a:lstStyle/>
          <a:p>
            <a:r>
              <a:rPr lang="es-ES" dirty="0"/>
              <a:t>Consolidación de la burguesía</a:t>
            </a:r>
          </a:p>
        </p:txBody>
      </p:sp>
      <p:pic>
        <p:nvPicPr>
          <p:cNvPr id="5" name="Marcador de contenido 4" descr="Imagen que contiene texto, libro, camioneta, verde&#10;&#10;Descripción generada automáticamente">
            <a:extLst>
              <a:ext uri="{FF2B5EF4-FFF2-40B4-BE49-F238E27FC236}">
                <a16:creationId xmlns:a16="http://schemas.microsoft.com/office/drawing/2014/main" id="{ED626C2B-52FD-4ABE-B576-1EA98B57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07" y="714146"/>
            <a:ext cx="8417426" cy="614385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2ECF34-C321-410B-9F65-B2107F995CDA}"/>
              </a:ext>
            </a:extLst>
          </p:cNvPr>
          <p:cNvSpPr txBox="1"/>
          <p:nvPr/>
        </p:nvSpPr>
        <p:spPr>
          <a:xfrm>
            <a:off x="111967" y="1779687"/>
            <a:ext cx="3260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burguesía se consolidó como la clase más poderosa de la sociedad europea.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Dueños del capital y las industrias dominaron el mercado del trabajo y la política (luego de la caída del régimen monárquico).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El desarrollo de su proyecto capitalista permitió que apareciera una nueva clase media, compuesta por pequeños comerciantes, empleados públicos y profesionales.</a:t>
            </a:r>
          </a:p>
        </p:txBody>
      </p:sp>
    </p:spTree>
    <p:extLst>
      <p:ext uri="{BB962C8B-B14F-4D97-AF65-F5344CB8AC3E}">
        <p14:creationId xmlns:p14="http://schemas.microsoft.com/office/powerpoint/2010/main" val="2782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F1B23-AA1D-4A2A-8879-3C901CA1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3776" cy="1325563"/>
          </a:xfrm>
        </p:spPr>
        <p:txBody>
          <a:bodyPr/>
          <a:lstStyle/>
          <a:p>
            <a:r>
              <a:rPr lang="es-ES" dirty="0"/>
              <a:t>Las formas del trabajo industrial</a:t>
            </a:r>
          </a:p>
        </p:txBody>
      </p:sp>
      <p:pic>
        <p:nvPicPr>
          <p:cNvPr id="6" name="Marcador de contenido 5" descr="Imagen que contiene interior, hombre, tabla, parado&#10;&#10;Descripción generada automáticamente">
            <a:extLst>
              <a:ext uri="{FF2B5EF4-FFF2-40B4-BE49-F238E27FC236}">
                <a16:creationId xmlns:a16="http://schemas.microsoft.com/office/drawing/2014/main" id="{A7556EE3-B199-4A24-90FD-D515969DF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038" y="2272084"/>
            <a:ext cx="6103938" cy="392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5C86A4F9-A8B0-4D8D-A566-037E3767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98" y="1027906"/>
            <a:ext cx="4438650" cy="52673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79CD61-DE5D-4D44-B5FE-ADD0F1C0EC25}"/>
              </a:ext>
            </a:extLst>
          </p:cNvPr>
          <p:cNvSpPr txBox="1"/>
          <p:nvPr/>
        </p:nvSpPr>
        <p:spPr>
          <a:xfrm>
            <a:off x="838200" y="5961336"/>
            <a:ext cx="6103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news-town.it/economia/14372-trasporti,-agroalimentare-e-tessile-trainano-la-mini-ripresa-dell-industria-abruzzese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/3.0/"/>
              </a:rPr>
              <a:t>CC BY-NC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9546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57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3D4DF8-1F2E-49F5-8C99-59CAC4F7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s-ES" sz="3700" dirty="0">
                <a:solidFill>
                  <a:srgbClr val="FFFFFF"/>
                </a:solidFill>
              </a:rPr>
              <a:t>El desarrollo del proletariado urbano: Una nueva clase trabajadora</a:t>
            </a:r>
          </a:p>
        </p:txBody>
      </p:sp>
      <p:pic>
        <p:nvPicPr>
          <p:cNvPr id="7" name="Imagen 6" descr="Imagen que contiene foto, periódico, viejo, hombre&#10;&#10;Descripción generada automáticamente">
            <a:extLst>
              <a:ext uri="{FF2B5EF4-FFF2-40B4-BE49-F238E27FC236}">
                <a16:creationId xmlns:a16="http://schemas.microsoft.com/office/drawing/2014/main" id="{D46CC7E9-8889-4AE1-9841-3A219C157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7011" r="173" b="-472"/>
          <a:stretch/>
        </p:blipFill>
        <p:spPr>
          <a:xfrm>
            <a:off x="249345" y="2190031"/>
            <a:ext cx="3515189" cy="4660283"/>
          </a:xfrm>
          <a:prstGeom prst="rect">
            <a:avLst/>
          </a:prstGeom>
        </p:spPr>
      </p:pic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4CB1C13-8D4F-4726-8B69-128355EB0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5" b="1293"/>
          <a:stretch/>
        </p:blipFill>
        <p:spPr>
          <a:xfrm>
            <a:off x="3870664" y="2086357"/>
            <a:ext cx="3593390" cy="4763956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ontent Placeholder 10">
            <a:extLst>
              <a:ext uri="{FF2B5EF4-FFF2-40B4-BE49-F238E27FC236}">
                <a16:creationId xmlns:a16="http://schemas.microsoft.com/office/drawing/2014/main" id="{7DDE00B7-82F3-455C-A791-E1660485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L" sz="1800" dirty="0">
                <a:solidFill>
                  <a:srgbClr val="FFFFFF"/>
                </a:solidFill>
              </a:rPr>
              <a:t>Los cambios demográficos y en los modos de producción y empleo, dieron origen a una nueva clase trabajadora: el proletariado urbano.</a:t>
            </a:r>
          </a:p>
          <a:p>
            <a:pPr marL="0" indent="0" algn="just">
              <a:buNone/>
            </a:pPr>
            <a:endParaRPr lang="es-CL" sz="18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es-CL" sz="1800" dirty="0">
                <a:solidFill>
                  <a:srgbClr val="FFFFFF"/>
                </a:solidFill>
              </a:rPr>
              <a:t>Se caracterizó por ocuparse en las crecientes  industrias bajo condiciones de trabajo muy duras.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rgbClr val="FFFFFF"/>
                </a:solidFill>
              </a:rPr>
              <a:t>Desarrolló una relación de asalariado con los empresarios dueños de las industrias.</a:t>
            </a:r>
          </a:p>
          <a:p>
            <a:pPr marL="0" indent="0" algn="just">
              <a:buNone/>
            </a:pPr>
            <a:endParaRPr lang="es-CL" sz="18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es-CL" sz="1800" dirty="0">
                <a:solidFill>
                  <a:srgbClr val="FFFFFF"/>
                </a:solidFill>
              </a:rPr>
              <a:t>La fuerza laboral del proletariado incluyó a todos los integrantes del grupo familiar que pudieran trabajas, también mujeres y niños.</a:t>
            </a:r>
          </a:p>
        </p:txBody>
      </p:sp>
    </p:spTree>
    <p:extLst>
      <p:ext uri="{BB962C8B-B14F-4D97-AF65-F5344CB8AC3E}">
        <p14:creationId xmlns:p14="http://schemas.microsoft.com/office/powerpoint/2010/main" val="41539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la carga del hombre blanco">
            <a:extLst>
              <a:ext uri="{FF2B5EF4-FFF2-40B4-BE49-F238E27FC236}">
                <a16:creationId xmlns:a16="http://schemas.microsoft.com/office/drawing/2014/main" id="{709AE280-D7E4-437F-839E-1034CC304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12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3420A8-3D81-437F-A9B0-D57F586D6E85}"/>
              </a:ext>
            </a:extLst>
          </p:cNvPr>
          <p:cNvSpPr txBox="1"/>
          <p:nvPr/>
        </p:nvSpPr>
        <p:spPr>
          <a:xfrm>
            <a:off x="0" y="4239025"/>
            <a:ext cx="296514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¿Qué elementos identificas en la imagen?</a:t>
            </a:r>
          </a:p>
          <a:p>
            <a:endParaRPr lang="es-ES" dirty="0"/>
          </a:p>
          <a:p>
            <a:r>
              <a:rPr lang="es-ES" dirty="0"/>
              <a:t>¿Cómo crees que se relacionan con el concepto de “imperialismo”?</a:t>
            </a:r>
          </a:p>
        </p:txBody>
      </p:sp>
    </p:spTree>
    <p:extLst>
      <p:ext uri="{BB962C8B-B14F-4D97-AF65-F5344CB8AC3E}">
        <p14:creationId xmlns:p14="http://schemas.microsoft.com/office/powerpoint/2010/main" val="203868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D348F-85F1-4B66-880F-87DEEE1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Tomo apuntes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C8748AAF-2D5A-4495-BC0F-9610C2868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08094"/>
              </p:ext>
            </p:extLst>
          </p:nvPr>
        </p:nvGraphicFramePr>
        <p:xfrm>
          <a:off x="4776730" y="789383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51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s multimedia en línea 5" title="15. El nacionalismo imperialista">
            <a:hlinkClick r:id="" action="ppaction://media"/>
            <a:extLst>
              <a:ext uri="{FF2B5EF4-FFF2-40B4-BE49-F238E27FC236}">
                <a16:creationId xmlns:a16="http://schemas.microsoft.com/office/drawing/2014/main" id="{55EF7199-043D-4141-B102-AD73532AFF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0748" y="399864"/>
            <a:ext cx="10770504" cy="60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9C18C-DF3F-47D5-AD4E-82A8FAC6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93625" cy="89537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s-ES" dirty="0"/>
              <a:t>Belle Époque e Imperialismo</a:t>
            </a:r>
          </a:p>
        </p:txBody>
      </p:sp>
      <p:pic>
        <p:nvPicPr>
          <p:cNvPr id="5" name="Imagen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577723FC-752C-45AD-9E0B-B163CF0F8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3465" y="1928395"/>
            <a:ext cx="5293625" cy="360076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2F641-82A0-4897-AF9C-81A4E02A6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60" y="5429648"/>
            <a:ext cx="6183754" cy="1144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Desarrollo de la carrera imperialista: Reparto de África y colonización de Asia: Búsqueda de nuevos mercados y fuentes de materias primas.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24CBD5-687A-4232-A2AE-40156399ED37}"/>
              </a:ext>
            </a:extLst>
          </p:cNvPr>
          <p:cNvSpPr txBox="1"/>
          <p:nvPr/>
        </p:nvSpPr>
        <p:spPr>
          <a:xfrm>
            <a:off x="6884591" y="1260501"/>
            <a:ext cx="41484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Desarrollo de la denominada “Paz Armada”: Formación de alianzas, militarización e inversión bélica por parte de las potencias Europas </a:t>
            </a:r>
          </a:p>
        </p:txBody>
      </p:sp>
      <p:pic>
        <p:nvPicPr>
          <p:cNvPr id="9" name="Imagen 8" descr="Imagen que contiene captura de pantalla, mapa&#10;&#10;Descripción generada automáticamente">
            <a:extLst>
              <a:ext uri="{FF2B5EF4-FFF2-40B4-BE49-F238E27FC236}">
                <a16:creationId xmlns:a16="http://schemas.microsoft.com/office/drawing/2014/main" id="{114DCD7C-9BCE-4102-B5F6-74E152D52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83859" y="2547317"/>
            <a:ext cx="5469410" cy="41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2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A00CC8-5749-4797-B63F-8B89D7F85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21375" r="15251" b="12476"/>
          <a:stretch>
            <a:fillRect/>
          </a:stretch>
        </p:blipFill>
        <p:spPr bwMode="auto">
          <a:xfrm>
            <a:off x="1305071" y="25947"/>
            <a:ext cx="9236766" cy="68061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0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in título-3">
            <a:extLst>
              <a:ext uri="{FF2B5EF4-FFF2-40B4-BE49-F238E27FC236}">
                <a16:creationId xmlns:a16="http://schemas.microsoft.com/office/drawing/2014/main" id="{36567DA0-7766-46E0-8948-8F45F6F79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1973" r="3910" b="6939"/>
          <a:stretch/>
        </p:blipFill>
        <p:spPr bwMode="auto">
          <a:xfrm>
            <a:off x="1106556" y="139556"/>
            <a:ext cx="9978887" cy="65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CC11A-351D-40B7-AE68-95F33D17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4710661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relación puede tener la Revolución Industrial con el Imperialismo en siglo XIX?</a:t>
            </a:r>
          </a:p>
        </p:txBody>
      </p:sp>
      <p:pic>
        <p:nvPicPr>
          <p:cNvPr id="4" name="Imagen 3" descr="Imagen que contiene alfombra&#10;&#10;Descripción generada automáticamente">
            <a:extLst>
              <a:ext uri="{FF2B5EF4-FFF2-40B4-BE49-F238E27FC236}">
                <a16:creationId xmlns:a16="http://schemas.microsoft.com/office/drawing/2014/main" id="{1AB5022F-5F8D-40E9-B21F-0916A3F02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0555" y="195709"/>
            <a:ext cx="3351586" cy="347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Foto en blanco y negro de una fábrica&#10;&#10;Descripción generada automáticamente">
            <a:extLst>
              <a:ext uri="{FF2B5EF4-FFF2-40B4-BE49-F238E27FC236}">
                <a16:creationId xmlns:a16="http://schemas.microsoft.com/office/drawing/2014/main" id="{CC5BBD34-B980-4577-A9C8-A1DC85C2B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476" y="195709"/>
            <a:ext cx="6173602" cy="347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60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81321-BBD0-44B9-AD5D-E6C5B706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6100"/>
              <a:t>Objetivo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15938-05AA-4C2E-B214-E9C08D1F6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/>
              <a:t>Analizar el proceso de revolución industrial considerando aspectos económicos y sociales del mismo, mediante el análisis de fuentes primarias y secundarias.</a:t>
            </a:r>
          </a:p>
        </p:txBody>
      </p:sp>
    </p:spTree>
    <p:extLst>
      <p:ext uri="{BB962C8B-B14F-4D97-AF65-F5344CB8AC3E}">
        <p14:creationId xmlns:p14="http://schemas.microsoft.com/office/powerpoint/2010/main" val="182061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F9579-3BCD-486E-B2DB-67A8DD87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s-ES" dirty="0"/>
              <a:t>Lluvia de Ideas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59852-5E31-4EEE-B973-34ECAABE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800" dirty="0"/>
              <a:t>¿Qué recordamos sobre la Revolución Industrial?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/>
              <a:t>¿Cómo se origina este proceso?</a:t>
            </a:r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DCEB11-8EE2-4CAA-BB81-971271A89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19" r="184" b="5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DE734C1-DA21-486B-9198-8FDE135E7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322" r="7505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Foto en blanco y negro de un tren antiguo&#10;&#10;Descripción generada automáticamente">
            <a:extLst>
              <a:ext uri="{FF2B5EF4-FFF2-40B4-BE49-F238E27FC236}">
                <a16:creationId xmlns:a16="http://schemas.microsoft.com/office/drawing/2014/main" id="{7BB6917D-9C43-4BFE-BAF6-46779A339F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277" r="20170" b="-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93DBB2-0019-4C5D-B95A-9853646370D6}"/>
              </a:ext>
            </a:extLst>
          </p:cNvPr>
          <p:cNvSpPr txBox="1"/>
          <p:nvPr/>
        </p:nvSpPr>
        <p:spPr>
          <a:xfrm>
            <a:off x="9977932" y="6870700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presencianoticias.com/2017/02/07/culmina-imss-sat-campana-vacunacion-la-influenz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173B-11D4-44E3-BD47-57BFCDE27B08}"/>
              </a:ext>
            </a:extLst>
          </p:cNvPr>
          <p:cNvSpPr txBox="1"/>
          <p:nvPr/>
        </p:nvSpPr>
        <p:spPr>
          <a:xfrm>
            <a:off x="7497890" y="6870700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://goncalmayossolsona.blogspot.com/2013/11/proletariado-es-cognitariad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1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>
            <a:extLst>
              <a:ext uri="{FF2B5EF4-FFF2-40B4-BE49-F238E27FC236}">
                <a16:creationId xmlns:a16="http://schemas.microsoft.com/office/drawing/2014/main" id="{75405FCE-0C32-4F6C-BC8B-A9BB6FFD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4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193B4-2D15-4792-942A-6EB029DA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s-CL" sz="4000"/>
              <a:t>Primera Revolución industrial</a:t>
            </a:r>
          </a:p>
        </p:txBody>
      </p:sp>
      <p:pic>
        <p:nvPicPr>
          <p:cNvPr id="2050" name="Picture 2" descr="Resultado de imagen para maquina de vapor">
            <a:extLst>
              <a:ext uri="{FF2B5EF4-FFF2-40B4-BE49-F238E27FC236}">
                <a16:creationId xmlns:a16="http://schemas.microsoft.com/office/drawing/2014/main" id="{41D0A94E-9AB3-4A62-B08B-0E179C955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56"/>
          <a:stretch/>
        </p:blipFill>
        <p:spPr bwMode="auto">
          <a:xfrm>
            <a:off x="1103257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9B019-004A-404B-BD76-73CF418F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F0A52D"/>
              </a:buClr>
            </a:pPr>
            <a:r>
              <a:rPr lang="es-CL" sz="1800"/>
              <a:t>Esta comienza a mediados del siglo XVIII y se extiende hasta mediados del siglo XIX.</a:t>
            </a:r>
          </a:p>
          <a:p>
            <a:pPr>
              <a:buClr>
                <a:srgbClr val="F0A52D"/>
              </a:buClr>
            </a:pPr>
            <a:r>
              <a:rPr lang="es-CL" sz="1800"/>
              <a:t>En ella destacan las innovaciones que se realizaron en la industria textil </a:t>
            </a:r>
          </a:p>
          <a:p>
            <a:pPr>
              <a:buClr>
                <a:srgbClr val="F0A52D"/>
              </a:buClr>
            </a:pPr>
            <a:r>
              <a:rPr lang="es-CL" sz="1800"/>
              <a:t>La utilización del vapor marcó tanto a la industria como al transporte.</a:t>
            </a:r>
          </a:p>
          <a:p>
            <a:pPr>
              <a:buClr>
                <a:srgbClr val="F0A52D"/>
              </a:buClr>
            </a:pPr>
            <a:r>
              <a:rPr lang="es-CL" sz="1800"/>
              <a:t>Carbón y Hierro.</a:t>
            </a:r>
          </a:p>
        </p:txBody>
      </p:sp>
    </p:spTree>
    <p:extLst>
      <p:ext uri="{BB962C8B-B14F-4D97-AF65-F5344CB8AC3E}">
        <p14:creationId xmlns:p14="http://schemas.microsoft.com/office/powerpoint/2010/main" val="64747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utomovil XIX">
            <a:extLst>
              <a:ext uri="{FF2B5EF4-FFF2-40B4-BE49-F238E27FC236}">
                <a16:creationId xmlns:a16="http://schemas.microsoft.com/office/drawing/2014/main" id="{0F85EC6D-B571-458A-B49F-6D93DDE6B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4A7832-3A87-4C13-A708-50141720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CL" sz="2800"/>
              <a:t>Segunda Revolución Industrial.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A922D-B4E3-4280-9207-BCBE5D87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CL" sz="1700"/>
              <a:t>Se inicia a mediados del siglo XIX y se prolonga aproximadamente hasta las primeras décadas del siglo XX.</a:t>
            </a:r>
          </a:p>
          <a:p>
            <a:r>
              <a:rPr lang="es-CL" sz="1700"/>
              <a:t>Se caracteriza principalmente por la implementación de nuevas fuentes de energía, como lo son el petróleo y la electricidad</a:t>
            </a:r>
          </a:p>
          <a:p>
            <a:r>
              <a:rPr lang="es-CL" sz="1700"/>
              <a:t>Por su parte, en 1879, Edison inventa la bombilla o ampolleta, hecho que significó un gran cambio en la vida del ser humano.</a:t>
            </a:r>
          </a:p>
        </p:txBody>
      </p:sp>
    </p:spTree>
    <p:extLst>
      <p:ext uri="{BB962C8B-B14F-4D97-AF65-F5344CB8AC3E}">
        <p14:creationId xmlns:p14="http://schemas.microsoft.com/office/powerpoint/2010/main" val="307583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7B4332-1E4C-43CC-86AA-896109A7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es-ES" sz="2800"/>
              <a:t>INICIO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FAF0BF-8A73-4CE4-AF43-98BC341E3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-14"/>
          <a:stretch/>
        </p:blipFill>
        <p:spPr>
          <a:xfrm>
            <a:off x="673749" y="370320"/>
            <a:ext cx="3716238" cy="5853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7D53818-F36C-4DD1-9078-35DD2F83D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r="-2" b="4184"/>
          <a:stretch/>
        </p:blipFill>
        <p:spPr>
          <a:xfrm>
            <a:off x="4793019" y="83975"/>
            <a:ext cx="6798905" cy="4889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416147-DB2E-4506-BAE4-93641EE2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5039452"/>
            <a:ext cx="6725232" cy="1714500"/>
          </a:xfrm>
        </p:spPr>
        <p:txBody>
          <a:bodyPr anchor="ctr">
            <a:normAutofit/>
          </a:bodyPr>
          <a:lstStyle/>
          <a:p>
            <a:r>
              <a:rPr lang="es-CL" sz="1700" dirty="0"/>
              <a:t>Considerando la información presente en los recursos de esta diapositiva y tus conocimientos previos: ¿ Qué cambios impulsó la Revolución Industrial? ¿Qué efectos pudo tener esto en la sociedad y economía europeas?</a:t>
            </a:r>
          </a:p>
        </p:txBody>
      </p:sp>
    </p:spTree>
    <p:extLst>
      <p:ext uri="{BB962C8B-B14F-4D97-AF65-F5344CB8AC3E}">
        <p14:creationId xmlns:p14="http://schemas.microsoft.com/office/powerpoint/2010/main" val="252903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B0E7E-2DD3-4AF5-AAD6-A967551C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4" y="43053"/>
            <a:ext cx="8231155" cy="1325563"/>
          </a:xfrm>
        </p:spPr>
        <p:txBody>
          <a:bodyPr/>
          <a:lstStyle/>
          <a:p>
            <a:r>
              <a:rPr lang="es-ES" dirty="0"/>
              <a:t>El desarrollo demográfico europeo</a:t>
            </a: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2F2BC18-03BC-4830-9776-2E9A8A8D5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28" y="1160684"/>
            <a:ext cx="4391276" cy="5550347"/>
          </a:xfrm>
        </p:spPr>
      </p:pic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0D21B2C-1D59-4075-A0F1-F5501D660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4" y="1487502"/>
            <a:ext cx="7208249" cy="4452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75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4BE5E-3C9D-46E8-9993-626910FA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5" y="477443"/>
            <a:ext cx="3807187" cy="2228074"/>
          </a:xfrm>
        </p:spPr>
        <p:txBody>
          <a:bodyPr>
            <a:normAutofit/>
          </a:bodyPr>
          <a:lstStyle/>
          <a:p>
            <a:r>
              <a:rPr lang="es-ES" sz="4000" dirty="0"/>
              <a:t>Expansión Industrial en Europa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7C66C4-E955-4465-A11D-746786A3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3" y="2705517"/>
            <a:ext cx="3799425" cy="31432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2000" dirty="0"/>
              <a:t>A partir de la observación del mapa y tus conocimientos previos:</a:t>
            </a:r>
          </a:p>
          <a:p>
            <a:pPr marL="0" indent="0" algn="just">
              <a:buNone/>
            </a:pPr>
            <a:r>
              <a:rPr lang="es-CL" sz="2000" dirty="0"/>
              <a:t>¿Qué relación se puede establecer entre el Desarrollo de los centros industriales y los países que se posicionaron como potencias durante el periodo?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¿Qué rol habrá jugado al red ferroviaria en el proceso?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EC18D43-C1A9-4C58-A777-CB0810F7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4" r="14361"/>
          <a:stretch/>
        </p:blipFill>
        <p:spPr>
          <a:xfrm>
            <a:off x="3946811" y="0"/>
            <a:ext cx="809475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4716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630</Words>
  <Application>Microsoft Office PowerPoint</Application>
  <PresentationFormat>Panorámica</PresentationFormat>
  <Paragraphs>65</Paragraphs>
  <Slides>19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Wingdings</vt:lpstr>
      <vt:lpstr>Tema de Office</vt:lpstr>
      <vt:lpstr>Unidad 0. Revolución Industrial e Imperialismo</vt:lpstr>
      <vt:lpstr>Objetivo</vt:lpstr>
      <vt:lpstr>Lluvia de Ideas</vt:lpstr>
      <vt:lpstr>Presentación de PowerPoint</vt:lpstr>
      <vt:lpstr>Primera Revolución industrial</vt:lpstr>
      <vt:lpstr>Segunda Revolución Industrial.</vt:lpstr>
      <vt:lpstr>INICIO</vt:lpstr>
      <vt:lpstr>El desarrollo demográfico europeo</vt:lpstr>
      <vt:lpstr>Expansión Industrial en Europa</vt:lpstr>
      <vt:lpstr>Consolidación de la burguesía</vt:lpstr>
      <vt:lpstr>Las formas del trabajo industrial</vt:lpstr>
      <vt:lpstr>El desarrollo del proletariado urbano: Una nueva clase trabajadora</vt:lpstr>
      <vt:lpstr>Presentación de PowerPoint</vt:lpstr>
      <vt:lpstr>Tomo apuntes</vt:lpstr>
      <vt:lpstr>Presentación de PowerPoint</vt:lpstr>
      <vt:lpstr>Belle Époque e Imperialismo</vt:lpstr>
      <vt:lpstr>Presentación de PowerPoint</vt:lpstr>
      <vt:lpstr>Presentación de PowerPoint</vt:lpstr>
      <vt:lpstr>¿Qué relación puede tener la Revolución Industrial con el Imperialismo en siglo XIX?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Revolución Industrial: Características y consecuencias</dc:title>
  <dc:creator>Abraham López</dc:creator>
  <cp:lastModifiedBy>Carmen Barros Ortega</cp:lastModifiedBy>
  <cp:revision>15</cp:revision>
  <dcterms:created xsi:type="dcterms:W3CDTF">2020-08-31T11:25:10Z</dcterms:created>
  <dcterms:modified xsi:type="dcterms:W3CDTF">2021-03-30T12:53:53Z</dcterms:modified>
</cp:coreProperties>
</file>