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HRbuv2GCLe0ThlaHutr+mTiXj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19B48C-EA8A-432D-9307-5F672FEB2963}">
  <a:tblStyle styleId="{FE19B48C-EA8A-432D-9307-5F672FEB2963}"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7E9"/>
          </a:solidFill>
        </a:fill>
      </a:tcStyle>
    </a:wholeTbl>
    <a:band1H>
      <a:tcTxStyle/>
      <a:tcStyle>
        <a:tcBdr/>
        <a:fill>
          <a:solidFill>
            <a:srgbClr val="F9CDD1"/>
          </a:solidFill>
        </a:fill>
      </a:tcStyle>
    </a:band1H>
    <a:band2H>
      <a:tcTxStyle/>
      <a:tcStyle>
        <a:tcBdr/>
      </a:tcStyle>
    </a:band2H>
    <a:band1V>
      <a:tcTxStyle/>
      <a:tcStyle>
        <a:tcBdr/>
        <a:fill>
          <a:solidFill>
            <a:srgbClr val="F9CDD1"/>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63cf958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63cf9585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e63cf9585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8"/>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7" name="Google Shape;17;p18"/>
          <p:cNvSpPr txBox="1">
            <a:spLocks noGrp="1"/>
          </p:cNvSpPr>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a:endParaRPr/>
          </a:p>
        </p:txBody>
      </p:sp>
      <p:sp>
        <p:nvSpPr>
          <p:cNvPr id="19" name="Google Shape;19;p1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79"/>
        <p:cNvGrpSpPr/>
        <p:nvPr/>
      </p:nvGrpSpPr>
      <p:grpSpPr>
        <a:xfrm>
          <a:off x="0" y="0"/>
          <a:ext cx="0" cy="0"/>
          <a:chOff x="0" y="0"/>
          <a:chExt cx="0" cy="0"/>
        </a:xfrm>
      </p:grpSpPr>
      <p:sp>
        <p:nvSpPr>
          <p:cNvPr id="80" name="Google Shape;80;p27"/>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60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2" name="Google Shape;82;p27"/>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83" name="Google Shape;83;p2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86"/>
        <p:cNvGrpSpPr/>
        <p:nvPr/>
      </p:nvGrpSpPr>
      <p:grpSpPr>
        <a:xfrm>
          <a:off x="0" y="0"/>
          <a:ext cx="0" cy="0"/>
          <a:chOff x="0" y="0"/>
          <a:chExt cx="0" cy="0"/>
        </a:xfrm>
      </p:grpSpPr>
      <p:sp>
        <p:nvSpPr>
          <p:cNvPr id="87" name="Google Shape;87;p28"/>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88" name="Google Shape;88;p28"/>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200"/>
              <a:buFont typeface="Century Gothic"/>
              <a:buNone/>
              <a:defRPr sz="42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90" name="Google Shape;90;p28"/>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1" name="Google Shape;91;p28"/>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94"/>
        <p:cNvGrpSpPr/>
        <p:nvPr/>
      </p:nvGrpSpPr>
      <p:grpSpPr>
        <a:xfrm>
          <a:off x="0" y="0"/>
          <a:ext cx="0" cy="0"/>
          <a:chOff x="0" y="0"/>
          <a:chExt cx="0" cy="0"/>
        </a:xfrm>
      </p:grpSpPr>
      <p:sp>
        <p:nvSpPr>
          <p:cNvPr id="95" name="Google Shape;95;p29"/>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6" name="Google Shape;96;p29"/>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360"/>
              </a:spcBef>
              <a:spcAft>
                <a:spcPts val="0"/>
              </a:spcAft>
              <a:buSzPts val="1800"/>
              <a:buFont typeface="Century Gothic"/>
              <a:buNone/>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98" name="Google Shape;98;p2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1"/>
        <p:cNvGrpSpPr/>
        <p:nvPr/>
      </p:nvGrpSpPr>
      <p:grpSpPr>
        <a:xfrm>
          <a:off x="0" y="0"/>
          <a:ext cx="0" cy="0"/>
          <a:chOff x="0" y="0"/>
          <a:chExt cx="0" cy="0"/>
        </a:xfrm>
      </p:grpSpPr>
      <p:sp>
        <p:nvSpPr>
          <p:cNvPr id="102" name="Google Shape;102;p30"/>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3" name="Google Shape;103;p3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05" name="Google Shape;105;p3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8"/>
        <p:cNvGrpSpPr/>
        <p:nvPr/>
      </p:nvGrpSpPr>
      <p:grpSpPr>
        <a:xfrm>
          <a:off x="0" y="0"/>
          <a:ext cx="0" cy="0"/>
          <a:chOff x="0" y="0"/>
          <a:chExt cx="0" cy="0"/>
        </a:xfrm>
      </p:grpSpPr>
      <p:sp>
        <p:nvSpPr>
          <p:cNvPr id="109" name="Google Shape;109;p31"/>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0" name="Google Shape;110;p31"/>
          <p:cNvSpPr txBox="1">
            <a:spLocks noGrp="1"/>
          </p:cNvSpPr>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112" name="Google Shape;112;p3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2"/>
        <p:cNvGrpSpPr/>
        <p:nvPr/>
      </p:nvGrpSpPr>
      <p:grpSpPr>
        <a:xfrm>
          <a:off x="0" y="0"/>
          <a:ext cx="0" cy="0"/>
          <a:chOff x="0" y="0"/>
          <a:chExt cx="0" cy="0"/>
        </a:xfrm>
      </p:grpSpPr>
      <p:sp>
        <p:nvSpPr>
          <p:cNvPr id="23" name="Google Shape;23;p19"/>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4" name="Google Shape;24;p1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26" name="Google Shape;26;p1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20"/>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1" name="Google Shape;31;p20"/>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spcBef>
                <a:spcPts val="0"/>
              </a:spcBef>
              <a:spcAft>
                <a:spcPts val="0"/>
              </a:spcAft>
              <a:buClr>
                <a:srgbClr val="FEFEFE"/>
              </a:buClr>
              <a:buSzPts val="4800"/>
              <a:buFont typeface="Century Gothic"/>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spcBef>
                <a:spcPts val="360"/>
              </a:spcBef>
              <a:spcAft>
                <a:spcPts val="0"/>
              </a:spcAft>
              <a:buSzPts val="1800"/>
              <a:buNone/>
              <a:defRPr sz="1800">
                <a:solidFill>
                  <a:schemeClr val="lt1"/>
                </a:solidFill>
              </a:defRPr>
            </a:lvl1pPr>
            <a:lvl2pPr marL="914400" lvl="1" indent="-228600" algn="l">
              <a:spcBef>
                <a:spcPts val="600"/>
              </a:spcBef>
              <a:spcAft>
                <a:spcPts val="0"/>
              </a:spcAft>
              <a:buSzPts val="1800"/>
              <a:buNone/>
              <a:defRPr sz="1800">
                <a:solidFill>
                  <a:schemeClr val="lt1"/>
                </a:solidFill>
              </a:defRPr>
            </a:lvl2pPr>
            <a:lvl3pPr marL="1371600" lvl="2" indent="-228600" algn="l">
              <a:spcBef>
                <a:spcPts val="600"/>
              </a:spcBef>
              <a:spcAft>
                <a:spcPts val="0"/>
              </a:spcAft>
              <a:buSzPts val="1600"/>
              <a:buNone/>
              <a:defRPr sz="1600">
                <a:solidFill>
                  <a:schemeClr val="lt1"/>
                </a:solidFill>
              </a:defRPr>
            </a:lvl3pPr>
            <a:lvl4pPr marL="1828800" lvl="3" indent="-228600" algn="l">
              <a:spcBef>
                <a:spcPts val="600"/>
              </a:spcBef>
              <a:spcAft>
                <a:spcPts val="0"/>
              </a:spcAft>
              <a:buSzPts val="1400"/>
              <a:buNone/>
              <a:defRPr sz="1400">
                <a:solidFill>
                  <a:schemeClr val="lt1"/>
                </a:solidFill>
              </a:defRPr>
            </a:lvl4pPr>
            <a:lvl5pPr marL="2286000" lvl="4" indent="-228600" algn="l">
              <a:spcBef>
                <a:spcPts val="600"/>
              </a:spcBef>
              <a:spcAft>
                <a:spcPts val="0"/>
              </a:spcAft>
              <a:buSzPts val="1400"/>
              <a:buNone/>
              <a:defRPr sz="1400">
                <a:solidFill>
                  <a:schemeClr val="lt1"/>
                </a:solidFill>
              </a:defRPr>
            </a:lvl5pPr>
            <a:lvl6pPr marL="2743200" lvl="5" indent="-228600" algn="l">
              <a:spcBef>
                <a:spcPts val="600"/>
              </a:spcBef>
              <a:spcAft>
                <a:spcPts val="0"/>
              </a:spcAft>
              <a:buSzPts val="1400"/>
              <a:buNone/>
              <a:defRPr sz="1400">
                <a:solidFill>
                  <a:schemeClr val="lt1"/>
                </a:solidFill>
              </a:defRPr>
            </a:lvl6pPr>
            <a:lvl7pPr marL="3200400" lvl="6" indent="-228600" algn="l">
              <a:spcBef>
                <a:spcPts val="600"/>
              </a:spcBef>
              <a:spcAft>
                <a:spcPts val="0"/>
              </a:spcAft>
              <a:buSzPts val="1400"/>
              <a:buNone/>
              <a:defRPr sz="1400">
                <a:solidFill>
                  <a:schemeClr val="lt1"/>
                </a:solidFill>
              </a:defRPr>
            </a:lvl7pPr>
            <a:lvl8pPr marL="3657600" lvl="7" indent="-228600" algn="l">
              <a:spcBef>
                <a:spcPts val="600"/>
              </a:spcBef>
              <a:spcAft>
                <a:spcPts val="0"/>
              </a:spcAft>
              <a:buSzPts val="1400"/>
              <a:buNone/>
              <a:defRPr sz="1400">
                <a:solidFill>
                  <a:schemeClr val="lt1"/>
                </a:solidFill>
              </a:defRPr>
            </a:lvl8pPr>
            <a:lvl9pPr marL="4114800" lvl="8" indent="-228600" algn="l">
              <a:spcBef>
                <a:spcPts val="600"/>
              </a:spcBef>
              <a:spcAft>
                <a:spcPts val="600"/>
              </a:spcAft>
              <a:buSzPts val="1400"/>
              <a:buNone/>
              <a:defRPr sz="1400">
                <a:solidFill>
                  <a:schemeClr val="lt1"/>
                </a:solidFill>
              </a:defRPr>
            </a:lvl9pPr>
          </a:lstStyle>
          <a:p>
            <a:endParaRPr/>
          </a:p>
        </p:txBody>
      </p:sp>
      <p:sp>
        <p:nvSpPr>
          <p:cNvPr id="33" name="Google Shape;33;p2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21"/>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8" name="Google Shape;38;p2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0" name="Google Shape;40;p21"/>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1" name="Google Shape;41;p2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22"/>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6" name="Google Shape;46;p2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48" name="Google Shape;48;p22"/>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9" name="Google Shape;49;p22"/>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50" name="Google Shape;50;p22"/>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51" name="Google Shape;51;p2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4"/>
        <p:cNvGrpSpPr/>
        <p:nvPr/>
      </p:nvGrpSpPr>
      <p:grpSpPr>
        <a:xfrm>
          <a:off x="0" y="0"/>
          <a:ext cx="0" cy="0"/>
          <a:chOff x="0" y="0"/>
          <a:chExt cx="0" cy="0"/>
        </a:xfrm>
      </p:grpSpPr>
      <p:sp>
        <p:nvSpPr>
          <p:cNvPr id="55" name="Google Shape;55;p23"/>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6" name="Google Shape;56;p2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0"/>
        <p:cNvGrpSpPr/>
        <p:nvPr/>
      </p:nvGrpSpPr>
      <p:grpSpPr>
        <a:xfrm>
          <a:off x="0" y="0"/>
          <a:ext cx="0" cy="0"/>
          <a:chOff x="0" y="0"/>
          <a:chExt cx="0" cy="0"/>
        </a:xfrm>
      </p:grpSpPr>
      <p:sp>
        <p:nvSpPr>
          <p:cNvPr id="61" name="Google Shape;61;p2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4"/>
        <p:cNvGrpSpPr/>
        <p:nvPr/>
      </p:nvGrpSpPr>
      <p:grpSpPr>
        <a:xfrm>
          <a:off x="0" y="0"/>
          <a:ext cx="0" cy="0"/>
          <a:chOff x="0" y="0"/>
          <a:chExt cx="0" cy="0"/>
        </a:xfrm>
      </p:grpSpPr>
      <p:sp>
        <p:nvSpPr>
          <p:cNvPr id="65" name="Google Shape;65;p25"/>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6" name="Google Shape;66;p25"/>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2000"/>
              <a:buFont typeface="Century Gothic"/>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68" name="Google Shape;68;p25"/>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spcBef>
                <a:spcPts val="280"/>
              </a:spcBef>
              <a:spcAft>
                <a:spcPts val="0"/>
              </a:spcAft>
              <a:buSzPts val="1400"/>
              <a:buNone/>
              <a:defRPr sz="14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69" name="Google Shape;69;p2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spcBef>
                <a:spcPts val="0"/>
              </a:spcBef>
              <a:spcAft>
                <a:spcPts val="0"/>
              </a:spcAft>
              <a:buClr>
                <a:srgbClr val="FEFEFE"/>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280"/>
              </a:spcBef>
              <a:spcAft>
                <a:spcPts val="0"/>
              </a:spcAft>
              <a:buClr>
                <a:schemeClr val="accent1"/>
              </a:buClr>
              <a:buSzPts val="1400"/>
              <a:buFont typeface="Noto Sans Symbols"/>
              <a:buNone/>
              <a:defRPr sz="1400" b="0" i="0" u="none" strike="noStrike" cap="none">
                <a:solidFill>
                  <a:schemeClr val="lt1"/>
                </a:solidFill>
                <a:latin typeface="Century Gothic"/>
                <a:ea typeface="Century Gothic"/>
                <a:cs typeface="Century Gothic"/>
                <a:sym typeface="Century Gothic"/>
              </a:defRPr>
            </a:lvl1pPr>
            <a:lvl2pPr marR="0" lvl="1"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R="0" lvl="2"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R="0" lvl="3"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R="0" lvl="4"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R="0" lvl="5"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R="0" lvl="6"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R="0" lvl="7"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R="0" lvl="8"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75" name="Google Shape;75;p26"/>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SzPts val="900"/>
              <a:buNone/>
              <a:defRPr sz="900"/>
            </a:lvl6pPr>
            <a:lvl7pPr marL="3200400" lvl="6" indent="-228600" algn="l">
              <a:spcBef>
                <a:spcPts val="600"/>
              </a:spcBef>
              <a:spcAft>
                <a:spcPts val="0"/>
              </a:spcAft>
              <a:buSzPts val="900"/>
              <a:buNone/>
              <a:defRPr sz="900"/>
            </a:lvl7pPr>
            <a:lvl8pPr marL="3657600" lvl="7" indent="-228600" algn="l">
              <a:spcBef>
                <a:spcPts val="600"/>
              </a:spcBef>
              <a:spcAft>
                <a:spcPts val="0"/>
              </a:spcAft>
              <a:buSzPts val="900"/>
              <a:buNone/>
              <a:defRPr sz="900"/>
            </a:lvl8pPr>
            <a:lvl9pPr marL="4114800" lvl="8" indent="-228600" algn="l">
              <a:spcBef>
                <a:spcPts val="600"/>
              </a:spcBef>
              <a:spcAft>
                <a:spcPts val="600"/>
              </a:spcAft>
              <a:buSzPts val="900"/>
              <a:buNone/>
              <a:defRPr sz="900"/>
            </a:lvl9pPr>
          </a:lstStyle>
          <a:p>
            <a:endParaRPr/>
          </a:p>
        </p:txBody>
      </p:sp>
      <p:sp>
        <p:nvSpPr>
          <p:cNvPr id="76" name="Google Shape;76;p26"/>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7"/>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1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1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spcBef>
                <a:spcPts val="0"/>
              </a:spcBef>
              <a:buNone/>
              <a:defRPr sz="2000" b="0" i="0" u="none" strike="noStrike" cap="none">
                <a:solidFill>
                  <a:schemeClr val="accent1"/>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chemeClr val="accent1"/>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chemeClr val="accent1"/>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chemeClr val="accent1"/>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chemeClr val="accent1"/>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chemeClr val="accent1"/>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chemeClr val="accent1"/>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chemeClr val="accent1"/>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Congreso_Nacional_de_Chile_-_1891.jp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repositorio.uahurtado.cl/bitstream/handle/11242/5124/V02N01_pp_203-210_Ignacia_Orozco.pdf?sequence=1&amp;isAllowed=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8"/>
        <p:cNvGrpSpPr/>
        <p:nvPr/>
      </p:nvGrpSpPr>
      <p:grpSpPr>
        <a:xfrm>
          <a:off x="0" y="0"/>
          <a:ext cx="0" cy="0"/>
          <a:chOff x="0" y="0"/>
          <a:chExt cx="0" cy="0"/>
        </a:xfrm>
      </p:grpSpPr>
      <p:pic>
        <p:nvPicPr>
          <p:cNvPr id="119" name="Google Shape;119;p1" descr="Foto en blanco y negro de un edificio&#10;&#10;Descripción generada automáticamente"/>
          <p:cNvPicPr preferRelativeResize="0"/>
          <p:nvPr/>
        </p:nvPicPr>
        <p:blipFill rotWithShape="1">
          <a:blip r:embed="rId3">
            <a:alphaModFix/>
          </a:blip>
          <a:srcRect l="9091" t="18182"/>
          <a:stretch/>
        </p:blipFill>
        <p:spPr>
          <a:xfrm>
            <a:off x="20" y="10"/>
            <a:ext cx="12191980" cy="6857989"/>
          </a:xfrm>
          <a:prstGeom prst="rect">
            <a:avLst/>
          </a:prstGeom>
          <a:noFill/>
          <a:ln>
            <a:noFill/>
          </a:ln>
        </p:spPr>
      </p:pic>
      <p:sp>
        <p:nvSpPr>
          <p:cNvPr id="120" name="Google Shape;120;p1"/>
          <p:cNvSpPr/>
          <p:nvPr/>
        </p:nvSpPr>
        <p:spPr>
          <a:xfrm>
            <a:off x="5406897" y="2935656"/>
            <a:ext cx="6332416" cy="37222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4">
              <a:alphaModFix/>
            </a:blip>
            <a:tile tx="0" ty="0" sx="100000" sy="100000" flip="none" algn="tl"/>
          </a:blipFill>
          <a:ln w="9525" cap="rnd" cmpd="sng">
            <a:solidFill>
              <a:schemeClr val="accent1"/>
            </a:solidFill>
            <a:prstDash val="solid"/>
            <a:round/>
            <a:headEnd type="none" w="sm" len="sm"/>
            <a:tailEnd type="none" w="sm" len="sm"/>
          </a:ln>
        </p:spPr>
      </p:sp>
      <p:sp>
        <p:nvSpPr>
          <p:cNvPr id="121" name="Google Shape;121;p1"/>
          <p:cNvSpPr txBox="1">
            <a:spLocks noGrp="1"/>
          </p:cNvSpPr>
          <p:nvPr>
            <p:ph type="ctrTitle"/>
          </p:nvPr>
        </p:nvSpPr>
        <p:spPr>
          <a:xfrm>
            <a:off x="5723467" y="3251199"/>
            <a:ext cx="5706533" cy="194792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s-CL" sz="4000"/>
              <a:t>Constitución de 1833 y República Conservadora</a:t>
            </a:r>
            <a:endParaRPr/>
          </a:p>
        </p:txBody>
      </p:sp>
      <p:sp>
        <p:nvSpPr>
          <p:cNvPr id="122" name="Google Shape;122;p1"/>
          <p:cNvSpPr txBox="1">
            <a:spLocks noGrp="1"/>
          </p:cNvSpPr>
          <p:nvPr>
            <p:ph type="subTitle" idx="1"/>
          </p:nvPr>
        </p:nvSpPr>
        <p:spPr>
          <a:xfrm>
            <a:off x="5723467" y="5196177"/>
            <a:ext cx="3468158" cy="65217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es-CL" sz="1600" dirty="0"/>
              <a:t>Historia – Primero Medio</a:t>
            </a:r>
            <a:endParaRPr dirty="0"/>
          </a:p>
          <a:p>
            <a:pPr marL="0" lvl="0" indent="0" algn="l" rtl="0">
              <a:lnSpc>
                <a:spcPct val="90000"/>
              </a:lnSpc>
              <a:spcBef>
                <a:spcPts val="920"/>
              </a:spcBef>
              <a:spcAft>
                <a:spcPts val="0"/>
              </a:spcAft>
              <a:buSzPts val="1600"/>
              <a:buNone/>
            </a:pPr>
            <a:r>
              <a:rPr lang="es-CL" sz="1600" dirty="0" err="1"/>
              <a:t>OA</a:t>
            </a:r>
            <a:r>
              <a:rPr lang="es-CL" sz="1600" dirty="0"/>
              <a:t> 08</a:t>
            </a:r>
          </a:p>
          <a:p>
            <a:pPr marL="0" lvl="0" indent="0" algn="l" rtl="0">
              <a:lnSpc>
                <a:spcPct val="90000"/>
              </a:lnSpc>
              <a:spcBef>
                <a:spcPts val="920"/>
              </a:spcBef>
              <a:spcAft>
                <a:spcPts val="0"/>
              </a:spcAft>
              <a:buSzPts val="1600"/>
              <a:buNone/>
            </a:pPr>
            <a:r>
              <a:rPr lang="es-CL" sz="1600" dirty="0"/>
              <a:t>Clase </a:t>
            </a:r>
            <a:r>
              <a:rPr lang="es-CL" sz="1600" dirty="0" err="1"/>
              <a:t>N°</a:t>
            </a:r>
            <a:r>
              <a:rPr lang="es-CL" sz="1600" dirty="0"/>
              <a:t> 1</a:t>
            </a:r>
            <a:endParaRPr dirty="0"/>
          </a:p>
          <a:p>
            <a:pPr marL="0" lvl="0" indent="0" algn="l" rtl="0">
              <a:lnSpc>
                <a:spcPct val="90000"/>
              </a:lnSpc>
              <a:spcBef>
                <a:spcPts val="920"/>
              </a:spcBef>
              <a:spcAft>
                <a:spcPts val="0"/>
              </a:spcAft>
              <a:buSzPts val="1600"/>
              <a:buNone/>
            </a:pPr>
            <a:endParaRPr sz="1600" dirty="0"/>
          </a:p>
        </p:txBody>
      </p:sp>
      <p:sp>
        <p:nvSpPr>
          <p:cNvPr id="123" name="Google Shape;123;p1"/>
          <p:cNvSpPr txBox="1"/>
          <p:nvPr/>
        </p:nvSpPr>
        <p:spPr>
          <a:xfrm>
            <a:off x="9370395" y="6657944"/>
            <a:ext cx="2821605"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700" b="0" i="0" u="sng" strike="noStrike" cap="none">
                <a:solidFill>
                  <a:srgbClr val="FFFFFF"/>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Esta foto</a:t>
            </a:r>
            <a:r>
              <a:rPr lang="es-CL" sz="700" b="0" i="0" u="none" strike="noStrike" cap="none">
                <a:solidFill>
                  <a:srgbClr val="FFFFFF"/>
                </a:solidFill>
                <a:latin typeface="Century Gothic"/>
                <a:ea typeface="Century Gothic"/>
                <a:cs typeface="Century Gothic"/>
                <a:sym typeface="Century Gothic"/>
              </a:rPr>
              <a:t> de Autor desconocido está bajo licencia </a:t>
            </a:r>
            <a:r>
              <a:rPr lang="es-CL" sz="700" b="0" i="0" u="sng" strike="noStrike" cap="none">
                <a:solidFill>
                  <a:srgbClr val="FFFFFF"/>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CC BY-SA</a:t>
            </a:r>
            <a:endParaRPr sz="700" b="0"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22">
                                            <p:txEl>
                                              <p:pRg st="0" end="0"/>
                                            </p:txEl>
                                          </p:spTgt>
                                        </p:tgtEl>
                                        <p:attrNameLst>
                                          <p:attrName>style.visibility</p:attrName>
                                        </p:attrNameLst>
                                      </p:cBhvr>
                                      <p:to>
                                        <p:strVal val="visible"/>
                                      </p:to>
                                    </p:set>
                                    <p:animEffect transition="in" filter="fade">
                                      <p:cBhvr>
                                        <p:cTn id="7" dur="400"/>
                                        <p:tgtEl>
                                          <p:spTgt spid="122">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122">
                                            <p:txEl>
                                              <p:pRg st="1" end="1"/>
                                            </p:txEl>
                                          </p:spTgt>
                                        </p:tgtEl>
                                        <p:attrNameLst>
                                          <p:attrName>style.visibility</p:attrName>
                                        </p:attrNameLst>
                                      </p:cBhvr>
                                      <p:to>
                                        <p:strVal val="visible"/>
                                      </p:to>
                                    </p:set>
                                    <p:animEffect transition="in" filter="fade">
                                      <p:cBhvr>
                                        <p:cTn id="10" dur="400"/>
                                        <p:tgtEl>
                                          <p:spTgt spid="122">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122">
                                            <p:txEl>
                                              <p:pRg st="2" end="2"/>
                                            </p:txEl>
                                          </p:spTgt>
                                        </p:tgtEl>
                                        <p:attrNameLst>
                                          <p:attrName>style.visibility</p:attrName>
                                        </p:attrNameLst>
                                      </p:cBhvr>
                                      <p:to>
                                        <p:strVal val="visible"/>
                                      </p:to>
                                    </p:set>
                                    <p:animEffect transition="in" filter="fade">
                                      <p:cBhvr>
                                        <p:cTn id="13" dur="400"/>
                                        <p:tgtEl>
                                          <p:spTgt spid="122">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4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Poder Legislativo y Judicial</a:t>
            </a:r>
            <a:endParaRPr/>
          </a:p>
        </p:txBody>
      </p:sp>
      <p:sp>
        <p:nvSpPr>
          <p:cNvPr id="184" name="Google Shape;184;p10"/>
          <p:cNvSpPr txBox="1">
            <a:spLocks noGrp="1"/>
          </p:cNvSpPr>
          <p:nvPr>
            <p:ph type="body" idx="1"/>
          </p:nvPr>
        </p:nvSpPr>
        <p:spPr>
          <a:xfrm>
            <a:off x="151962" y="2197074"/>
            <a:ext cx="7171800" cy="42699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None/>
            </a:pPr>
            <a:r>
              <a:rPr lang="es-CL" sz="2000" b="1" u="sng"/>
              <a:t>Poder Legislativo</a:t>
            </a:r>
            <a:endParaRPr/>
          </a:p>
          <a:p>
            <a:pPr marL="342900" lvl="0" indent="-342900" algn="l" rtl="0">
              <a:spcBef>
                <a:spcPts val="1000"/>
              </a:spcBef>
              <a:spcAft>
                <a:spcPts val="0"/>
              </a:spcAft>
              <a:buSzPts val="2000"/>
              <a:buChar char="🞆"/>
            </a:pPr>
            <a:r>
              <a:rPr lang="es-CL" sz="2000"/>
              <a:t>Discute y aprueba leyes.</a:t>
            </a:r>
            <a:endParaRPr/>
          </a:p>
          <a:p>
            <a:pPr marL="342900" lvl="0" indent="-342900" algn="l" rtl="0">
              <a:spcBef>
                <a:spcPts val="1000"/>
              </a:spcBef>
              <a:spcAft>
                <a:spcPts val="0"/>
              </a:spcAft>
              <a:buSzPts val="2000"/>
              <a:buChar char="🞆"/>
            </a:pPr>
            <a:r>
              <a:rPr lang="es-CL" sz="2000"/>
              <a:t>Leyes Periódicas: Aprobar presupuesto anual, aprobar contribuciones, número de activos de FF.AA.</a:t>
            </a:r>
            <a:endParaRPr/>
          </a:p>
          <a:p>
            <a:pPr marL="342900" lvl="0" indent="-342900" algn="l" rtl="0">
              <a:spcBef>
                <a:spcPts val="1000"/>
              </a:spcBef>
              <a:spcAft>
                <a:spcPts val="0"/>
              </a:spcAft>
              <a:buSzPts val="2000"/>
              <a:buChar char="🞆"/>
            </a:pPr>
            <a:r>
              <a:rPr lang="es-CL" sz="2000"/>
              <a:t>Puede someter a juicio público a los ministros de Estado.</a:t>
            </a:r>
            <a:endParaRPr/>
          </a:p>
          <a:p>
            <a:pPr marL="0" lvl="0" indent="0" algn="l" rtl="0">
              <a:spcBef>
                <a:spcPts val="1000"/>
              </a:spcBef>
              <a:spcAft>
                <a:spcPts val="0"/>
              </a:spcAft>
              <a:buSzPts val="2000"/>
              <a:buNone/>
            </a:pPr>
            <a:r>
              <a:rPr lang="es-CL" sz="2000" b="1" u="sng"/>
              <a:t>Poder Judicial</a:t>
            </a:r>
            <a:endParaRPr/>
          </a:p>
          <a:p>
            <a:pPr marL="342900" lvl="0" indent="-342900" algn="l" rtl="0">
              <a:spcBef>
                <a:spcPts val="1000"/>
              </a:spcBef>
              <a:spcAft>
                <a:spcPts val="0"/>
              </a:spcAft>
              <a:buSzPts val="2000"/>
              <a:buChar char="🞆"/>
            </a:pPr>
            <a:r>
              <a:rPr lang="es-CL" sz="2000"/>
              <a:t>Administra la Justicia.</a:t>
            </a:r>
            <a:endParaRPr/>
          </a:p>
          <a:p>
            <a:pPr marL="342900" lvl="0" indent="-342900" algn="l" rtl="0">
              <a:spcBef>
                <a:spcPts val="1000"/>
              </a:spcBef>
              <a:spcAft>
                <a:spcPts val="0"/>
              </a:spcAft>
              <a:buSzPts val="2000"/>
              <a:buChar char="🞆"/>
            </a:pPr>
            <a:r>
              <a:rPr lang="es-CL" sz="2000"/>
              <a:t>Está dirigido por la Corte Suprema.</a:t>
            </a:r>
            <a:endParaRPr/>
          </a:p>
        </p:txBody>
      </p:sp>
      <p:pic>
        <p:nvPicPr>
          <p:cNvPr id="185" name="Google Shape;185;p10"/>
          <p:cNvPicPr preferRelativeResize="0"/>
          <p:nvPr/>
        </p:nvPicPr>
        <p:blipFill rotWithShape="1">
          <a:blip r:embed="rId3">
            <a:alphaModFix/>
          </a:blip>
          <a:srcRect/>
          <a:stretch/>
        </p:blipFill>
        <p:spPr>
          <a:xfrm>
            <a:off x="7323750" y="2763353"/>
            <a:ext cx="4737825" cy="3067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Republica Conservadora</a:t>
            </a:r>
            <a:endParaRPr/>
          </a:p>
        </p:txBody>
      </p:sp>
      <p:graphicFrame>
        <p:nvGraphicFramePr>
          <p:cNvPr id="191" name="Google Shape;191;p11"/>
          <p:cNvGraphicFramePr/>
          <p:nvPr/>
        </p:nvGraphicFramePr>
        <p:xfrm>
          <a:off x="940910" y="1990393"/>
          <a:ext cx="3000000" cy="3000000"/>
        </p:xfrm>
        <a:graphic>
          <a:graphicData uri="http://schemas.openxmlformats.org/drawingml/2006/table">
            <a:tbl>
              <a:tblPr firstRow="1" bandRow="1">
                <a:noFill/>
                <a:tableStyleId>{FE19B48C-EA8A-432D-9307-5F672FEB2963}</a:tableStyleId>
              </a:tblPr>
              <a:tblGrid>
                <a:gridCol w="3335375">
                  <a:extLst>
                    <a:ext uri="{9D8B030D-6E8A-4147-A177-3AD203B41FA5}">
                      <a16:colId xmlns:a16="http://schemas.microsoft.com/office/drawing/2014/main" val="20000"/>
                    </a:ext>
                  </a:extLst>
                </a:gridCol>
                <a:gridCol w="3335375">
                  <a:extLst>
                    <a:ext uri="{9D8B030D-6E8A-4147-A177-3AD203B41FA5}">
                      <a16:colId xmlns:a16="http://schemas.microsoft.com/office/drawing/2014/main" val="20001"/>
                    </a:ext>
                  </a:extLst>
                </a:gridCol>
                <a:gridCol w="3335375">
                  <a:extLst>
                    <a:ext uri="{9D8B030D-6E8A-4147-A177-3AD203B41FA5}">
                      <a16:colId xmlns:a16="http://schemas.microsoft.com/office/drawing/2014/main" val="20002"/>
                    </a:ext>
                  </a:extLst>
                </a:gridCol>
              </a:tblGrid>
              <a:tr h="560500">
                <a:tc gridSpan="3">
                  <a:txBody>
                    <a:bodyPr/>
                    <a:lstStyle/>
                    <a:p>
                      <a:pPr marL="0" marR="0" lvl="0" indent="0" algn="ctr" rtl="0">
                        <a:spcBef>
                          <a:spcPts val="0"/>
                        </a:spcBef>
                        <a:spcAft>
                          <a:spcPts val="0"/>
                        </a:spcAft>
                        <a:buNone/>
                      </a:pPr>
                      <a:r>
                        <a:rPr lang="es-CL" sz="1800" u="none" strike="noStrike" cap="none"/>
                        <a:t>La temprana estabilidad chilena (1831-1861)</a:t>
                      </a:r>
                      <a:endParaRPr sz="1800" u="none" strike="noStrike" cap="none"/>
                    </a:p>
                  </a:txBody>
                  <a:tcPr marL="91450" marR="91450" marT="45725" marB="45725"/>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1183975">
                <a:tc>
                  <a:txBody>
                    <a:bodyPr/>
                    <a:lstStyle/>
                    <a:p>
                      <a:pPr marL="0" marR="0" lvl="0" indent="0" algn="l" rtl="0">
                        <a:spcBef>
                          <a:spcPts val="0"/>
                        </a:spcBef>
                        <a:spcAft>
                          <a:spcPts val="0"/>
                        </a:spcAft>
                        <a:buNone/>
                      </a:pPr>
                      <a:r>
                        <a:rPr lang="es-CL" sz="1800" u="none" strike="noStrike" cap="none"/>
                        <a:t>Consolidación de la Soberanía sobre el territorio. </a:t>
                      </a:r>
                      <a:endParaRPr sz="1800"/>
                    </a:p>
                  </a:txBody>
                  <a:tcPr marL="91450" marR="91450" marT="45725" marB="45725"/>
                </a:tc>
                <a:tc>
                  <a:txBody>
                    <a:bodyPr/>
                    <a:lstStyle/>
                    <a:p>
                      <a:pPr marL="0" marR="0" lvl="0" indent="0" algn="l" rtl="0">
                        <a:spcBef>
                          <a:spcPts val="0"/>
                        </a:spcBef>
                        <a:spcAft>
                          <a:spcPts val="0"/>
                        </a:spcAft>
                        <a:buNone/>
                      </a:pPr>
                      <a:r>
                        <a:rPr lang="es-CL" sz="1800"/>
                        <a:t>Estabilizar la economía.</a:t>
                      </a:r>
                      <a:endParaRPr/>
                    </a:p>
                  </a:txBody>
                  <a:tcPr marL="91450" marR="91450" marT="45725" marB="45725"/>
                </a:tc>
                <a:tc>
                  <a:txBody>
                    <a:bodyPr/>
                    <a:lstStyle/>
                    <a:p>
                      <a:pPr marL="0" marR="0" lvl="0" indent="0" algn="l" rtl="0">
                        <a:spcBef>
                          <a:spcPts val="0"/>
                        </a:spcBef>
                        <a:spcAft>
                          <a:spcPts val="0"/>
                        </a:spcAft>
                        <a:buNone/>
                      </a:pPr>
                      <a:r>
                        <a:rPr lang="es-CL" sz="1800"/>
                        <a:t>Generar y consolidar el orden interno (político y social) </a:t>
                      </a:r>
                      <a:endParaRPr sz="1800"/>
                    </a:p>
                  </a:txBody>
                  <a:tcPr marL="91450" marR="91450" marT="45725" marB="45725"/>
                </a:tc>
                <a:extLst>
                  <a:ext uri="{0D108BD9-81ED-4DB2-BD59-A6C34878D82A}">
                    <a16:rowId xmlns:a16="http://schemas.microsoft.com/office/drawing/2014/main" val="10001"/>
                  </a:ext>
                </a:extLst>
              </a:tr>
              <a:tr h="1183975">
                <a:tc>
                  <a:txBody>
                    <a:bodyPr/>
                    <a:lstStyle/>
                    <a:p>
                      <a:pPr marL="0" marR="0" lvl="0" indent="0" algn="l" rtl="0">
                        <a:spcBef>
                          <a:spcPts val="0"/>
                        </a:spcBef>
                        <a:spcAft>
                          <a:spcPts val="0"/>
                        </a:spcAft>
                        <a:buNone/>
                      </a:pPr>
                      <a:r>
                        <a:rPr lang="es-CL" sz="1800"/>
                        <a:t>Toma del Estrecho de Magallanes (1843).</a:t>
                      </a:r>
                      <a:endParaRPr/>
                    </a:p>
                  </a:txBody>
                  <a:tcPr marL="91450" marR="91450" marT="45725" marB="45725"/>
                </a:tc>
                <a:tc>
                  <a:txBody>
                    <a:bodyPr/>
                    <a:lstStyle/>
                    <a:p>
                      <a:pPr marL="0" marR="0" lvl="0" indent="0" algn="l" rtl="0">
                        <a:spcBef>
                          <a:spcPts val="0"/>
                        </a:spcBef>
                        <a:spcAft>
                          <a:spcPts val="0"/>
                        </a:spcAft>
                        <a:buNone/>
                      </a:pPr>
                      <a:r>
                        <a:rPr lang="es-CL" sz="1800"/>
                        <a:t>Ordenamiento y reducción del gasto público: nuevo sistema tributario.</a:t>
                      </a:r>
                      <a:endParaRPr sz="1800"/>
                    </a:p>
                  </a:txBody>
                  <a:tcPr marL="91450" marR="91450" marT="45725" marB="45725"/>
                </a:tc>
                <a:tc>
                  <a:txBody>
                    <a:bodyPr/>
                    <a:lstStyle/>
                    <a:p>
                      <a:pPr marL="0" marR="0" lvl="0" indent="0" algn="l" rtl="0">
                        <a:spcBef>
                          <a:spcPts val="0"/>
                        </a:spcBef>
                        <a:spcAft>
                          <a:spcPts val="0"/>
                        </a:spcAft>
                        <a:buNone/>
                      </a:pPr>
                      <a:r>
                        <a:rPr lang="es-CL" sz="1800"/>
                        <a:t>Constitución de 1833: </a:t>
                      </a:r>
                      <a:endParaRPr/>
                    </a:p>
                    <a:p>
                      <a:pPr marL="0" marR="0" lvl="0" indent="0" algn="l" rtl="0">
                        <a:spcBef>
                          <a:spcPts val="0"/>
                        </a:spcBef>
                        <a:spcAft>
                          <a:spcPts val="0"/>
                        </a:spcAft>
                        <a:buNone/>
                      </a:pPr>
                      <a:r>
                        <a:rPr lang="es-CL" sz="1800"/>
                        <a:t>Autoritarismo</a:t>
                      </a:r>
                      <a:endParaRPr sz="1800"/>
                    </a:p>
                  </a:txBody>
                  <a:tcPr marL="91450" marR="91450" marT="45725" marB="45725"/>
                </a:tc>
                <a:extLst>
                  <a:ext uri="{0D108BD9-81ED-4DB2-BD59-A6C34878D82A}">
                    <a16:rowId xmlns:a16="http://schemas.microsoft.com/office/drawing/2014/main" val="10002"/>
                  </a:ext>
                </a:extLst>
              </a:tr>
            </a:tbl>
          </a:graphicData>
        </a:graphic>
      </p:graphicFrame>
      <p:pic>
        <p:nvPicPr>
          <p:cNvPr id="192" name="Google Shape;192;p11"/>
          <p:cNvPicPr preferRelativeResize="0"/>
          <p:nvPr/>
        </p:nvPicPr>
        <p:blipFill rotWithShape="1">
          <a:blip r:embed="rId3">
            <a:alphaModFix/>
          </a:blip>
          <a:srcRect/>
          <a:stretch/>
        </p:blipFill>
        <p:spPr>
          <a:xfrm>
            <a:off x="232709" y="5040841"/>
            <a:ext cx="2784231" cy="1706024"/>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pic>
        <p:nvPicPr>
          <p:cNvPr id="193" name="Google Shape;193;p11"/>
          <p:cNvPicPr preferRelativeResize="0"/>
          <p:nvPr/>
        </p:nvPicPr>
        <p:blipFill rotWithShape="1">
          <a:blip r:embed="rId4">
            <a:alphaModFix/>
          </a:blip>
          <a:srcRect/>
          <a:stretch/>
        </p:blipFill>
        <p:spPr>
          <a:xfrm>
            <a:off x="6742439" y="4777092"/>
            <a:ext cx="1581406" cy="2185215"/>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194" name="Google Shape;194;p11"/>
          <p:cNvSpPr txBox="1"/>
          <p:nvPr/>
        </p:nvSpPr>
        <p:spPr>
          <a:xfrm>
            <a:off x="3016940" y="5158258"/>
            <a:ext cx="267314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600">
                <a:solidFill>
                  <a:schemeClr val="lt1"/>
                </a:solidFill>
                <a:latin typeface="Century Gothic"/>
                <a:ea typeface="Century Gothic"/>
                <a:cs typeface="Century Gothic"/>
                <a:sym typeface="Century Gothic"/>
              </a:rPr>
              <a:t>El Fuerte Bulnes, fundado en 1843, marcó la toma de posesión efectiva por parte del Estado chileno sobre el Estrecho de Magallanes </a:t>
            </a:r>
            <a:endParaRPr/>
          </a:p>
        </p:txBody>
      </p:sp>
      <p:sp>
        <p:nvSpPr>
          <p:cNvPr id="195" name="Google Shape;195;p11"/>
          <p:cNvSpPr txBox="1"/>
          <p:nvPr/>
        </p:nvSpPr>
        <p:spPr>
          <a:xfrm>
            <a:off x="8493662" y="4961759"/>
            <a:ext cx="3066967"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600">
                <a:solidFill>
                  <a:schemeClr val="lt1"/>
                </a:solidFill>
                <a:latin typeface="Century Gothic"/>
                <a:ea typeface="Century Gothic"/>
                <a:cs typeface="Century Gothic"/>
                <a:sym typeface="Century Gothic"/>
              </a:rPr>
              <a:t>Manuel Rengifo (1793 – 1845)</a:t>
            </a:r>
            <a:endParaRPr/>
          </a:p>
          <a:p>
            <a:pPr marL="0" marR="0" lvl="0" indent="0" algn="l" rtl="0">
              <a:spcBef>
                <a:spcPts val="0"/>
              </a:spcBef>
              <a:spcAft>
                <a:spcPts val="0"/>
              </a:spcAft>
              <a:buNone/>
            </a:pPr>
            <a:r>
              <a:rPr lang="es-CL" sz="1600">
                <a:solidFill>
                  <a:schemeClr val="lt1"/>
                </a:solidFill>
                <a:latin typeface="Century Gothic"/>
                <a:ea typeface="Century Gothic"/>
                <a:cs typeface="Century Gothic"/>
                <a:sym typeface="Century Gothic"/>
              </a:rPr>
              <a:t>Ministro de Hacienda entre 1830 y 1835. Impulsó reformas tributarias que apuntaron a una liberalización de la economía.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Decenios Conservadores (1831-1861)</a:t>
            </a:r>
            <a:endParaRPr/>
          </a:p>
        </p:txBody>
      </p:sp>
      <p:pic>
        <p:nvPicPr>
          <p:cNvPr id="201" name="Google Shape;201;p12"/>
          <p:cNvPicPr preferRelativeResize="0">
            <a:picLocks noGrp="1"/>
          </p:cNvPicPr>
          <p:nvPr>
            <p:ph type="body" idx="1"/>
          </p:nvPr>
        </p:nvPicPr>
        <p:blipFill rotWithShape="1">
          <a:blip r:embed="rId3">
            <a:alphaModFix/>
          </a:blip>
          <a:srcRect/>
          <a:stretch/>
        </p:blipFill>
        <p:spPr>
          <a:xfrm>
            <a:off x="303977" y="2010271"/>
            <a:ext cx="1524000" cy="190500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02" name="Google Shape;202;p12"/>
          <p:cNvPicPr preferRelativeResize="0"/>
          <p:nvPr/>
        </p:nvPicPr>
        <p:blipFill rotWithShape="1">
          <a:blip r:embed="rId4">
            <a:alphaModFix/>
          </a:blip>
          <a:srcRect/>
          <a:stretch/>
        </p:blipFill>
        <p:spPr>
          <a:xfrm>
            <a:off x="6305705" y="2039264"/>
            <a:ext cx="1732783" cy="2144319"/>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203" name="Google Shape;203;p12"/>
          <p:cNvPicPr preferRelativeResize="0"/>
          <p:nvPr/>
        </p:nvPicPr>
        <p:blipFill rotWithShape="1">
          <a:blip r:embed="rId5">
            <a:alphaModFix/>
          </a:blip>
          <a:srcRect/>
          <a:stretch/>
        </p:blipFill>
        <p:spPr>
          <a:xfrm>
            <a:off x="2407369" y="4599448"/>
            <a:ext cx="1639771" cy="2140812"/>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04" name="Google Shape;204;p12"/>
          <p:cNvSpPr txBox="1"/>
          <p:nvPr/>
        </p:nvSpPr>
        <p:spPr>
          <a:xfrm>
            <a:off x="1826052" y="2010271"/>
            <a:ext cx="3712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chemeClr val="lt1"/>
                </a:solidFill>
                <a:latin typeface="Century Gothic"/>
                <a:ea typeface="Century Gothic"/>
                <a:cs typeface="Century Gothic"/>
                <a:sym typeface="Century Gothic"/>
              </a:rPr>
              <a:t>José Joaquín Prieto (1831-1841)</a:t>
            </a:r>
            <a:endParaRPr/>
          </a:p>
        </p:txBody>
      </p:sp>
      <p:sp>
        <p:nvSpPr>
          <p:cNvPr id="205" name="Google Shape;205;p12"/>
          <p:cNvSpPr txBox="1"/>
          <p:nvPr/>
        </p:nvSpPr>
        <p:spPr>
          <a:xfrm>
            <a:off x="4047140" y="4519864"/>
            <a:ext cx="3179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chemeClr val="lt1"/>
                </a:solidFill>
                <a:latin typeface="Century Gothic"/>
                <a:ea typeface="Century Gothic"/>
                <a:cs typeface="Century Gothic"/>
                <a:sym typeface="Century Gothic"/>
              </a:rPr>
              <a:t>Manuel Bulnes (1841-1851)</a:t>
            </a:r>
            <a:endParaRPr/>
          </a:p>
        </p:txBody>
      </p:sp>
      <p:sp>
        <p:nvSpPr>
          <p:cNvPr id="206" name="Google Shape;206;p12"/>
          <p:cNvSpPr txBox="1"/>
          <p:nvPr/>
        </p:nvSpPr>
        <p:spPr>
          <a:xfrm>
            <a:off x="8038488" y="1967770"/>
            <a:ext cx="3095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chemeClr val="lt1"/>
                </a:solidFill>
                <a:latin typeface="Century Gothic"/>
                <a:ea typeface="Century Gothic"/>
                <a:cs typeface="Century Gothic"/>
                <a:sym typeface="Century Gothic"/>
              </a:rPr>
              <a:t>Manuel Montt (1851-1861)</a:t>
            </a:r>
            <a:endParaRPr/>
          </a:p>
        </p:txBody>
      </p:sp>
      <p:sp>
        <p:nvSpPr>
          <p:cNvPr id="207" name="Google Shape;207;p12"/>
          <p:cNvSpPr txBox="1"/>
          <p:nvPr/>
        </p:nvSpPr>
        <p:spPr>
          <a:xfrm>
            <a:off x="1832754" y="2345230"/>
            <a:ext cx="3223171"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Constitución de 1833.</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Reforma tributaria, Manuel Rengifo.</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Guerra con la confederación Perú Boliviana.</a:t>
            </a:r>
            <a:endParaRPr/>
          </a:p>
        </p:txBody>
      </p:sp>
      <p:sp>
        <p:nvSpPr>
          <p:cNvPr id="208" name="Google Shape;208;p12"/>
          <p:cNvSpPr txBox="1"/>
          <p:nvPr/>
        </p:nvSpPr>
        <p:spPr>
          <a:xfrm>
            <a:off x="8038488" y="2379603"/>
            <a:ext cx="3917227" cy="313932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Código Civil 1855, por Andrés Bello.</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Ferrocarril Santiago- Valparaíso.</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Abolición de los mayorazgos.</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Fin de la hegemonía conservadora.</a:t>
            </a:r>
            <a:endParaRPr/>
          </a:p>
          <a:p>
            <a:pPr marL="285750" marR="0" lvl="0" indent="-171450" algn="l" rtl="0">
              <a:spcBef>
                <a:spcPts val="0"/>
              </a:spcBef>
              <a:spcAft>
                <a:spcPts val="0"/>
              </a:spcAft>
              <a:buClr>
                <a:schemeClr val="lt1"/>
              </a:buClr>
              <a:buSzPts val="1800"/>
              <a:buFont typeface="Arial"/>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9" name="Google Shape;209;p12"/>
          <p:cNvSpPr txBox="1"/>
          <p:nvPr/>
        </p:nvSpPr>
        <p:spPr>
          <a:xfrm>
            <a:off x="4047140" y="5046536"/>
            <a:ext cx="5384243"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Fundación de escuelas y la U. de Chile.</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Toma del Estrecho de Magallanes y colonización del sur de Chile.</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Ferrocarril Copiapó – Caldera.</a:t>
            </a:r>
            <a:endParaRPr/>
          </a:p>
          <a:p>
            <a:pPr marL="285750" marR="0" lvl="0" indent="-285750" algn="l" rtl="0">
              <a:spcBef>
                <a:spcPts val="0"/>
              </a:spcBef>
              <a:spcAft>
                <a:spcPts val="0"/>
              </a:spcAft>
              <a:buClr>
                <a:schemeClr val="lt1"/>
              </a:buClr>
              <a:buSzPts val="1800"/>
              <a:buFont typeface="Arial"/>
              <a:buChar char="•"/>
            </a:pPr>
            <a:r>
              <a:rPr lang="es-CL" sz="1800">
                <a:solidFill>
                  <a:schemeClr val="lt1"/>
                </a:solidFill>
                <a:latin typeface="Century Gothic"/>
                <a:ea typeface="Century Gothic"/>
                <a:cs typeface="Century Gothic"/>
                <a:sym typeface="Century Gothic"/>
              </a:rPr>
              <a:t>Resurge la oposición política.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Económico</a:t>
            </a:r>
            <a:endParaRPr/>
          </a:p>
        </p:txBody>
      </p:sp>
      <p:sp>
        <p:nvSpPr>
          <p:cNvPr id="215" name="Google Shape;215;p13"/>
          <p:cNvSpPr txBox="1">
            <a:spLocks noGrp="1"/>
          </p:cNvSpPr>
          <p:nvPr>
            <p:ph type="body" idx="1"/>
          </p:nvPr>
        </p:nvSpPr>
        <p:spPr>
          <a:xfrm>
            <a:off x="1" y="2222285"/>
            <a:ext cx="6154056" cy="4635715"/>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Char char="🞆"/>
            </a:pPr>
            <a:r>
              <a:rPr lang="es-CL" sz="2000" b="1" u="sng"/>
              <a:t>Modelo de Crecimiento hacia Afuera: </a:t>
            </a:r>
            <a:r>
              <a:rPr lang="es-CL" sz="2000" b="1"/>
              <a:t>Exportación de materias primas, ejemplo: trigo y cobre.</a:t>
            </a:r>
            <a:endParaRPr/>
          </a:p>
          <a:p>
            <a:pPr marL="342900" lvl="0" indent="-215900" algn="l" rtl="0">
              <a:spcBef>
                <a:spcPts val="1000"/>
              </a:spcBef>
              <a:spcAft>
                <a:spcPts val="0"/>
              </a:spcAft>
              <a:buSzPts val="2000"/>
              <a:buNone/>
            </a:pPr>
            <a:endParaRPr sz="2000" b="1"/>
          </a:p>
          <a:p>
            <a:pPr marL="342900" lvl="0" indent="-342900" algn="l" rtl="0">
              <a:spcBef>
                <a:spcPts val="1000"/>
              </a:spcBef>
              <a:spcAft>
                <a:spcPts val="0"/>
              </a:spcAft>
              <a:buSzPts val="2000"/>
              <a:buChar char="🞆"/>
            </a:pPr>
            <a:r>
              <a:rPr lang="es-CL" sz="2000" b="1" u="sng"/>
              <a:t>Sistema de impuestos</a:t>
            </a:r>
            <a:r>
              <a:rPr lang="es-CL" sz="2000"/>
              <a:t>:</a:t>
            </a:r>
            <a:r>
              <a:rPr lang="es-CL" sz="2000" b="1"/>
              <a:t>Proporcionales a la producción de las tierras. </a:t>
            </a:r>
            <a:br>
              <a:rPr lang="es-CL" sz="2000" b="1"/>
            </a:br>
            <a:r>
              <a:rPr lang="es-CL" sz="2000" b="1"/>
              <a:t>Protección frente a la importación.</a:t>
            </a:r>
            <a:br>
              <a:rPr lang="es-CL" sz="2000" b="1"/>
            </a:br>
            <a:r>
              <a:rPr lang="es-CL" sz="2000" b="1"/>
              <a:t>Facilita exportación.</a:t>
            </a:r>
            <a:endParaRPr/>
          </a:p>
          <a:p>
            <a:pPr marL="342900" lvl="0" indent="-215900" algn="l" rtl="0">
              <a:spcBef>
                <a:spcPts val="1000"/>
              </a:spcBef>
              <a:spcAft>
                <a:spcPts val="0"/>
              </a:spcAft>
              <a:buSzPts val="2000"/>
              <a:buNone/>
            </a:pPr>
            <a:endParaRPr sz="2000"/>
          </a:p>
          <a:p>
            <a:pPr marL="342900" lvl="0" indent="-342900" algn="l" rtl="0">
              <a:spcBef>
                <a:spcPts val="1000"/>
              </a:spcBef>
              <a:spcAft>
                <a:spcPts val="0"/>
              </a:spcAft>
              <a:buSzPts val="2000"/>
              <a:buChar char="🞆"/>
            </a:pPr>
            <a:r>
              <a:rPr lang="es-CL" sz="2000" b="1" u="sng"/>
              <a:t>Hacienda/Inquilinaje</a:t>
            </a:r>
            <a:r>
              <a:rPr lang="es-CL" sz="2000"/>
              <a:t>:</a:t>
            </a:r>
            <a:r>
              <a:rPr lang="es-CL" sz="2000" b="1"/>
              <a:t>La mano de obra se emplea según el modelo colonial.</a:t>
            </a:r>
            <a:endParaRPr/>
          </a:p>
          <a:p>
            <a:pPr marL="342900" lvl="0" indent="-228600" algn="l" rtl="0">
              <a:spcBef>
                <a:spcPts val="960"/>
              </a:spcBef>
              <a:spcAft>
                <a:spcPts val="0"/>
              </a:spcAft>
              <a:buSzPts val="1800"/>
              <a:buNone/>
            </a:pPr>
            <a:endParaRPr/>
          </a:p>
        </p:txBody>
      </p:sp>
      <p:pic>
        <p:nvPicPr>
          <p:cNvPr id="216" name="Google Shape;216;p13"/>
          <p:cNvPicPr preferRelativeResize="0"/>
          <p:nvPr/>
        </p:nvPicPr>
        <p:blipFill rotWithShape="1">
          <a:blip r:embed="rId3">
            <a:alphaModFix/>
          </a:blip>
          <a:srcRect/>
          <a:stretch/>
        </p:blipFill>
        <p:spPr>
          <a:xfrm>
            <a:off x="6324873" y="1902179"/>
            <a:ext cx="5734050" cy="427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Política</a:t>
            </a:r>
            <a:endParaRPr/>
          </a:p>
        </p:txBody>
      </p:sp>
      <p:sp>
        <p:nvSpPr>
          <p:cNvPr id="222" name="Google Shape;222;p14"/>
          <p:cNvSpPr txBox="1">
            <a:spLocks noGrp="1"/>
          </p:cNvSpPr>
          <p:nvPr>
            <p:ph type="body" idx="1"/>
          </p:nvPr>
        </p:nvSpPr>
        <p:spPr>
          <a:xfrm>
            <a:off x="116114" y="2222287"/>
            <a:ext cx="6276737" cy="4441159"/>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2000"/>
              <a:buFont typeface="Arial"/>
              <a:buNone/>
            </a:pPr>
            <a:r>
              <a:rPr lang="es-CL" sz="2000" b="1" u="sng"/>
              <a:t>Gobierno autoritario y centralizado: </a:t>
            </a:r>
            <a:r>
              <a:rPr lang="es-CL" sz="2000" b="1"/>
              <a:t>Facultades especiales del ejecutivo como veto a leyes, reelección, gobierno de 10 años.</a:t>
            </a:r>
            <a:endParaRPr/>
          </a:p>
          <a:p>
            <a:pPr marL="0" lvl="0" indent="0" algn="l" rtl="0">
              <a:spcBef>
                <a:spcPts val="1000"/>
              </a:spcBef>
              <a:spcAft>
                <a:spcPts val="0"/>
              </a:spcAft>
              <a:buSzPts val="2000"/>
              <a:buFont typeface="Arial"/>
              <a:buNone/>
            </a:pPr>
            <a:endParaRPr sz="2000"/>
          </a:p>
          <a:p>
            <a:pPr marL="0" lvl="0" indent="0" algn="l" rtl="0">
              <a:spcBef>
                <a:spcPts val="1000"/>
              </a:spcBef>
              <a:spcAft>
                <a:spcPts val="0"/>
              </a:spcAft>
              <a:buSzPts val="2000"/>
              <a:buNone/>
            </a:pPr>
            <a:r>
              <a:rPr lang="es-CL" sz="2000" b="1" u="sng"/>
              <a:t>Institucionalización del debate político:</a:t>
            </a:r>
            <a:r>
              <a:rPr lang="es-CL" sz="2000" b="1"/>
              <a:t>  Se forman partidos políticos con centralidad del debate en el rol de la iglesia en la política, la centralidad del gobierno y el poder del ejecutivo.</a:t>
            </a:r>
            <a:endParaRPr sz="2000" b="1" u="sng"/>
          </a:p>
          <a:p>
            <a:pPr marL="342900" lvl="0" indent="-228600" algn="l" rtl="0">
              <a:spcBef>
                <a:spcPts val="960"/>
              </a:spcBef>
              <a:spcAft>
                <a:spcPts val="0"/>
              </a:spcAft>
              <a:buSzPts val="1800"/>
              <a:buNone/>
            </a:pPr>
            <a:endParaRPr/>
          </a:p>
        </p:txBody>
      </p:sp>
      <p:pic>
        <p:nvPicPr>
          <p:cNvPr id="223" name="Google Shape;223;p14"/>
          <p:cNvPicPr preferRelativeResize="0"/>
          <p:nvPr/>
        </p:nvPicPr>
        <p:blipFill rotWithShape="1">
          <a:blip r:embed="rId3">
            <a:alphaModFix/>
          </a:blip>
          <a:srcRect/>
          <a:stretch/>
        </p:blipFill>
        <p:spPr>
          <a:xfrm>
            <a:off x="6392851" y="1983777"/>
            <a:ext cx="5799149" cy="4113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Sociedad</a:t>
            </a:r>
            <a:endParaRPr/>
          </a:p>
        </p:txBody>
      </p:sp>
      <p:sp>
        <p:nvSpPr>
          <p:cNvPr id="229" name="Google Shape;229;p15"/>
          <p:cNvSpPr txBox="1">
            <a:spLocks noGrp="1"/>
          </p:cNvSpPr>
          <p:nvPr>
            <p:ph type="body" idx="1"/>
          </p:nvPr>
        </p:nvSpPr>
        <p:spPr>
          <a:xfrm>
            <a:off x="818712" y="2222287"/>
            <a:ext cx="5569025"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Char char="🞆"/>
            </a:pPr>
            <a:r>
              <a:rPr lang="es-CL" sz="2000" b="1" u="sng"/>
              <a:t>Voto censitario:</a:t>
            </a:r>
            <a:r>
              <a:rPr lang="es-CL" sz="2000" b="1"/>
              <a:t> Mayores de 21 años casados o de 25 solteros, saber leer y escribir, poseer bien inmueble.</a:t>
            </a:r>
            <a:endParaRPr sz="2000" b="1" u="sng"/>
          </a:p>
          <a:p>
            <a:pPr marL="342900" lvl="0" indent="-215900" algn="l" rtl="0">
              <a:spcBef>
                <a:spcPts val="1000"/>
              </a:spcBef>
              <a:spcAft>
                <a:spcPts val="0"/>
              </a:spcAft>
              <a:buSzPts val="2000"/>
              <a:buNone/>
            </a:pPr>
            <a:endParaRPr sz="2000"/>
          </a:p>
          <a:p>
            <a:pPr marL="342900" lvl="0" indent="-342900" algn="l" rtl="0">
              <a:spcBef>
                <a:spcPts val="1000"/>
              </a:spcBef>
              <a:spcAft>
                <a:spcPts val="0"/>
              </a:spcAft>
              <a:buSzPts val="2000"/>
              <a:buChar char="🞆"/>
            </a:pPr>
            <a:r>
              <a:rPr lang="es-CL" sz="2000" b="1" u="sng"/>
              <a:t>Alta ruralidad:</a:t>
            </a:r>
            <a:r>
              <a:rPr lang="es-CL" sz="2000" b="1"/>
              <a:t> La mayor parte de la población vive en sectores rurales, no tiene acceso a servicios básicos y el trabajo es precario. </a:t>
            </a:r>
            <a:endParaRPr sz="2000" b="1" u="sng"/>
          </a:p>
          <a:p>
            <a:pPr marL="342900" lvl="0" indent="-228600" algn="l" rtl="0">
              <a:spcBef>
                <a:spcPts val="960"/>
              </a:spcBef>
              <a:spcAft>
                <a:spcPts val="0"/>
              </a:spcAft>
              <a:buSzPts val="1800"/>
              <a:buNone/>
            </a:pPr>
            <a:endParaRPr/>
          </a:p>
        </p:txBody>
      </p:sp>
      <p:pic>
        <p:nvPicPr>
          <p:cNvPr id="230" name="Google Shape;230;p15"/>
          <p:cNvPicPr preferRelativeResize="0"/>
          <p:nvPr/>
        </p:nvPicPr>
        <p:blipFill rotWithShape="1">
          <a:blip r:embed="rId3">
            <a:alphaModFix/>
          </a:blip>
          <a:srcRect/>
          <a:stretch/>
        </p:blipFill>
        <p:spPr>
          <a:xfrm>
            <a:off x="6720114" y="692822"/>
            <a:ext cx="5273040" cy="2636520"/>
          </a:xfrm>
          <a:prstGeom prst="rect">
            <a:avLst/>
          </a:prstGeom>
          <a:noFill/>
          <a:ln>
            <a:noFill/>
          </a:ln>
        </p:spPr>
      </p:pic>
      <p:pic>
        <p:nvPicPr>
          <p:cNvPr id="231" name="Google Shape;231;p15"/>
          <p:cNvPicPr preferRelativeResize="0"/>
          <p:nvPr/>
        </p:nvPicPr>
        <p:blipFill rotWithShape="1">
          <a:blip r:embed="rId4">
            <a:alphaModFix/>
          </a:blip>
          <a:srcRect/>
          <a:stretch/>
        </p:blipFill>
        <p:spPr>
          <a:xfrm>
            <a:off x="6720114" y="3329342"/>
            <a:ext cx="5273040" cy="34984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e63cf95852_0_0"/>
          <p:cNvSpPr txBox="1">
            <a:spLocks noGrp="1"/>
          </p:cNvSpPr>
          <p:nvPr>
            <p:ph type="title"/>
          </p:nvPr>
        </p:nvSpPr>
        <p:spPr>
          <a:xfrm>
            <a:off x="810000" y="447188"/>
            <a:ext cx="10572000" cy="970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s-CL"/>
              <a:t>Actividad</a:t>
            </a:r>
            <a:endParaRPr/>
          </a:p>
        </p:txBody>
      </p:sp>
      <p:sp>
        <p:nvSpPr>
          <p:cNvPr id="238" name="Google Shape;238;ge63cf95852_0_0"/>
          <p:cNvSpPr txBox="1">
            <a:spLocks noGrp="1"/>
          </p:cNvSpPr>
          <p:nvPr>
            <p:ph type="body" idx="1"/>
          </p:nvPr>
        </p:nvSpPr>
        <p:spPr>
          <a:xfrm>
            <a:off x="818712" y="2222287"/>
            <a:ext cx="10554600" cy="36366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r>
              <a:rPr lang="es-CL"/>
              <a:t>A partir de la lectura de la fuente secundaria disponible en el siguiente link: </a:t>
            </a:r>
            <a:r>
              <a:rPr lang="es-CL" u="sng">
                <a:solidFill>
                  <a:schemeClr val="hlink"/>
                </a:solidFill>
                <a:hlinkClick r:id="rId3"/>
              </a:rPr>
              <a:t>https://repositorio.uahurtado.cl/bitstream/handle/11242/5124/V02N01_pp_203-210_Ignacia_Orozco.pdf?sequence=1&amp;isAllowed=y</a:t>
            </a:r>
            <a:br>
              <a:rPr lang="es-CL"/>
            </a:br>
            <a:br>
              <a:rPr lang="es-CL"/>
            </a:br>
            <a:r>
              <a:rPr lang="es-CL"/>
              <a:t>CHILE EN EL SIGLO XIX: DEL ORDEN CONSERVADOR A LA TARDÍA APERTURA LIBERAL de María Ignacia Valenzuela.</a:t>
            </a:r>
            <a:endParaRPr/>
          </a:p>
          <a:p>
            <a:pPr marL="0" lvl="0" indent="0" algn="l" rtl="0">
              <a:spcBef>
                <a:spcPts val="600"/>
              </a:spcBef>
              <a:spcAft>
                <a:spcPts val="0"/>
              </a:spcAft>
              <a:buNone/>
            </a:pPr>
            <a:endParaRPr/>
          </a:p>
          <a:p>
            <a:pPr marL="0" lvl="0" indent="0" algn="l" rtl="0">
              <a:spcBef>
                <a:spcPts val="600"/>
              </a:spcBef>
              <a:spcAft>
                <a:spcPts val="0"/>
              </a:spcAft>
              <a:buNone/>
            </a:pPr>
            <a:r>
              <a:rPr lang="es-CL"/>
              <a:t>Responde las siguientes preguntas:</a:t>
            </a:r>
            <a:endParaRPr/>
          </a:p>
          <a:p>
            <a:pPr marL="0" lvl="0" indent="0" algn="l" rtl="0">
              <a:spcBef>
                <a:spcPts val="600"/>
              </a:spcBef>
              <a:spcAft>
                <a:spcPts val="0"/>
              </a:spcAft>
              <a:buNone/>
            </a:pPr>
            <a:r>
              <a:rPr lang="es-CL"/>
              <a:t>¿Cuál es la hipótesis que plantea la autora en la introducción de su ensayo?</a:t>
            </a:r>
            <a:endParaRPr/>
          </a:p>
          <a:p>
            <a:pPr marL="0" lvl="0" indent="0" algn="l" rtl="0">
              <a:spcBef>
                <a:spcPts val="600"/>
              </a:spcBef>
              <a:spcAft>
                <a:spcPts val="0"/>
              </a:spcAft>
              <a:buNone/>
            </a:pPr>
            <a:r>
              <a:rPr lang="es-CL"/>
              <a:t>¿Qué argumentos utiliza para sostenerla? Menciona y explica al menos 3.</a:t>
            </a:r>
            <a:endParaRPr/>
          </a:p>
          <a:p>
            <a:pPr marL="0" lvl="0" indent="0" algn="l" rtl="0">
              <a:spcBef>
                <a:spcPts val="600"/>
              </a:spcBef>
              <a:spcAft>
                <a:spcPts val="600"/>
              </a:spcAft>
              <a:buNone/>
            </a:pPr>
            <a:r>
              <a:rPr lang="es-CL"/>
              <a:t>?Cómo respalda la información que presenta?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Reflexiona</a:t>
            </a:r>
            <a:endParaRPr/>
          </a:p>
        </p:txBody>
      </p:sp>
      <p:sp>
        <p:nvSpPr>
          <p:cNvPr id="244" name="Google Shape;244;p16"/>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Char char="🞆"/>
            </a:pPr>
            <a:r>
              <a:rPr lang="es-CL"/>
              <a:t>¿De qué manera la organización política económica y social emanada de la constitución de 1833 y los conservadores contradecía los ideales liberales de la ilustración?</a:t>
            </a:r>
            <a:endParaRPr/>
          </a:p>
          <a:p>
            <a:pPr marL="342900" lvl="0" indent="-342900" algn="l" rtl="0">
              <a:spcBef>
                <a:spcPts val="960"/>
              </a:spcBef>
              <a:spcAft>
                <a:spcPts val="0"/>
              </a:spcAft>
              <a:buSzPts val="1800"/>
              <a:buChar char="🞆"/>
            </a:pPr>
            <a:r>
              <a:rPr lang="es-CL"/>
              <a:t>¿Cómo crees que esto pudo afectar el desarrollo del país? Argumenta.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Objetivo</a:t>
            </a:r>
            <a:endParaRPr/>
          </a:p>
        </p:txBody>
      </p:sp>
      <p:sp>
        <p:nvSpPr>
          <p:cNvPr id="129" name="Google Shape;129;p2"/>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Char char="🞆"/>
            </a:pPr>
            <a:r>
              <a:rPr lang="es-CL"/>
              <a:t>Caracterizar la constitución de 1833 considerando la incidencia del denominado ideal portaliano, las ideas conservadoras y el autoritarismo.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INICIO</a:t>
            </a:r>
            <a:endParaRPr/>
          </a:p>
        </p:txBody>
      </p:sp>
      <p:pic>
        <p:nvPicPr>
          <p:cNvPr id="135" name="Google Shape;135;p3" title="Pensamiento portaliano"/>
          <p:cNvPicPr preferRelativeResize="0">
            <a:picLocks noGrp="1"/>
          </p:cNvPicPr>
          <p:nvPr>
            <p:ph type="body" idx="1"/>
          </p:nvPr>
        </p:nvPicPr>
        <p:blipFill rotWithShape="1">
          <a:blip r:embed="rId3">
            <a:alphaModFix/>
          </a:blip>
          <a:srcRect/>
          <a:stretch/>
        </p:blipFill>
        <p:spPr>
          <a:xfrm>
            <a:off x="838200" y="1690688"/>
            <a:ext cx="5805488" cy="4351337"/>
          </a:xfrm>
          <a:prstGeom prst="rect">
            <a:avLst/>
          </a:prstGeom>
          <a:noFill/>
          <a:ln>
            <a:noFill/>
          </a:ln>
          <a:effectLst>
            <a:outerShdw blurRad="50800">
              <a:srgbClr val="000000">
                <a:alpha val="40000"/>
              </a:srgbClr>
            </a:outerShdw>
          </a:effectLst>
        </p:spPr>
      </p:pic>
      <p:sp>
        <p:nvSpPr>
          <p:cNvPr id="136" name="Google Shape;136;p3"/>
          <p:cNvSpPr txBox="1"/>
          <p:nvPr/>
        </p:nvSpPr>
        <p:spPr>
          <a:xfrm>
            <a:off x="6897950" y="1899821"/>
            <a:ext cx="522007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0" i="0" u="none" strike="noStrike" cap="none">
                <a:solidFill>
                  <a:schemeClr val="lt1"/>
                </a:solidFill>
                <a:latin typeface="Century Gothic"/>
                <a:ea typeface="Century Gothic"/>
                <a:cs typeface="Century Gothic"/>
                <a:sym typeface="Century Gothic"/>
              </a:rPr>
              <a:t>¿Cómo debía ser la organización chilena según el protagonista del video?</a:t>
            </a:r>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s-CL" sz="1800">
                <a:solidFill>
                  <a:schemeClr val="lt1"/>
                </a:solidFill>
                <a:latin typeface="Century Gothic"/>
                <a:ea typeface="Century Gothic"/>
                <a:cs typeface="Century Gothic"/>
                <a:sym typeface="Century Gothic"/>
              </a:rPr>
              <a:t>¿Qué argumentos utiliza para sostener su visión?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0" end="0"/>
                                            </p:txEl>
                                          </p:spTgt>
                                        </p:tgtEl>
                                        <p:attrNameLst>
                                          <p:attrName>style.visibility</p:attrName>
                                        </p:attrNameLst>
                                      </p:cBhvr>
                                      <p:to>
                                        <p:strVal val="visible"/>
                                      </p:to>
                                    </p:set>
                                    <p:animEffect transition="in" filter="fade">
                                      <p:cBhvr>
                                        <p:cTn id="12" dur="500"/>
                                        <p:tgtEl>
                                          <p:spTgt spid="1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1" end="1"/>
                                            </p:txEl>
                                          </p:spTgt>
                                        </p:tgtEl>
                                        <p:attrNameLst>
                                          <p:attrName>style.visibility</p:attrName>
                                        </p:attrNameLst>
                                      </p:cBhvr>
                                      <p:to>
                                        <p:strVal val="visible"/>
                                      </p:to>
                                    </p:set>
                                    <p:animEffect transition="in" filter="fade">
                                      <p:cBhvr>
                                        <p:cTn id="17" dur="500"/>
                                        <p:tgtEl>
                                          <p:spTgt spid="1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2" end="2"/>
                                            </p:txEl>
                                          </p:spTgt>
                                        </p:tgtEl>
                                        <p:attrNameLst>
                                          <p:attrName>style.visibility</p:attrName>
                                        </p:attrNameLst>
                                      </p:cBhvr>
                                      <p:to>
                                        <p:strVal val="visible"/>
                                      </p:to>
                                    </p:set>
                                    <p:animEffect transition="in" filter="fade">
                                      <p:cBhvr>
                                        <p:cTn id="22" dur="500"/>
                                        <p:tgtEl>
                                          <p:spTgt spid="1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3" end="3"/>
                                            </p:txEl>
                                          </p:spTgt>
                                        </p:tgtEl>
                                        <p:attrNameLst>
                                          <p:attrName>style.visibility</p:attrName>
                                        </p:attrNameLst>
                                      </p:cBhvr>
                                      <p:to>
                                        <p:strVal val="visible"/>
                                      </p:to>
                                    </p:set>
                                    <p:animEffect transition="in" filter="fade">
                                      <p:cBhvr>
                                        <p:cTn id="27" dur="500"/>
                                        <p:tgtEl>
                                          <p:spTgt spid="1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4" end="4"/>
                                            </p:txEl>
                                          </p:spTgt>
                                        </p:tgtEl>
                                        <p:attrNameLst>
                                          <p:attrName>style.visibility</p:attrName>
                                        </p:attrNameLst>
                                      </p:cBhvr>
                                      <p:to>
                                        <p:strVal val="visible"/>
                                      </p:to>
                                    </p:set>
                                    <p:animEffect transition="in" filter="fade">
                                      <p:cBhvr>
                                        <p:cTn id="32" dur="500"/>
                                        <p:tgtEl>
                                          <p:spTgt spid="1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Ideal Portaliano </a:t>
            </a:r>
            <a:endParaRPr/>
          </a:p>
        </p:txBody>
      </p:sp>
      <p:sp>
        <p:nvSpPr>
          <p:cNvPr id="142" name="Google Shape;142;p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spcBef>
                <a:spcPts val="0"/>
              </a:spcBef>
              <a:spcAft>
                <a:spcPts val="0"/>
              </a:spcAft>
              <a:buSzPts val="1600"/>
              <a:buNone/>
            </a:pPr>
            <a:r>
              <a:rPr lang="es-CL" sz="1600"/>
              <a:t>“</a:t>
            </a:r>
            <a:r>
              <a:rPr lang="es-CL"/>
              <a:t>La Democracia, que tanto pregonan los ilusos, es un absurdo en los países como los americanos, llenos de vicios y donde los ciudadanos carecen de toda virtud, como es necesario para establecer una verdadera República. La Monarquía no es tampoco el ideal americano: salimos de una terrible para volver a otra y ¿qué ganamos? La República es el sistema que hay que adoptar; ¿pero sabe cómo yo la entiendo para estos países? Un Gobierno fuerte, centralizador, cuyos hombres sean verdaderos modelos de virtud y patriotismo, y así enderezar a los ciudadanos por el camino del orden y de las virtudes. Cuando se hayan moralizado, venga el Gobierno completamente liberal, libre y lleno de ideales, donde tengan parte todos los ciudadanos.”</a:t>
            </a:r>
            <a:endParaRPr/>
          </a:p>
          <a:p>
            <a:pPr marL="0" lvl="0" indent="0" algn="l" rtl="0">
              <a:spcBef>
                <a:spcPts val="960"/>
              </a:spcBef>
              <a:spcAft>
                <a:spcPts val="0"/>
              </a:spcAft>
              <a:buSzPts val="1800"/>
              <a:buNone/>
            </a:pPr>
            <a:endParaRPr/>
          </a:p>
          <a:p>
            <a:pPr marL="0" lvl="0" indent="0" algn="r" rtl="0">
              <a:spcBef>
                <a:spcPts val="960"/>
              </a:spcBef>
              <a:spcAft>
                <a:spcPts val="0"/>
              </a:spcAft>
              <a:buSzPts val="1800"/>
              <a:buNone/>
            </a:pPr>
            <a:r>
              <a:rPr lang="es-CL"/>
              <a:t>Carta de Diego Portales a José M. Cea (marzo de 1822)</a:t>
            </a:r>
            <a:endParaRPr/>
          </a:p>
          <a:p>
            <a:pPr marL="342900" lvl="0" indent="-228600" algn="l" rtl="0">
              <a:spcBef>
                <a:spcPts val="96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Ideal Portaliano</a:t>
            </a:r>
            <a:endParaRPr/>
          </a:p>
        </p:txBody>
      </p:sp>
      <p:sp>
        <p:nvSpPr>
          <p:cNvPr id="148" name="Google Shape;148;p5"/>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Font typeface="Noto Sans Symbols"/>
              <a:buChar char="❖"/>
            </a:pPr>
            <a:r>
              <a:rPr lang="es-CL"/>
              <a:t>Respeto por el orden.</a:t>
            </a:r>
            <a:endParaRPr/>
          </a:p>
          <a:p>
            <a:pPr marL="342900" lvl="0" indent="-342900" algn="l" rtl="0">
              <a:spcBef>
                <a:spcPts val="960"/>
              </a:spcBef>
              <a:spcAft>
                <a:spcPts val="0"/>
              </a:spcAft>
              <a:buSzPts val="1800"/>
              <a:buFont typeface="Noto Sans Symbols"/>
              <a:buChar char="❖"/>
            </a:pPr>
            <a:r>
              <a:rPr lang="es-CL"/>
              <a:t>Autoritarismo necesario para generar el orden.</a:t>
            </a:r>
            <a:endParaRPr/>
          </a:p>
          <a:p>
            <a:pPr marL="342900" lvl="0" indent="-342900" algn="l" rtl="0">
              <a:spcBef>
                <a:spcPts val="960"/>
              </a:spcBef>
              <a:spcAft>
                <a:spcPts val="0"/>
              </a:spcAft>
              <a:buSzPts val="1800"/>
              <a:buFont typeface="Noto Sans Symbols"/>
              <a:buChar char="❖"/>
            </a:pPr>
            <a:r>
              <a:rPr lang="es-CL"/>
              <a:t>Impersonalidad y probidad de los cargos públicos.</a:t>
            </a:r>
            <a:endParaRPr/>
          </a:p>
          <a:p>
            <a:pPr marL="342900" lvl="0" indent="-342900" algn="l" rtl="0">
              <a:spcBef>
                <a:spcPts val="960"/>
              </a:spcBef>
              <a:spcAft>
                <a:spcPts val="0"/>
              </a:spcAft>
              <a:buSzPts val="1800"/>
              <a:buFont typeface="Noto Sans Symbols"/>
              <a:buChar char="❖"/>
            </a:pPr>
            <a:r>
              <a:rPr lang="es-CL"/>
              <a:t>Necesidad de una oposición constructiva.</a:t>
            </a:r>
            <a:endParaRPr/>
          </a:p>
          <a:p>
            <a:pPr marL="342900" lvl="0" indent="-342900" algn="l" rtl="0">
              <a:spcBef>
                <a:spcPts val="960"/>
              </a:spcBef>
              <a:spcAft>
                <a:spcPts val="0"/>
              </a:spcAft>
              <a:buSzPts val="1800"/>
              <a:buFont typeface="Noto Sans Symbols"/>
              <a:buChar char="❖"/>
            </a:pPr>
            <a:r>
              <a:rPr lang="es-CL"/>
              <a:t>Las Fuerzas Armadas no deben deliberar.</a:t>
            </a:r>
            <a:endParaRPr/>
          </a:p>
          <a:p>
            <a:pPr marL="342900" lvl="0" indent="-342900" algn="l" rtl="0">
              <a:spcBef>
                <a:spcPts val="960"/>
              </a:spcBef>
              <a:spcAft>
                <a:spcPts val="0"/>
              </a:spcAft>
              <a:buSzPts val="1800"/>
              <a:buFont typeface="Noto Sans Symbols"/>
              <a:buChar char="❖"/>
            </a:pPr>
            <a:r>
              <a:rPr lang="es-CL"/>
              <a:t>El Estado debe tener un carácter pedagógico.</a:t>
            </a:r>
            <a:endParaRPr/>
          </a:p>
          <a:p>
            <a:pPr marL="342900" lvl="0" indent="-342900" algn="l" rtl="0">
              <a:spcBef>
                <a:spcPts val="960"/>
              </a:spcBef>
              <a:spcAft>
                <a:spcPts val="0"/>
              </a:spcAft>
              <a:buSzPts val="1800"/>
              <a:buFont typeface="Noto Sans Symbols"/>
              <a:buChar char="❖"/>
            </a:pPr>
            <a:r>
              <a:rPr lang="es-CL"/>
              <a:t>Desconfianza hacia lo extranjero.</a:t>
            </a:r>
            <a:endParaRPr/>
          </a:p>
        </p:txBody>
      </p:sp>
      <p:pic>
        <p:nvPicPr>
          <p:cNvPr id="149" name="Google Shape;149;p5"/>
          <p:cNvPicPr preferRelativeResize="0"/>
          <p:nvPr/>
        </p:nvPicPr>
        <p:blipFill rotWithShape="1">
          <a:blip r:embed="rId3">
            <a:alphaModFix/>
          </a:blip>
          <a:srcRect/>
          <a:stretch/>
        </p:blipFill>
        <p:spPr>
          <a:xfrm>
            <a:off x="8546701" y="2222287"/>
            <a:ext cx="2973733" cy="383622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Constitución 1833</a:t>
            </a:r>
            <a:endParaRPr/>
          </a:p>
        </p:txBody>
      </p:sp>
      <p:sp>
        <p:nvSpPr>
          <p:cNvPr id="155" name="Google Shape;155;p6"/>
          <p:cNvSpPr txBox="1">
            <a:spLocks noGrp="1"/>
          </p:cNvSpPr>
          <p:nvPr>
            <p:ph type="body" idx="1"/>
          </p:nvPr>
        </p:nvSpPr>
        <p:spPr>
          <a:xfrm>
            <a:off x="818712" y="2222287"/>
            <a:ext cx="6440217" cy="430512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2000"/>
              <a:buChar char="🞆"/>
            </a:pPr>
            <a:r>
              <a:rPr lang="es-CL" sz="2000"/>
              <a:t>La constitución redactada en el año 1833 se mantuvo vigente hasta el años 1925 con solo algunas modificaciones. Es entre sus disposiciones generales estableció que:</a:t>
            </a:r>
            <a:endParaRPr/>
          </a:p>
          <a:p>
            <a:pPr marL="342900" lvl="0" indent="-342900" algn="l" rtl="0">
              <a:spcBef>
                <a:spcPts val="1000"/>
              </a:spcBef>
              <a:spcAft>
                <a:spcPts val="0"/>
              </a:spcAft>
              <a:buSzPts val="2000"/>
              <a:buFont typeface="Noto Sans Symbols"/>
              <a:buChar char="⮚"/>
            </a:pPr>
            <a:r>
              <a:rPr lang="es-CL" sz="2000"/>
              <a:t>La República de Chile era un Estado Unitario</a:t>
            </a:r>
            <a:endParaRPr/>
          </a:p>
          <a:p>
            <a:pPr marL="342900" lvl="0" indent="-342900" algn="l" rtl="0">
              <a:spcBef>
                <a:spcPts val="1000"/>
              </a:spcBef>
              <a:spcAft>
                <a:spcPts val="0"/>
              </a:spcAft>
              <a:buSzPts val="2000"/>
              <a:buFont typeface="Noto Sans Symbols"/>
              <a:buChar char="⮚"/>
            </a:pPr>
            <a:r>
              <a:rPr lang="es-CL" sz="2000"/>
              <a:t>Sistema electoral Censitario (Hombres mayores de 21 años casados o solteros de 25 con terrenos)</a:t>
            </a:r>
            <a:endParaRPr/>
          </a:p>
          <a:p>
            <a:pPr marL="342900" lvl="0" indent="-342900" algn="l" rtl="0">
              <a:spcBef>
                <a:spcPts val="1000"/>
              </a:spcBef>
              <a:spcAft>
                <a:spcPts val="0"/>
              </a:spcAft>
              <a:buSzPts val="2000"/>
              <a:buFont typeface="Noto Sans Symbols"/>
              <a:buChar char="⮚"/>
            </a:pPr>
            <a:r>
              <a:rPr lang="es-CL" sz="2000"/>
              <a:t>Religión oficial Católica Apostólica Romana exclusiva</a:t>
            </a:r>
            <a:endParaRPr/>
          </a:p>
        </p:txBody>
      </p:sp>
      <p:pic>
        <p:nvPicPr>
          <p:cNvPr id="156" name="Google Shape;156;p6"/>
          <p:cNvPicPr preferRelativeResize="0"/>
          <p:nvPr/>
        </p:nvPicPr>
        <p:blipFill rotWithShape="1">
          <a:blip r:embed="rId3">
            <a:alphaModFix/>
          </a:blip>
          <a:srcRect/>
          <a:stretch/>
        </p:blipFill>
        <p:spPr>
          <a:xfrm>
            <a:off x="7886114" y="1764909"/>
            <a:ext cx="3200400" cy="476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7560733" y="262617"/>
            <a:ext cx="3823433" cy="2079172"/>
          </a:xfrm>
          <a:prstGeom prst="rect">
            <a:avLst/>
          </a:prstGeom>
          <a:noFill/>
          <a:ln>
            <a:noFill/>
          </a:ln>
          <a:effectLst>
            <a:outerShdw blurRad="50800">
              <a:srgbClr val="000000">
                <a:alpha val="60000"/>
              </a:srgbClr>
            </a:outerShdw>
          </a:effectLst>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000"/>
              <a:buFont typeface="Century Gothic"/>
              <a:buNone/>
            </a:pPr>
            <a:r>
              <a:rPr lang="es-CL" sz="4000" b="0" i="0">
                <a:solidFill>
                  <a:schemeClr val="lt1"/>
                </a:solidFill>
                <a:latin typeface="Century Gothic"/>
                <a:ea typeface="Century Gothic"/>
                <a:cs typeface="Century Gothic"/>
                <a:sym typeface="Century Gothic"/>
              </a:rPr>
              <a:t>Crítica al Ideal Portaliano</a:t>
            </a:r>
            <a:endParaRPr/>
          </a:p>
        </p:txBody>
      </p:sp>
      <p:sp>
        <p:nvSpPr>
          <p:cNvPr id="162" name="Google Shape;162;p7"/>
          <p:cNvSpPr txBox="1"/>
          <p:nvPr/>
        </p:nvSpPr>
        <p:spPr>
          <a:xfrm>
            <a:off x="7560733" y="2554655"/>
            <a:ext cx="31926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lt1"/>
                </a:solidFill>
                <a:latin typeface="Century Gothic"/>
                <a:ea typeface="Century Gothic"/>
                <a:cs typeface="Century Gothic"/>
                <a:sym typeface="Century Gothic"/>
              </a:rPr>
              <a:t>¿Cómo caracterizan a portales los entrevistado?</a:t>
            </a:r>
            <a:endParaRPr/>
          </a:p>
        </p:txBody>
      </p:sp>
      <p:sp>
        <p:nvSpPr>
          <p:cNvPr id="163" name="Google Shape;163;p7"/>
          <p:cNvSpPr txBox="1"/>
          <p:nvPr/>
        </p:nvSpPr>
        <p:spPr>
          <a:xfrm>
            <a:off x="7560733" y="3846551"/>
            <a:ext cx="32156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lt1"/>
                </a:solidFill>
                <a:latin typeface="Century Gothic"/>
                <a:ea typeface="Century Gothic"/>
                <a:cs typeface="Century Gothic"/>
                <a:sym typeface="Century Gothic"/>
              </a:rPr>
              <a:t>¿Cuáles son sus argumentos?</a:t>
            </a:r>
            <a:endParaRPr/>
          </a:p>
        </p:txBody>
      </p:sp>
      <p:pic>
        <p:nvPicPr>
          <p:cNvPr id="164" name="Google Shape;164;p7" title="Sergio Villalobos, Gonzalo Vial y Gabriel Salazar hablan sobre Diego Portales."/>
          <p:cNvPicPr preferRelativeResize="0"/>
          <p:nvPr/>
        </p:nvPicPr>
        <p:blipFill rotWithShape="1">
          <a:blip r:embed="rId3">
            <a:alphaModFix/>
          </a:blip>
          <a:srcRect/>
          <a:stretch/>
        </p:blipFill>
        <p:spPr>
          <a:xfrm>
            <a:off x="225086" y="936687"/>
            <a:ext cx="6974704" cy="5227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transition="in" filter="fade">
                                      <p:cBhvr>
                                        <p:cTn id="7" dur="20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0" end="0"/>
                                            </p:txEl>
                                          </p:spTgt>
                                        </p:tgtEl>
                                        <p:attrNameLst>
                                          <p:attrName>style.visibility</p:attrName>
                                        </p:attrNameLst>
                                      </p:cBhvr>
                                      <p:to>
                                        <p:strVal val="visible"/>
                                      </p:to>
                                    </p:set>
                                    <p:animEffect transition="in" filter="fade">
                                      <p:cBhvr>
                                        <p:cTn id="12" dur="2000"/>
                                        <p:tgtEl>
                                          <p:spTgt spid="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rgbClr val="FEFEFE"/>
              </a:buClr>
              <a:buSzPts val="4000"/>
              <a:buFont typeface="Century Gothic"/>
              <a:buNone/>
            </a:pPr>
            <a:r>
              <a:rPr lang="es-CL"/>
              <a:t>Críticas al ideal portaliano</a:t>
            </a:r>
            <a:endParaRPr/>
          </a:p>
        </p:txBody>
      </p:sp>
      <p:sp>
        <p:nvSpPr>
          <p:cNvPr id="170" name="Google Shape;170;p8"/>
          <p:cNvSpPr txBox="1">
            <a:spLocks noGrp="1"/>
          </p:cNvSpPr>
          <p:nvPr>
            <p:ph type="body" idx="1"/>
          </p:nvPr>
        </p:nvSpPr>
        <p:spPr>
          <a:xfrm>
            <a:off x="444086" y="2377440"/>
            <a:ext cx="11029352" cy="4924698"/>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just" rtl="0">
              <a:spcBef>
                <a:spcPts val="0"/>
              </a:spcBef>
              <a:spcAft>
                <a:spcPts val="0"/>
              </a:spcAft>
              <a:buSzPts val="1600"/>
              <a:buNone/>
            </a:pPr>
            <a:r>
              <a:rPr lang="es-CL" sz="1600">
                <a:latin typeface="Arial"/>
                <a:ea typeface="Arial"/>
                <a:cs typeface="Arial"/>
                <a:sym typeface="Arial"/>
              </a:rPr>
              <a:t>“Si el general O’Higgins ha sido el “padre” militar de la separación de Chile del Imperio Español, el comerciante Diego Portales ha sido el “padre” civil del Estado Nacional. […] Si en O`Higgins existió de algún modo una opción republicana que se expresó en el acto postrero de su abdicación, en Portales no existió ni una opción republicana ni una democrática. Ambos ignoraron la soberanía popular y los proyectos constitucionales emanados de ella. Ambos ignoraron el diálogo con sus adversarios políticos, la amnistía para los ciudadanos opositores y aplicaron penas máximas contra los que discreparon y se rebelaron. Para ambos se ha dicho, a modo de justificación, que su conducta dictatorial, arbitraria y represiva era necesaria por razones prácticas, para constituir un ‘orden’ que realmente funcionara en una sociedad que era aun primitiva y dominada por su enorme ‘falta de ilustración’. Su genialidad heroica habría consistido, por tanto, en asumir conductas dictatoriales al servicio superior del “realismo político”: ése que ignora los medios para llegar a los fines (…)Para construir un orden estable en tiempos de paz como vivía Chile entre 1823 y 1830 ¿se requería descabezar el ejército nacional, aprobar leyes secretas, desterrar a los adversarios, fusilar a rebeldes e instalar el terror en el país? (…) La mitificación y heroificación de los personajes nombrados, ¿ha respondido a una necesidad colectiva de todos los chilenos, o sólo a la necesidad particular de un grupo determinado?”.</a:t>
            </a:r>
            <a:endParaRPr/>
          </a:p>
          <a:p>
            <a:pPr marL="0" lvl="0" indent="0" algn="r" rtl="0">
              <a:spcBef>
                <a:spcPts val="980"/>
              </a:spcBef>
              <a:spcAft>
                <a:spcPts val="0"/>
              </a:spcAft>
              <a:buSzPts val="1900"/>
              <a:buNone/>
            </a:pPr>
            <a:r>
              <a:rPr lang="es-CL" sz="1900"/>
              <a:t>Gabriel Salazar, Construcción del Estado chileno, 2005</a:t>
            </a:r>
            <a:endParaRPr/>
          </a:p>
          <a:p>
            <a:pPr marL="342900" lvl="0" indent="-228600" algn="l" rtl="0">
              <a:spcBef>
                <a:spcPts val="960"/>
              </a:spcBef>
              <a:spcAft>
                <a:spcPts val="0"/>
              </a:spcAft>
              <a:buSzPts val="1800"/>
              <a:buNone/>
            </a:pPr>
            <a:endParaRPr/>
          </a:p>
          <a:p>
            <a:pPr marL="342900" lvl="0" indent="-228600" algn="l" rtl="0">
              <a:spcBef>
                <a:spcPts val="96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9"/>
          <p:cNvPicPr preferRelativeResize="0"/>
          <p:nvPr/>
        </p:nvPicPr>
        <p:blipFill rotWithShape="1">
          <a:blip r:embed="rId3">
            <a:alphaModFix/>
          </a:blip>
          <a:srcRect r="-1" b="16165"/>
          <a:stretch/>
        </p:blipFill>
        <p:spPr>
          <a:xfrm>
            <a:off x="6108700" y="-1"/>
            <a:ext cx="6094450" cy="6858001"/>
          </a:xfrm>
          <a:prstGeom prst="rect">
            <a:avLst/>
          </a:prstGeom>
          <a:noFill/>
          <a:ln>
            <a:noFill/>
          </a:ln>
        </p:spPr>
      </p:pic>
      <p:sp>
        <p:nvSpPr>
          <p:cNvPr id="176" name="Google Shape;176;p9"/>
          <p:cNvSpPr/>
          <p:nvPr/>
        </p:nvSpPr>
        <p:spPr>
          <a:xfrm>
            <a:off x="0" y="0"/>
            <a:ext cx="6485467" cy="6858000"/>
          </a:xfrm>
          <a:custGeom>
            <a:avLst/>
            <a:gdLst/>
            <a:ahLst/>
            <a:cxnLst/>
            <a:rect l="l" t="t" r="r" b="b"/>
            <a:pathLst>
              <a:path w="6485467" h="6858000" extrusionOk="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7" name="Google Shape;177;p9"/>
          <p:cNvSpPr txBox="1">
            <a:spLocks noGrp="1"/>
          </p:cNvSpPr>
          <p:nvPr>
            <p:ph type="title"/>
          </p:nvPr>
        </p:nvSpPr>
        <p:spPr>
          <a:xfrm>
            <a:off x="810000" y="447188"/>
            <a:ext cx="5070100" cy="15594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spcBef>
                <a:spcPts val="0"/>
              </a:spcBef>
              <a:spcAft>
                <a:spcPts val="0"/>
              </a:spcAft>
              <a:buClr>
                <a:srgbClr val="FEFEFE"/>
              </a:buClr>
              <a:buSzPts val="4000"/>
              <a:buFont typeface="Century Gothic"/>
              <a:buNone/>
            </a:pPr>
            <a:r>
              <a:rPr lang="es-CL"/>
              <a:t>Poder Ejecutivo</a:t>
            </a:r>
            <a:endParaRPr/>
          </a:p>
        </p:txBody>
      </p:sp>
      <p:sp>
        <p:nvSpPr>
          <p:cNvPr id="178" name="Google Shape;178;p9"/>
          <p:cNvSpPr txBox="1">
            <a:spLocks noGrp="1"/>
          </p:cNvSpPr>
          <p:nvPr>
            <p:ph type="body" idx="1"/>
          </p:nvPr>
        </p:nvSpPr>
        <p:spPr>
          <a:xfrm>
            <a:off x="818712" y="2413000"/>
            <a:ext cx="5055923" cy="36322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spcBef>
                <a:spcPts val="0"/>
              </a:spcBef>
              <a:spcAft>
                <a:spcPts val="0"/>
              </a:spcAft>
              <a:buSzPts val="1800"/>
              <a:buChar char="🞆"/>
            </a:pPr>
            <a:r>
              <a:rPr lang="es-CL"/>
              <a:t>La constitución permitía la relección y otorgaba amplias facultades al ejecutivo.</a:t>
            </a:r>
            <a:endParaRPr/>
          </a:p>
          <a:p>
            <a:pPr marL="342900" lvl="0" indent="-342900" algn="l" rtl="0">
              <a:spcBef>
                <a:spcPts val="960"/>
              </a:spcBef>
              <a:spcAft>
                <a:spcPts val="0"/>
              </a:spcAft>
              <a:buSzPts val="1800"/>
              <a:buChar char="🞆"/>
            </a:pPr>
            <a:r>
              <a:rPr lang="es-CL"/>
              <a:t>Podía ejercer facultades extraordinarias, como el veto a leyes, que lo ponían por encima del poder legislativo.</a:t>
            </a:r>
            <a:endParaRPr/>
          </a:p>
          <a:p>
            <a:pPr marL="342900" lvl="0" indent="-342900" algn="l" rtl="0">
              <a:spcBef>
                <a:spcPts val="960"/>
              </a:spcBef>
              <a:spcAft>
                <a:spcPts val="0"/>
              </a:spcAft>
              <a:buSzPts val="1800"/>
              <a:buChar char="🞆"/>
            </a:pPr>
            <a:r>
              <a:rPr lang="es-CL"/>
              <a:t>Ejerce patronato sobre la iglesia.</a:t>
            </a:r>
            <a:endParaRPr/>
          </a:p>
          <a:p>
            <a:pPr marL="342900" lvl="0" indent="-228600" algn="l" rtl="0">
              <a:spcBef>
                <a:spcPts val="960"/>
              </a:spcBef>
              <a:spcAft>
                <a:spcPts val="0"/>
              </a:spcAft>
              <a:buSzPts val="1800"/>
              <a:buNone/>
            </a:pPr>
            <a:endParaRPr/>
          </a:p>
        </p:txBody>
      </p:sp>
    </p:spTree>
  </p:cSld>
  <p:clrMapOvr>
    <a:masterClrMapping/>
  </p:clrMapOvr>
</p:sld>
</file>

<file path=ppt/theme/theme1.xml><?xml version="1.0" encoding="utf-8"?>
<a:theme xmlns:a="http://schemas.openxmlformats.org/drawingml/2006/main" name="Citable">
  <a:themeElements>
    <a:clrScheme name="Citable">
      <a:dk1>
        <a:srgbClr val="000000"/>
      </a:dk1>
      <a:lt1>
        <a:srgbClr val="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1246</Words>
  <Application>Microsoft Office PowerPoint</Application>
  <PresentationFormat>Panorámica</PresentationFormat>
  <Paragraphs>102</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Calibri</vt:lpstr>
      <vt:lpstr>Arial</vt:lpstr>
      <vt:lpstr>Noto Sans Symbols</vt:lpstr>
      <vt:lpstr>Century Gothic</vt:lpstr>
      <vt:lpstr>Citable</vt:lpstr>
      <vt:lpstr>Constitución de 1833 y República Conservadora</vt:lpstr>
      <vt:lpstr>Objetivo</vt:lpstr>
      <vt:lpstr>INICIO</vt:lpstr>
      <vt:lpstr>Ideal Portaliano </vt:lpstr>
      <vt:lpstr>Ideal Portaliano</vt:lpstr>
      <vt:lpstr>Constitución 1833</vt:lpstr>
      <vt:lpstr>Crítica al Ideal Portaliano</vt:lpstr>
      <vt:lpstr>Críticas al ideal portaliano</vt:lpstr>
      <vt:lpstr>Poder Ejecutivo</vt:lpstr>
      <vt:lpstr>Poder Legislativo y Judicial</vt:lpstr>
      <vt:lpstr>Republica Conservadora</vt:lpstr>
      <vt:lpstr>Decenios Conservadores (1831-1861)</vt:lpstr>
      <vt:lpstr>Económico</vt:lpstr>
      <vt:lpstr>Política</vt:lpstr>
      <vt:lpstr>Sociedad</vt:lpstr>
      <vt:lpstr>Actividad</vt:lpstr>
      <vt:lpstr>Reflexiona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Constitución de 1833 y República Conservadora</dc:title>
  <dc:creator>Abraham López Fuentes</dc:creator>
  <cp:lastModifiedBy>Carmen Barros Ortega</cp:lastModifiedBy>
  <cp:revision>1</cp:revision>
  <dcterms:created xsi:type="dcterms:W3CDTF">2017-09-04T04:28:15Z</dcterms:created>
  <dcterms:modified xsi:type="dcterms:W3CDTF">2021-08-02T15:21:32Z</dcterms:modified>
</cp:coreProperties>
</file>