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7" r:id="rId3"/>
    <p:sldId id="258" r:id="rId4"/>
    <p:sldId id="267" r:id="rId5"/>
    <p:sldId id="259" r:id="rId6"/>
    <p:sldId id="260" r:id="rId7"/>
    <p:sldId id="265" r:id="rId8"/>
    <p:sldId id="263" r:id="rId9"/>
    <p:sldId id="261" r:id="rId10"/>
    <p:sldId id="262"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1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31C793-46EC-4410-A027-5C04AC3533FA}" type="datetimeFigureOut">
              <a:rPr lang="es-ES" smtClean="0"/>
              <a:t>03/03/2021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77BF7-2C18-41F9-ACF8-63146EEE8F4B}" type="slidenum">
              <a:rPr lang="es-ES" smtClean="0"/>
              <a:t>‹Nº›</a:t>
            </a:fld>
            <a:endParaRPr lang="es-ES"/>
          </a:p>
        </p:txBody>
      </p:sp>
    </p:spTree>
    <p:extLst>
      <p:ext uri="{BB962C8B-B14F-4D97-AF65-F5344CB8AC3E}">
        <p14:creationId xmlns:p14="http://schemas.microsoft.com/office/powerpoint/2010/main" val="2417609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D877BF7-2C18-41F9-ACF8-63146EEE8F4B}" type="slidenum">
              <a:rPr lang="es-ES" smtClean="0"/>
              <a:t>1</a:t>
            </a:fld>
            <a:endParaRPr lang="es-ES"/>
          </a:p>
        </p:txBody>
      </p:sp>
    </p:spTree>
    <p:extLst>
      <p:ext uri="{BB962C8B-B14F-4D97-AF65-F5344CB8AC3E}">
        <p14:creationId xmlns:p14="http://schemas.microsoft.com/office/powerpoint/2010/main" val="355345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D877BF7-2C18-41F9-ACF8-63146EEE8F4B}" type="slidenum">
              <a:rPr lang="es-ES" smtClean="0"/>
              <a:t>10</a:t>
            </a:fld>
            <a:endParaRPr lang="es-ES"/>
          </a:p>
        </p:txBody>
      </p:sp>
    </p:spTree>
    <p:extLst>
      <p:ext uri="{BB962C8B-B14F-4D97-AF65-F5344CB8AC3E}">
        <p14:creationId xmlns:p14="http://schemas.microsoft.com/office/powerpoint/2010/main" val="46458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3/3/2021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‹Nº›</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3/3/2021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3/3/2021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3/3/2021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3/3/2021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3/3/2021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3/3/2021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3/3/2021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Chilean_silver_rush"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nciclopediaonline.com/es/humanismo-renacentist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desdeelexilio.com/2016/03/06/la-desilusion-liberal/"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centroderecursos.educarchile.cl/handle/20.500.12246/12649"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s://pixabay.com/es/chile-bandera-nacional-pa%C3%ADs-naci%C3%B3n-29125/" TargetMode="External"/><Relationship Id="rId5" Type="http://schemas.openxmlformats.org/officeDocument/2006/relationships/image" Target="../media/image5.png"/><Relationship Id="rId4" Type="http://schemas.openxmlformats.org/officeDocument/2006/relationships/hyperlink" Target="https://creativecommons.org/licenses/by-nc/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archivoshistoria.com/cine-y-primera-guerra-mundial-representaciones-conflicto/"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Imagen 9" descr="Imagen que contiene exterior, hombre, playa, parado&#10;&#10;Descripción generada automáticamente">
            <a:extLst>
              <a:ext uri="{FF2B5EF4-FFF2-40B4-BE49-F238E27FC236}">
                <a16:creationId xmlns:a16="http://schemas.microsoft.com/office/drawing/2014/main" id="{E2784A3D-ABA1-4356-912B-85E4BE715E9B}"/>
              </a:ext>
            </a:extLst>
          </p:cNvPr>
          <p:cNvPicPr>
            <a:picLocks noChangeAspect="1"/>
          </p:cNvPicPr>
          <p:nvPr/>
        </p:nvPicPr>
        <p:blipFill rotWithShape="1">
          <a:blip r:embed="rId3">
            <a:grayscl/>
            <a:extLst>
              <a:ext uri="{837473B0-CC2E-450A-ABE3-18F120FF3D39}">
                <a1611:picAttrSrcUrl xmlns:a1611="http://schemas.microsoft.com/office/drawing/2016/11/main" r:id="rId4"/>
              </a:ext>
            </a:extLst>
          </a:blip>
          <a:srcRect t="11366" b="5898"/>
          <a:stretch/>
        </p:blipFill>
        <p:spPr>
          <a:xfrm>
            <a:off x="20" y="10"/>
            <a:ext cx="12191980" cy="6859300"/>
          </a:xfrm>
          <a:prstGeom prst="rect">
            <a:avLst/>
          </a:prstGeom>
          <a:noFill/>
        </p:spPr>
      </p:pic>
      <p:sp>
        <p:nvSpPr>
          <p:cNvPr id="2" name="Título 1">
            <a:extLst>
              <a:ext uri="{FF2B5EF4-FFF2-40B4-BE49-F238E27FC236}">
                <a16:creationId xmlns:a16="http://schemas.microsoft.com/office/drawing/2014/main" id="{C45DBCFA-9D27-4448-8501-EAF49ADEF57E}"/>
              </a:ext>
            </a:extLst>
          </p:cNvPr>
          <p:cNvSpPr>
            <a:spLocks noGrp="1"/>
          </p:cNvSpPr>
          <p:nvPr>
            <p:ph type="ctrTitle"/>
          </p:nvPr>
        </p:nvSpPr>
        <p:spPr>
          <a:xfrm>
            <a:off x="1915128" y="1788454"/>
            <a:ext cx="8361229" cy="2098226"/>
          </a:xfrm>
        </p:spPr>
        <p:txBody>
          <a:bodyPr>
            <a:normAutofit/>
          </a:bodyPr>
          <a:lstStyle/>
          <a:p>
            <a:r>
              <a:rPr lang="es-US"/>
              <a:t>Introducción año 2021</a:t>
            </a:r>
            <a:endParaRPr lang="es-ES"/>
          </a:p>
        </p:txBody>
      </p:sp>
      <p:sp>
        <p:nvSpPr>
          <p:cNvPr id="3" name="Subtítulo 2">
            <a:extLst>
              <a:ext uri="{FF2B5EF4-FFF2-40B4-BE49-F238E27FC236}">
                <a16:creationId xmlns:a16="http://schemas.microsoft.com/office/drawing/2014/main" id="{E02036FF-1D6A-784C-ABA5-D6C23D6B6127}"/>
              </a:ext>
            </a:extLst>
          </p:cNvPr>
          <p:cNvSpPr>
            <a:spLocks noGrp="1"/>
          </p:cNvSpPr>
          <p:nvPr>
            <p:ph type="subTitle" idx="1"/>
          </p:nvPr>
        </p:nvSpPr>
        <p:spPr>
          <a:xfrm>
            <a:off x="2679906" y="3956279"/>
            <a:ext cx="6831673" cy="1086237"/>
          </a:xfrm>
        </p:spPr>
        <p:txBody>
          <a:bodyPr>
            <a:normAutofit/>
          </a:bodyPr>
          <a:lstStyle/>
          <a:p>
            <a:pPr>
              <a:lnSpc>
                <a:spcPct val="102000"/>
              </a:lnSpc>
              <a:spcAft>
                <a:spcPts val="600"/>
              </a:spcAft>
            </a:pPr>
            <a:r>
              <a:rPr lang="es-US" sz="1800" dirty="0">
                <a:solidFill>
                  <a:srgbClr val="191B0E"/>
                </a:solidFill>
              </a:rPr>
              <a:t>Historia 1ro Medio</a:t>
            </a:r>
          </a:p>
          <a:p>
            <a:pPr>
              <a:lnSpc>
                <a:spcPct val="102000"/>
              </a:lnSpc>
              <a:spcAft>
                <a:spcPts val="600"/>
              </a:spcAft>
            </a:pPr>
            <a:r>
              <a:rPr lang="es-US" sz="1800" dirty="0">
                <a:solidFill>
                  <a:srgbClr val="191B0E"/>
                </a:solidFill>
              </a:rPr>
              <a:t>Profesor: Abraham López </a:t>
            </a:r>
          </a:p>
          <a:p>
            <a:pPr>
              <a:lnSpc>
                <a:spcPct val="102000"/>
              </a:lnSpc>
              <a:spcAft>
                <a:spcPts val="600"/>
              </a:spcAft>
            </a:pPr>
            <a:r>
              <a:rPr lang="es-US" sz="1800" dirty="0">
                <a:solidFill>
                  <a:srgbClr val="191B0E"/>
                </a:solidFill>
              </a:rPr>
              <a:t>03/03</a:t>
            </a:r>
            <a:endParaRPr lang="es-ES" sz="1800" dirty="0">
              <a:solidFill>
                <a:srgbClr val="191B0E"/>
              </a:solidFill>
            </a:endParaRPr>
          </a:p>
        </p:txBody>
      </p:sp>
      <p:sp>
        <p:nvSpPr>
          <p:cNvPr id="11" name="Date Placeholder 4">
            <a:extLst>
              <a:ext uri="{FF2B5EF4-FFF2-40B4-BE49-F238E27FC236}">
                <a16:creationId xmlns:a16="http://schemas.microsoft.com/office/drawing/2014/main" id="{E731CF43-ED42-44E4-B1F3-C20966A2AF2E}"/>
              </a:ext>
            </a:extLst>
          </p:cNvPr>
          <p:cNvSpPr>
            <a:spLocks noGrp="1"/>
          </p:cNvSpPr>
          <p:nvPr>
            <p:ph type="dt" sz="half" idx="10"/>
          </p:nvPr>
        </p:nvSpPr>
        <p:spPr>
          <a:xfrm>
            <a:off x="752858" y="6453386"/>
            <a:ext cx="1607944" cy="404614"/>
          </a:xfrm>
        </p:spPr>
        <p:txBody>
          <a:bodyPr>
            <a:normAutofit/>
          </a:bodyPr>
          <a:lstStyle/>
          <a:p>
            <a:pPr>
              <a:spcAft>
                <a:spcPts val="600"/>
              </a:spcAft>
            </a:pPr>
            <a:fld id="{25F071DA-CC69-41AE-9FE4-14DDE798CD5E}" type="datetime1">
              <a:rPr lang="en-US" smtClean="0"/>
              <a:pPr>
                <a:spcAft>
                  <a:spcPts val="600"/>
                </a:spcAft>
              </a:pPr>
              <a:t>3/3/2021</a:t>
            </a:fld>
            <a:endParaRPr lang="en-US"/>
          </a:p>
        </p:txBody>
      </p:sp>
      <p:sp>
        <p:nvSpPr>
          <p:cNvPr id="15" name="Slide Number Placeholder 6">
            <a:extLst>
              <a:ext uri="{FF2B5EF4-FFF2-40B4-BE49-F238E27FC236}">
                <a16:creationId xmlns:a16="http://schemas.microsoft.com/office/drawing/2014/main" id="{6CAD4ADA-B636-47F0-B93C-A239377C5B42}"/>
              </a:ext>
            </a:extLst>
          </p:cNvPr>
          <p:cNvSpPr>
            <a:spLocks noGrp="1"/>
          </p:cNvSpPr>
          <p:nvPr>
            <p:ph type="sldNum" sz="quarter" idx="12"/>
          </p:nvPr>
        </p:nvSpPr>
        <p:spPr>
          <a:xfrm>
            <a:off x="9830683" y="6453386"/>
            <a:ext cx="1596292" cy="404614"/>
          </a:xfrm>
        </p:spPr>
        <p:txBody>
          <a:bodyPr>
            <a:normAutofit/>
          </a:bodyPr>
          <a:lstStyle/>
          <a:p>
            <a:pPr>
              <a:spcAft>
                <a:spcPts val="600"/>
              </a:spcAft>
            </a:pPr>
            <a:fld id="{69E57DC2-970A-4B3E-BB1C-7A09969E49DF}" type="slidenum">
              <a:rPr lang="en-US" smtClean="0"/>
              <a:pPr>
                <a:spcAft>
                  <a:spcPts val="600"/>
                </a:spcAft>
              </a:pPr>
              <a:t>1</a:t>
            </a:fld>
            <a:endParaRPr lang="en-US"/>
          </a:p>
        </p:txBody>
      </p:sp>
      <p:sp>
        <p:nvSpPr>
          <p:cNvPr id="12" name="CuadroTexto 11">
            <a:extLst>
              <a:ext uri="{FF2B5EF4-FFF2-40B4-BE49-F238E27FC236}">
                <a16:creationId xmlns:a16="http://schemas.microsoft.com/office/drawing/2014/main" id="{51E4204F-2FC1-42AA-B215-A425048B4693}"/>
              </a:ext>
            </a:extLst>
          </p:cNvPr>
          <p:cNvSpPr txBox="1"/>
          <p:nvPr/>
        </p:nvSpPr>
        <p:spPr>
          <a:xfrm>
            <a:off x="9780763" y="6659255"/>
            <a:ext cx="2411237" cy="200055"/>
          </a:xfrm>
          <a:prstGeom prst="rect">
            <a:avLst/>
          </a:prstGeom>
          <a:solidFill>
            <a:srgbClr val="000000"/>
          </a:solidFill>
        </p:spPr>
        <p:txBody>
          <a:bodyPr wrap="none" rtlCol="0">
            <a:spAutoFit/>
          </a:bodyPr>
          <a:lstStyle/>
          <a:p>
            <a:pPr algn="r">
              <a:spcAft>
                <a:spcPts val="600"/>
              </a:spcAft>
            </a:pPr>
            <a:r>
              <a:rPr lang="es-ES" sz="700">
                <a:solidFill>
                  <a:srgbClr val="FFFFFF"/>
                </a:solidFill>
                <a:hlinkClick r:id="rId4" tooltip="https://en.wikipedia.org/wiki/Chilean_silver_rush">
                  <a:extLst>
                    <a:ext uri="{A12FA001-AC4F-418D-AE19-62706E023703}">
                      <ahyp:hlinkClr xmlns:ahyp="http://schemas.microsoft.com/office/drawing/2018/hyperlinkcolor" val="tx"/>
                    </a:ext>
                  </a:extLst>
                </a:hlinkClick>
              </a:rPr>
              <a:t>Esta foto</a:t>
            </a:r>
            <a:r>
              <a:rPr lang="es-ES" sz="700">
                <a:solidFill>
                  <a:srgbClr val="FFFFFF"/>
                </a:solidFill>
              </a:rPr>
              <a:t> de Autor desconocido está bajo licencia </a:t>
            </a:r>
            <a:r>
              <a:rPr lang="es-E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s-ES" sz="700">
              <a:solidFill>
                <a:srgbClr val="FFFFFF"/>
              </a:solidFill>
            </a:endParaRPr>
          </a:p>
        </p:txBody>
      </p:sp>
    </p:spTree>
    <p:extLst>
      <p:ext uri="{BB962C8B-B14F-4D97-AF65-F5344CB8AC3E}">
        <p14:creationId xmlns:p14="http://schemas.microsoft.com/office/powerpoint/2010/main" val="2394937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Diagrama&#10;&#10;Descripción generada automáticamente">
            <a:extLst>
              <a:ext uri="{FF2B5EF4-FFF2-40B4-BE49-F238E27FC236}">
                <a16:creationId xmlns:a16="http://schemas.microsoft.com/office/drawing/2014/main" id="{B4E4C9CF-4B0C-42CC-9284-4A2932B9F0B5}"/>
              </a:ext>
            </a:extLst>
          </p:cNvPr>
          <p:cNvPicPr>
            <a:picLocks noChangeAspect="1"/>
          </p:cNvPicPr>
          <p:nvPr/>
        </p:nvPicPr>
        <p:blipFill>
          <a:blip r:embed="rId3">
            <a:alphaModFix amt="37000"/>
            <a:extLst>
              <a:ext uri="{837473B0-CC2E-450A-ABE3-18F120FF3D39}">
                <a1611:picAttrSrcUrl xmlns:a1611="http://schemas.microsoft.com/office/drawing/2016/11/main" r:id="rId4"/>
              </a:ext>
            </a:extLst>
          </a:blip>
          <a:stretch>
            <a:fillRect/>
          </a:stretch>
        </p:blipFill>
        <p:spPr>
          <a:xfrm>
            <a:off x="152241" y="0"/>
            <a:ext cx="11887518" cy="6686729"/>
          </a:xfrm>
          <a:prstGeom prst="rect">
            <a:avLst/>
          </a:prstGeom>
        </p:spPr>
      </p:pic>
      <p:sp>
        <p:nvSpPr>
          <p:cNvPr id="2" name="Título 1">
            <a:extLst>
              <a:ext uri="{FF2B5EF4-FFF2-40B4-BE49-F238E27FC236}">
                <a16:creationId xmlns:a16="http://schemas.microsoft.com/office/drawing/2014/main" id="{8C990FCD-A260-6445-9B33-702E7F39C460}"/>
              </a:ext>
            </a:extLst>
          </p:cNvPr>
          <p:cNvSpPr>
            <a:spLocks noGrp="1"/>
          </p:cNvSpPr>
          <p:nvPr>
            <p:ph type="title"/>
          </p:nvPr>
        </p:nvSpPr>
        <p:spPr/>
        <p:txBody>
          <a:bodyPr/>
          <a:lstStyle/>
          <a:p>
            <a:r>
              <a:rPr lang="es-US" dirty="0"/>
              <a:t>Repaso y nivelación Marzo 2021</a:t>
            </a:r>
            <a:endParaRPr lang="es-ES" dirty="0"/>
          </a:p>
        </p:txBody>
      </p:sp>
      <p:sp>
        <p:nvSpPr>
          <p:cNvPr id="3" name="Marcador de contenido 2">
            <a:extLst>
              <a:ext uri="{FF2B5EF4-FFF2-40B4-BE49-F238E27FC236}">
                <a16:creationId xmlns:a16="http://schemas.microsoft.com/office/drawing/2014/main" id="{4DC41EB7-7A98-D042-A18F-A3FD5B3EC986}"/>
              </a:ext>
            </a:extLst>
          </p:cNvPr>
          <p:cNvSpPr>
            <a:spLocks noGrp="1"/>
          </p:cNvSpPr>
          <p:nvPr>
            <p:ph idx="1"/>
          </p:nvPr>
        </p:nvSpPr>
        <p:spPr>
          <a:xfrm>
            <a:off x="1371600" y="1638300"/>
            <a:ext cx="9601200" cy="3581400"/>
          </a:xfrm>
        </p:spPr>
        <p:txBody>
          <a:bodyPr>
            <a:normAutofit fontScale="92500" lnSpcReduction="10000"/>
          </a:bodyPr>
          <a:lstStyle/>
          <a:p>
            <a:pPr marL="0" indent="0">
              <a:buNone/>
            </a:pPr>
            <a:r>
              <a:rPr lang="es-US" dirty="0"/>
              <a:t>Principales contenidos revisados durante el proceso 2020:</a:t>
            </a:r>
          </a:p>
          <a:p>
            <a:endParaRPr lang="es-US" dirty="0"/>
          </a:p>
          <a:p>
            <a:r>
              <a:rPr lang="es-US" dirty="0"/>
              <a:t>Renacimiento, humanismo y modernidad en Europa</a:t>
            </a:r>
          </a:p>
          <a:p>
            <a:pPr marL="0" indent="0">
              <a:buNone/>
            </a:pPr>
            <a:endParaRPr lang="es-US" dirty="0"/>
          </a:p>
          <a:p>
            <a:r>
              <a:rPr lang="es-US" dirty="0"/>
              <a:t>Exploración y colonización europea en américa.</a:t>
            </a:r>
          </a:p>
          <a:p>
            <a:endParaRPr lang="es-US" dirty="0"/>
          </a:p>
          <a:p>
            <a:r>
              <a:rPr lang="es-US" dirty="0"/>
              <a:t>Colonia, evangelización y desarrollo del imperio español</a:t>
            </a:r>
          </a:p>
          <a:p>
            <a:endParaRPr lang="es-US" dirty="0"/>
          </a:p>
          <a:p>
            <a:r>
              <a:rPr lang="es-US" dirty="0"/>
              <a:t>Revolución de EE.UU. Y Francia.</a:t>
            </a:r>
          </a:p>
        </p:txBody>
      </p:sp>
      <p:sp>
        <p:nvSpPr>
          <p:cNvPr id="4" name="CuadroTexto 3">
            <a:extLst>
              <a:ext uri="{FF2B5EF4-FFF2-40B4-BE49-F238E27FC236}">
                <a16:creationId xmlns:a16="http://schemas.microsoft.com/office/drawing/2014/main" id="{5D13577B-2B66-4A0E-860A-010ED2E5EC0C}"/>
              </a:ext>
            </a:extLst>
          </p:cNvPr>
          <p:cNvSpPr txBox="1"/>
          <p:nvPr/>
        </p:nvSpPr>
        <p:spPr>
          <a:xfrm>
            <a:off x="1544715" y="5486400"/>
            <a:ext cx="8194089" cy="1200329"/>
          </a:xfrm>
          <a:prstGeom prst="rect">
            <a:avLst/>
          </a:prstGeom>
          <a:noFill/>
        </p:spPr>
        <p:txBody>
          <a:bodyPr wrap="square" rtlCol="0">
            <a:spAutoFit/>
          </a:bodyPr>
          <a:lstStyle/>
          <a:p>
            <a:r>
              <a:rPr lang="es-ES" dirty="0"/>
              <a:t>¿Qué recuerdas de cada uno de estos contenidos revisados durante el año pasado? ¿Cuál te pareció mas interesante?.</a:t>
            </a:r>
          </a:p>
          <a:p>
            <a:endParaRPr lang="es-ES" dirty="0"/>
          </a:p>
          <a:p>
            <a:r>
              <a:rPr lang="es-ES" dirty="0"/>
              <a:t>Responde en un cuadro resumen.</a:t>
            </a:r>
          </a:p>
        </p:txBody>
      </p:sp>
    </p:spTree>
    <p:extLst>
      <p:ext uri="{BB962C8B-B14F-4D97-AF65-F5344CB8AC3E}">
        <p14:creationId xmlns:p14="http://schemas.microsoft.com/office/powerpoint/2010/main" val="1306219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38C3A4-62DE-8E49-964C-DB9BFD60BCE1}"/>
              </a:ext>
            </a:extLst>
          </p:cNvPr>
          <p:cNvSpPr>
            <a:spLocks noGrp="1"/>
          </p:cNvSpPr>
          <p:nvPr>
            <p:ph type="title"/>
          </p:nvPr>
        </p:nvSpPr>
        <p:spPr/>
        <p:txBody>
          <a:bodyPr/>
          <a:lstStyle/>
          <a:p>
            <a:r>
              <a:rPr lang="es-US"/>
              <a:t>Actividad</a:t>
            </a:r>
            <a:endParaRPr lang="es-ES"/>
          </a:p>
        </p:txBody>
      </p:sp>
      <p:sp>
        <p:nvSpPr>
          <p:cNvPr id="3" name="Marcador de contenido 2">
            <a:extLst>
              <a:ext uri="{FF2B5EF4-FFF2-40B4-BE49-F238E27FC236}">
                <a16:creationId xmlns:a16="http://schemas.microsoft.com/office/drawing/2014/main" id="{992245C9-298D-5540-88F0-FCE189E34769}"/>
              </a:ext>
            </a:extLst>
          </p:cNvPr>
          <p:cNvSpPr>
            <a:spLocks noGrp="1"/>
          </p:cNvSpPr>
          <p:nvPr>
            <p:ph idx="1"/>
          </p:nvPr>
        </p:nvSpPr>
        <p:spPr/>
        <p:txBody>
          <a:bodyPr/>
          <a:lstStyle/>
          <a:p>
            <a:r>
              <a:rPr lang="es-ES" dirty="0"/>
              <a:t>¿Cuál de los contenidos de la diapositiva anterior consideras que comprendiste de mejor manera? ¿Por qué?</a:t>
            </a:r>
          </a:p>
          <a:p>
            <a:endParaRPr lang="es-ES" dirty="0"/>
          </a:p>
          <a:p>
            <a:r>
              <a:rPr lang="es-ES" dirty="0"/>
              <a:t>¿En cuál te consideras peor preparado? ¿Por qué?</a:t>
            </a:r>
          </a:p>
          <a:p>
            <a:endParaRPr lang="es-ES" dirty="0"/>
          </a:p>
          <a:p>
            <a:r>
              <a:rPr lang="es-ES" dirty="0"/>
              <a:t>¿Cuál consideras que debería ser el contenido con mayor cantidad de tiempo de repaso/nivelación? ¿Por qué?</a:t>
            </a:r>
          </a:p>
          <a:p>
            <a:endParaRPr lang="es-ES" dirty="0"/>
          </a:p>
        </p:txBody>
      </p:sp>
    </p:spTree>
    <p:extLst>
      <p:ext uri="{BB962C8B-B14F-4D97-AF65-F5344CB8AC3E}">
        <p14:creationId xmlns:p14="http://schemas.microsoft.com/office/powerpoint/2010/main" val="2860457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4BEA89-C0E9-A446-B9EF-AF24F0DCD8F6}"/>
              </a:ext>
            </a:extLst>
          </p:cNvPr>
          <p:cNvSpPr>
            <a:spLocks noGrp="1"/>
          </p:cNvSpPr>
          <p:nvPr>
            <p:ph type="title"/>
          </p:nvPr>
        </p:nvSpPr>
        <p:spPr/>
        <p:txBody>
          <a:bodyPr/>
          <a:lstStyle/>
          <a:p>
            <a:r>
              <a:rPr lang="es-US"/>
              <a:t>Objetivo</a:t>
            </a:r>
            <a:endParaRPr lang="es-ES"/>
          </a:p>
        </p:txBody>
      </p:sp>
      <p:sp>
        <p:nvSpPr>
          <p:cNvPr id="3" name="Marcador de contenido 2">
            <a:extLst>
              <a:ext uri="{FF2B5EF4-FFF2-40B4-BE49-F238E27FC236}">
                <a16:creationId xmlns:a16="http://schemas.microsoft.com/office/drawing/2014/main" id="{DF037347-7496-DC4D-8918-85D5F6FA4036}"/>
              </a:ext>
            </a:extLst>
          </p:cNvPr>
          <p:cNvSpPr>
            <a:spLocks noGrp="1"/>
          </p:cNvSpPr>
          <p:nvPr>
            <p:ph idx="1"/>
          </p:nvPr>
        </p:nvSpPr>
        <p:spPr/>
        <p:txBody>
          <a:bodyPr/>
          <a:lstStyle/>
          <a:p>
            <a:r>
              <a:rPr lang="es-US"/>
              <a:t>Presentar los contenidos a revisar durante el año 2021 (según priorización curricular)</a:t>
            </a:r>
          </a:p>
          <a:p>
            <a:r>
              <a:rPr lang="es-US"/>
              <a:t>Valorar los principales aprendizajes desarrollados durante el año 2020.</a:t>
            </a:r>
            <a:endParaRPr lang="es-ES"/>
          </a:p>
        </p:txBody>
      </p:sp>
    </p:spTree>
    <p:extLst>
      <p:ext uri="{BB962C8B-B14F-4D97-AF65-F5344CB8AC3E}">
        <p14:creationId xmlns:p14="http://schemas.microsoft.com/office/powerpoint/2010/main" val="374036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9402F5-CC28-7249-A0A2-93806BAE35DE}"/>
              </a:ext>
            </a:extLst>
          </p:cNvPr>
          <p:cNvSpPr>
            <a:spLocks noGrp="1"/>
          </p:cNvSpPr>
          <p:nvPr>
            <p:ph type="title"/>
          </p:nvPr>
        </p:nvSpPr>
        <p:spPr/>
        <p:txBody>
          <a:bodyPr/>
          <a:lstStyle/>
          <a:p>
            <a:r>
              <a:rPr lang="es-US" dirty="0"/>
              <a:t>Modalidad de trabajo</a:t>
            </a:r>
            <a:endParaRPr lang="es-ES" dirty="0"/>
          </a:p>
        </p:txBody>
      </p:sp>
      <p:sp>
        <p:nvSpPr>
          <p:cNvPr id="3" name="Marcador de contenido 2">
            <a:extLst>
              <a:ext uri="{FF2B5EF4-FFF2-40B4-BE49-F238E27FC236}">
                <a16:creationId xmlns:a16="http://schemas.microsoft.com/office/drawing/2014/main" id="{EFA71201-1DA3-8341-A38F-2691279BBC30}"/>
              </a:ext>
            </a:extLst>
          </p:cNvPr>
          <p:cNvSpPr>
            <a:spLocks noGrp="1"/>
          </p:cNvSpPr>
          <p:nvPr>
            <p:ph idx="1"/>
          </p:nvPr>
        </p:nvSpPr>
        <p:spPr/>
        <p:txBody>
          <a:bodyPr/>
          <a:lstStyle/>
          <a:p>
            <a:r>
              <a:rPr lang="es-US" dirty="0"/>
              <a:t>Online y presencial (voluntario)</a:t>
            </a:r>
          </a:p>
          <a:p>
            <a:endParaRPr lang="es-US" dirty="0"/>
          </a:p>
          <a:p>
            <a:r>
              <a:rPr lang="es-US" dirty="0"/>
              <a:t>Clases de 90 minutos 2 veces por semana.</a:t>
            </a:r>
          </a:p>
          <a:p>
            <a:endParaRPr lang="es-US" dirty="0"/>
          </a:p>
          <a:p>
            <a:r>
              <a:rPr lang="es-US" dirty="0"/>
              <a:t>Se reevaluará periódicamente en relación a las indicaciones gubernamentales y contingencia.</a:t>
            </a:r>
          </a:p>
          <a:p>
            <a:endParaRPr lang="es-US" dirty="0"/>
          </a:p>
          <a:p>
            <a:r>
              <a:rPr lang="es-US" dirty="0"/>
              <a:t>Pruebas se realizaran lo días viernes entre 15:30 y 18:00 horas (siempre online)</a:t>
            </a:r>
            <a:endParaRPr lang="es-ES" dirty="0"/>
          </a:p>
        </p:txBody>
      </p:sp>
    </p:spTree>
    <p:extLst>
      <p:ext uri="{BB962C8B-B14F-4D97-AF65-F5344CB8AC3E}">
        <p14:creationId xmlns:p14="http://schemas.microsoft.com/office/powerpoint/2010/main" val="2392843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Calendario sobre la mesa">
            <a:extLst>
              <a:ext uri="{FF2B5EF4-FFF2-40B4-BE49-F238E27FC236}">
                <a16:creationId xmlns:a16="http://schemas.microsoft.com/office/drawing/2014/main" id="{2D5F650B-DE13-4297-A3BD-1F13CD37F4CF}"/>
              </a:ext>
            </a:extLst>
          </p:cNvPr>
          <p:cNvPicPr>
            <a:picLocks noChangeAspect="1"/>
          </p:cNvPicPr>
          <p:nvPr/>
        </p:nvPicPr>
        <p:blipFill rotWithShape="1">
          <a:blip r:embed="rId2">
            <a:grayscl/>
          </a:blip>
          <a:srcRect b="15714"/>
          <a:stretch/>
        </p:blipFill>
        <p:spPr>
          <a:xfrm>
            <a:off x="20" y="10"/>
            <a:ext cx="12191980" cy="6859300"/>
          </a:xfrm>
          <a:prstGeom prst="rect">
            <a:avLst/>
          </a:prstGeom>
          <a:noFill/>
        </p:spPr>
      </p:pic>
      <p:sp>
        <p:nvSpPr>
          <p:cNvPr id="2" name="Título 1">
            <a:extLst>
              <a:ext uri="{FF2B5EF4-FFF2-40B4-BE49-F238E27FC236}">
                <a16:creationId xmlns:a16="http://schemas.microsoft.com/office/drawing/2014/main" id="{688F5381-C3F4-4855-985F-A5850DA32F0C}"/>
              </a:ext>
            </a:extLst>
          </p:cNvPr>
          <p:cNvSpPr>
            <a:spLocks noGrp="1"/>
          </p:cNvSpPr>
          <p:nvPr>
            <p:ph type="ctrTitle"/>
          </p:nvPr>
        </p:nvSpPr>
        <p:spPr>
          <a:xfrm>
            <a:off x="1915128" y="1788454"/>
            <a:ext cx="8361229" cy="2098226"/>
          </a:xfrm>
        </p:spPr>
        <p:txBody>
          <a:bodyPr>
            <a:normAutofit/>
          </a:bodyPr>
          <a:lstStyle/>
          <a:p>
            <a:r>
              <a:rPr lang="es-ES" dirty="0"/>
              <a:t>Primer Semestre 2020</a:t>
            </a:r>
          </a:p>
        </p:txBody>
      </p:sp>
      <p:sp>
        <p:nvSpPr>
          <p:cNvPr id="8" name="Subtitle 14">
            <a:extLst>
              <a:ext uri="{FF2B5EF4-FFF2-40B4-BE49-F238E27FC236}">
                <a16:creationId xmlns:a16="http://schemas.microsoft.com/office/drawing/2014/main" id="{DCD9D79B-2A88-440E-8D51-568D5CAAEA2E}"/>
              </a:ext>
            </a:extLst>
          </p:cNvPr>
          <p:cNvSpPr>
            <a:spLocks noGrp="1"/>
          </p:cNvSpPr>
          <p:nvPr>
            <p:ph type="subTitle" idx="1"/>
          </p:nvPr>
        </p:nvSpPr>
        <p:spPr>
          <a:xfrm>
            <a:off x="2679906" y="3956279"/>
            <a:ext cx="6831673" cy="1086237"/>
          </a:xfrm>
        </p:spPr>
        <p:txBody>
          <a:bodyPr/>
          <a:lstStyle/>
          <a:p>
            <a:r>
              <a:rPr lang="es-CL" dirty="0">
                <a:solidFill>
                  <a:srgbClr val="191B0E"/>
                </a:solidFill>
              </a:rPr>
              <a:t>Objetivos priorizados</a:t>
            </a:r>
          </a:p>
        </p:txBody>
      </p:sp>
      <p:sp>
        <p:nvSpPr>
          <p:cNvPr id="10" name="Date Placeholder 7">
            <a:extLst>
              <a:ext uri="{FF2B5EF4-FFF2-40B4-BE49-F238E27FC236}">
                <a16:creationId xmlns:a16="http://schemas.microsoft.com/office/drawing/2014/main" id="{F6977919-4405-4003-A857-D92152D496EF}"/>
              </a:ext>
            </a:extLst>
          </p:cNvPr>
          <p:cNvSpPr>
            <a:spLocks noGrp="1"/>
          </p:cNvSpPr>
          <p:nvPr>
            <p:ph type="dt" sz="half" idx="10"/>
          </p:nvPr>
        </p:nvSpPr>
        <p:spPr>
          <a:xfrm>
            <a:off x="752858" y="6453386"/>
            <a:ext cx="1607944" cy="404614"/>
          </a:xfrm>
        </p:spPr>
        <p:txBody>
          <a:bodyPr/>
          <a:lstStyle/>
          <a:p>
            <a:pPr>
              <a:spcAft>
                <a:spcPts val="600"/>
              </a:spcAft>
            </a:pPr>
            <a:fld id="{DD186B5C-1874-4178-ADD3-38BED8EF4C09}" type="datetime1">
              <a:rPr lang="en-US" smtClean="0"/>
              <a:pPr>
                <a:spcAft>
                  <a:spcPts val="600"/>
                </a:spcAft>
              </a:pPr>
              <a:t>3/3/2021</a:t>
            </a:fld>
            <a:endParaRPr lang="en-US" dirty="0"/>
          </a:p>
        </p:txBody>
      </p:sp>
      <p:sp>
        <p:nvSpPr>
          <p:cNvPr id="12" name="Footer Placeholder 8">
            <a:extLst>
              <a:ext uri="{FF2B5EF4-FFF2-40B4-BE49-F238E27FC236}">
                <a16:creationId xmlns:a16="http://schemas.microsoft.com/office/drawing/2014/main" id="{54F68A7B-0A8C-4764-A3B6-4BBB9290D1BB}"/>
              </a:ext>
            </a:extLst>
          </p:cNvPr>
          <p:cNvSpPr>
            <a:spLocks noGrp="1"/>
          </p:cNvSpPr>
          <p:nvPr>
            <p:ph type="ftr" sz="quarter" idx="11"/>
          </p:nvPr>
        </p:nvSpPr>
        <p:spPr>
          <a:xfrm>
            <a:off x="2584054" y="6453386"/>
            <a:ext cx="7023377" cy="404614"/>
          </a:xfrm>
        </p:spPr>
        <p:txBody>
          <a:bodyPr/>
          <a:lstStyle/>
          <a:p>
            <a:pPr>
              <a:spcAft>
                <a:spcPts val="600"/>
              </a:spcAft>
            </a:pPr>
            <a:r>
              <a:rPr lang="en-US"/>
              <a:t>Footer Goes Here</a:t>
            </a:r>
            <a:endParaRPr lang="en-US" dirty="0"/>
          </a:p>
        </p:txBody>
      </p:sp>
      <p:sp>
        <p:nvSpPr>
          <p:cNvPr id="14" name="Slide Number Placeholder 9">
            <a:extLst>
              <a:ext uri="{FF2B5EF4-FFF2-40B4-BE49-F238E27FC236}">
                <a16:creationId xmlns:a16="http://schemas.microsoft.com/office/drawing/2014/main" id="{AB8DD2AB-6FE0-467C-9B14-935BBBECC249}"/>
              </a:ext>
            </a:extLst>
          </p:cNvPr>
          <p:cNvSpPr>
            <a:spLocks noGrp="1"/>
          </p:cNvSpPr>
          <p:nvPr>
            <p:ph type="sldNum" sz="quarter" idx="12"/>
          </p:nvPr>
        </p:nvSpPr>
        <p:spPr>
          <a:xfrm>
            <a:off x="9830683" y="6453386"/>
            <a:ext cx="1596292" cy="404614"/>
          </a:xfrm>
        </p:spPr>
        <p:txBody>
          <a:bodyPr/>
          <a:lstStyle/>
          <a:p>
            <a:pPr>
              <a:spcAft>
                <a:spcPts val="600"/>
              </a:spcAft>
            </a:pPr>
            <a:fld id="{69E57DC2-970A-4B3E-BB1C-7A09969E49DF}" type="slidenum">
              <a:rPr lang="en-US" smtClean="0"/>
              <a:pPr>
                <a:spcAft>
                  <a:spcPts val="600"/>
                </a:spcAft>
              </a:pPr>
              <a:t>4</a:t>
            </a:fld>
            <a:endParaRPr lang="en-US" dirty="0"/>
          </a:p>
        </p:txBody>
      </p:sp>
    </p:spTree>
    <p:extLst>
      <p:ext uri="{BB962C8B-B14F-4D97-AF65-F5344CB8AC3E}">
        <p14:creationId xmlns:p14="http://schemas.microsoft.com/office/powerpoint/2010/main" val="3481716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8499A1-C72A-334F-98C7-400255696A23}"/>
              </a:ext>
            </a:extLst>
          </p:cNvPr>
          <p:cNvSpPr>
            <a:spLocks noGrp="1"/>
          </p:cNvSpPr>
          <p:nvPr>
            <p:ph type="title"/>
          </p:nvPr>
        </p:nvSpPr>
        <p:spPr>
          <a:xfrm>
            <a:off x="5100824" y="685800"/>
            <a:ext cx="6176776" cy="1485900"/>
          </a:xfrm>
        </p:spPr>
        <p:txBody>
          <a:bodyPr>
            <a:normAutofit/>
          </a:bodyPr>
          <a:lstStyle/>
          <a:p>
            <a:r>
              <a:rPr lang="es-US" dirty="0"/>
              <a:t>Currículum priorizado </a:t>
            </a:r>
            <a:endParaRPr lang="es-ES" dirty="0"/>
          </a:p>
        </p:txBody>
      </p:sp>
      <p:pic>
        <p:nvPicPr>
          <p:cNvPr id="6" name="Imagen 5" descr="Imagen que contiene viejo, foto, grupo, montón&#10;&#10;Descripción generada automáticamente">
            <a:extLst>
              <a:ext uri="{FF2B5EF4-FFF2-40B4-BE49-F238E27FC236}">
                <a16:creationId xmlns:a16="http://schemas.microsoft.com/office/drawing/2014/main" id="{18C254F8-7DFD-46A4-B5EC-1222F8B3A24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2892" r="36293"/>
          <a:stretch/>
        </p:blipFill>
        <p:spPr>
          <a:xfrm>
            <a:off x="-1" y="10"/>
            <a:ext cx="4373546" cy="6857990"/>
          </a:xfrm>
          <a:prstGeom prst="rect">
            <a:avLst/>
          </a:prstGeom>
          <a:noFill/>
        </p:spPr>
      </p:pic>
      <p:sp>
        <p:nvSpPr>
          <p:cNvPr id="3" name="Marcador de contenido 2">
            <a:extLst>
              <a:ext uri="{FF2B5EF4-FFF2-40B4-BE49-F238E27FC236}">
                <a16:creationId xmlns:a16="http://schemas.microsoft.com/office/drawing/2014/main" id="{4116FDE1-6A21-754E-96F8-7FD420726ADE}"/>
              </a:ext>
            </a:extLst>
          </p:cNvPr>
          <p:cNvSpPr>
            <a:spLocks noGrp="1"/>
          </p:cNvSpPr>
          <p:nvPr>
            <p:ph idx="1"/>
          </p:nvPr>
        </p:nvSpPr>
        <p:spPr>
          <a:xfrm>
            <a:off x="5100824" y="2286000"/>
            <a:ext cx="6176776" cy="3581400"/>
          </a:xfrm>
        </p:spPr>
        <p:txBody>
          <a:bodyPr>
            <a:normAutofit/>
          </a:bodyPr>
          <a:lstStyle/>
          <a:p>
            <a:r>
              <a:rPr lang="es-ES" dirty="0"/>
              <a:t>Explicar las ideas republicanas y liberales y su relación con las transformaciones políticas y económicas de América y de Europa durante el siglo XIX, considerando, por ejemplo, el parlamentarismo como modelo de representatividad, el constitucionalismo, el movimiento abolicionista, la libre asociación, el libre mercado, la ampliación de la ciudadanía, entre otros.</a:t>
            </a:r>
          </a:p>
          <a:p>
            <a:pPr marL="0" indent="0">
              <a:buNone/>
            </a:pPr>
            <a:br>
              <a:rPr lang="es-ES" dirty="0"/>
            </a:br>
            <a:endParaRPr lang="es-ES" dirty="0"/>
          </a:p>
        </p:txBody>
      </p:sp>
      <p:sp>
        <p:nvSpPr>
          <p:cNvPr id="13" name="Date Placeholder 8">
            <a:extLst>
              <a:ext uri="{FF2B5EF4-FFF2-40B4-BE49-F238E27FC236}">
                <a16:creationId xmlns:a16="http://schemas.microsoft.com/office/drawing/2014/main" id="{4F56A427-EB09-4B46-B048-1D83880CE78A}"/>
              </a:ext>
            </a:extLst>
          </p:cNvPr>
          <p:cNvSpPr>
            <a:spLocks noGrp="1"/>
          </p:cNvSpPr>
          <p:nvPr>
            <p:ph type="dt" sz="half" idx="10"/>
          </p:nvPr>
        </p:nvSpPr>
        <p:spPr>
          <a:xfrm>
            <a:off x="1390650" y="6453386"/>
            <a:ext cx="1204572" cy="404614"/>
          </a:xfrm>
        </p:spPr>
        <p:txBody>
          <a:bodyPr vert="horz" lIns="91440" tIns="45720" rIns="91440" bIns="45720" rtlCol="0">
            <a:normAutofit/>
          </a:bodyPr>
          <a:lstStyle/>
          <a:p>
            <a:pPr>
              <a:spcAft>
                <a:spcPts val="600"/>
              </a:spcAft>
            </a:pPr>
            <a:fld id="{1D3217C5-9BB2-48E3-ADD7-F41AF393C1E0}" type="datetime1">
              <a:rPr lang="en-US">
                <a:solidFill>
                  <a:srgbClr val="FFFFFF"/>
                </a:solidFill>
              </a:rPr>
              <a:pPr>
                <a:spcAft>
                  <a:spcPts val="600"/>
                </a:spcAft>
              </a:pPr>
              <a:t>3/3/2021</a:t>
            </a:fld>
            <a:endParaRPr lang="en-US">
              <a:solidFill>
                <a:srgbClr val="FFFFFF"/>
              </a:solidFill>
            </a:endParaRPr>
          </a:p>
        </p:txBody>
      </p:sp>
      <p:sp>
        <p:nvSpPr>
          <p:cNvPr id="15" name="Footer Placeholder 9">
            <a:extLst>
              <a:ext uri="{FF2B5EF4-FFF2-40B4-BE49-F238E27FC236}">
                <a16:creationId xmlns:a16="http://schemas.microsoft.com/office/drawing/2014/main" id="{F71CBDFD-35D6-432D-9B8C-599642690EB1}"/>
              </a:ext>
            </a:extLst>
          </p:cNvPr>
          <p:cNvSpPr>
            <a:spLocks noGrp="1"/>
          </p:cNvSpPr>
          <p:nvPr>
            <p:ph type="ftr" sz="quarter" idx="11"/>
          </p:nvPr>
        </p:nvSpPr>
        <p:spPr>
          <a:xfrm>
            <a:off x="5100824" y="6453386"/>
            <a:ext cx="4073570" cy="404614"/>
          </a:xfrm>
        </p:spPr>
        <p:txBody>
          <a:bodyPr>
            <a:normAutofit/>
          </a:bodyPr>
          <a:lstStyle/>
          <a:p>
            <a:pPr>
              <a:spcAft>
                <a:spcPts val="600"/>
              </a:spcAft>
            </a:pPr>
            <a:r>
              <a:rPr lang="en-US" dirty="0"/>
              <a:t>Sample Footer Text</a:t>
            </a:r>
          </a:p>
        </p:txBody>
      </p:sp>
      <p:sp>
        <p:nvSpPr>
          <p:cNvPr id="17" name="Slide Number Placeholder 10">
            <a:extLst>
              <a:ext uri="{FF2B5EF4-FFF2-40B4-BE49-F238E27FC236}">
                <a16:creationId xmlns:a16="http://schemas.microsoft.com/office/drawing/2014/main" id="{B71CE585-CA70-46E6-B72C-981B0C2C5EB4}"/>
              </a:ext>
            </a:extLst>
          </p:cNvPr>
          <p:cNvSpPr>
            <a:spLocks noGrp="1"/>
          </p:cNvSpPr>
          <p:nvPr>
            <p:ph type="sldNum" sz="quarter" idx="12"/>
          </p:nvPr>
        </p:nvSpPr>
        <p:spPr>
          <a:xfrm>
            <a:off x="9472736" y="6453386"/>
            <a:ext cx="1596292" cy="404614"/>
          </a:xfrm>
        </p:spPr>
        <p:txBody>
          <a:bodyPr>
            <a:normAutofit/>
          </a:bodyPr>
          <a:lstStyle/>
          <a:p>
            <a:pPr>
              <a:spcAft>
                <a:spcPts val="600"/>
              </a:spcAft>
            </a:pPr>
            <a:fld id="{69E57DC2-970A-4B3E-BB1C-7A09969E49DF}" type="slidenum">
              <a:rPr lang="en-US" smtClean="0"/>
              <a:pPr>
                <a:spcAft>
                  <a:spcPts val="600"/>
                </a:spcAft>
              </a:pPr>
              <a:t>5</a:t>
            </a:fld>
            <a:endParaRPr lang="en-US"/>
          </a:p>
        </p:txBody>
      </p:sp>
      <p:sp>
        <p:nvSpPr>
          <p:cNvPr id="7" name="CuadroTexto 6">
            <a:extLst>
              <a:ext uri="{FF2B5EF4-FFF2-40B4-BE49-F238E27FC236}">
                <a16:creationId xmlns:a16="http://schemas.microsoft.com/office/drawing/2014/main" id="{8A023492-7168-4609-9153-722420738D77}"/>
              </a:ext>
            </a:extLst>
          </p:cNvPr>
          <p:cNvSpPr txBox="1"/>
          <p:nvPr/>
        </p:nvSpPr>
        <p:spPr>
          <a:xfrm>
            <a:off x="1829259" y="6657945"/>
            <a:ext cx="2544286" cy="200055"/>
          </a:xfrm>
          <a:prstGeom prst="rect">
            <a:avLst/>
          </a:prstGeom>
          <a:solidFill>
            <a:srgbClr val="000000"/>
          </a:solidFill>
        </p:spPr>
        <p:txBody>
          <a:bodyPr wrap="none" rtlCol="0">
            <a:spAutoFit/>
          </a:bodyPr>
          <a:lstStyle/>
          <a:p>
            <a:pPr algn="r">
              <a:spcAft>
                <a:spcPts val="600"/>
              </a:spcAft>
            </a:pPr>
            <a:r>
              <a:rPr lang="es-ES" sz="700">
                <a:solidFill>
                  <a:srgbClr val="FFFFFF"/>
                </a:solidFill>
                <a:hlinkClick r:id="rId3" tooltip="http://www.desdeelexilio.com/2016/03/06/la-desilusion-liberal/">
                  <a:extLst>
                    <a:ext uri="{A12FA001-AC4F-418D-AE19-62706E023703}">
                      <ahyp:hlinkClr xmlns:ahyp="http://schemas.microsoft.com/office/drawing/2018/hyperlinkcolor" val="tx"/>
                    </a:ext>
                  </a:extLst>
                </a:hlinkClick>
              </a:rPr>
              <a:t>Esta foto</a:t>
            </a:r>
            <a:r>
              <a:rPr lang="es-ES" sz="700">
                <a:solidFill>
                  <a:srgbClr val="FFFFFF"/>
                </a:solidFill>
              </a:rPr>
              <a:t> de Autor desconocido está bajo licencia </a:t>
            </a:r>
            <a:r>
              <a:rPr lang="es-E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s-ES" sz="700">
              <a:solidFill>
                <a:srgbClr val="FFFFFF"/>
              </a:solidFill>
            </a:endParaRPr>
          </a:p>
        </p:txBody>
      </p:sp>
    </p:spTree>
    <p:extLst>
      <p:ext uri="{BB962C8B-B14F-4D97-AF65-F5344CB8AC3E}">
        <p14:creationId xmlns:p14="http://schemas.microsoft.com/office/powerpoint/2010/main" val="119553419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697F0A-A23F-394F-8B87-64E108922464}"/>
              </a:ext>
            </a:extLst>
          </p:cNvPr>
          <p:cNvSpPr>
            <a:spLocks noGrp="1"/>
          </p:cNvSpPr>
          <p:nvPr>
            <p:ph type="title"/>
          </p:nvPr>
        </p:nvSpPr>
        <p:spPr>
          <a:xfrm>
            <a:off x="784743" y="685800"/>
            <a:ext cx="5793475" cy="1485900"/>
          </a:xfrm>
        </p:spPr>
        <p:txBody>
          <a:bodyPr>
            <a:normAutofit/>
          </a:bodyPr>
          <a:lstStyle/>
          <a:p>
            <a:r>
              <a:rPr lang="es-US"/>
              <a:t>Currículum priorizado</a:t>
            </a:r>
            <a:endParaRPr lang="es-ES"/>
          </a:p>
        </p:txBody>
      </p:sp>
      <p:sp>
        <p:nvSpPr>
          <p:cNvPr id="3" name="Marcador de contenido 2">
            <a:extLst>
              <a:ext uri="{FF2B5EF4-FFF2-40B4-BE49-F238E27FC236}">
                <a16:creationId xmlns:a16="http://schemas.microsoft.com/office/drawing/2014/main" id="{EE4B2848-A71B-D849-88BF-DDCCB965749D}"/>
              </a:ext>
            </a:extLst>
          </p:cNvPr>
          <p:cNvSpPr>
            <a:spLocks noGrp="1"/>
          </p:cNvSpPr>
          <p:nvPr>
            <p:ph idx="1"/>
          </p:nvPr>
        </p:nvSpPr>
        <p:spPr>
          <a:xfrm>
            <a:off x="784743" y="2286000"/>
            <a:ext cx="5793475" cy="3581400"/>
          </a:xfrm>
        </p:spPr>
        <p:txBody>
          <a:bodyPr>
            <a:normAutofit/>
          </a:bodyPr>
          <a:lstStyle/>
          <a:p>
            <a:r>
              <a:rPr lang="es-ES" sz="1700"/>
              <a:t>Analizar el periodo de formación de la República de Chile como un proceso que implicó el enfrentamiento de distintas visiones sobre el modo de organizar al país, y examinar los factores que explican la relativa estabilidad política alcanzada a partir de la Constitución de 1833.</a:t>
            </a:r>
          </a:p>
          <a:p>
            <a:endParaRPr lang="es-ES" sz="1700"/>
          </a:p>
          <a:p>
            <a:r>
              <a:rPr lang="es-ES" sz="1700"/>
              <a:t>Analizar cómo durante el siglo XIX la geografía política de América Latina y de Europa se reorganizó con el surgimiento del Estado-nación, caracterizado por la unificación de territorios y de tradiciones culturales (por ejemplo, lengua e historia) según el principio de soberanía y el sentido de pertenencia a una comunidad política.</a:t>
            </a:r>
          </a:p>
        </p:txBody>
      </p:sp>
      <p:sp>
        <p:nvSpPr>
          <p:cNvPr id="19" name="Date Placeholder 18">
            <a:extLst>
              <a:ext uri="{FF2B5EF4-FFF2-40B4-BE49-F238E27FC236}">
                <a16:creationId xmlns:a16="http://schemas.microsoft.com/office/drawing/2014/main" id="{47557BDD-07FA-407E-959D-C8365C9A2881}"/>
              </a:ext>
            </a:extLst>
          </p:cNvPr>
          <p:cNvSpPr>
            <a:spLocks noGrp="1"/>
          </p:cNvSpPr>
          <p:nvPr>
            <p:ph type="dt" sz="half" idx="10"/>
          </p:nvPr>
        </p:nvSpPr>
        <p:spPr>
          <a:xfrm>
            <a:off x="784743" y="6453386"/>
            <a:ext cx="1204572" cy="404614"/>
          </a:xfrm>
        </p:spPr>
        <p:txBody>
          <a:bodyPr>
            <a:normAutofit/>
          </a:bodyPr>
          <a:lstStyle/>
          <a:p>
            <a:pPr>
              <a:spcAft>
                <a:spcPts val="600"/>
              </a:spcAft>
            </a:pPr>
            <a:fld id="{82D6A483-1FAD-48F6-83F3-1A6A1BE954C4}" type="datetime1">
              <a:rPr lang="en-US"/>
              <a:pPr>
                <a:spcAft>
                  <a:spcPts val="600"/>
                </a:spcAft>
              </a:pPr>
              <a:t>3/3/2021</a:t>
            </a:fld>
            <a:endParaRPr lang="en-US"/>
          </a:p>
        </p:txBody>
      </p:sp>
      <p:pic>
        <p:nvPicPr>
          <p:cNvPr id="14" name="Imagen 13" descr="Diagrama&#10;&#10;Descripción generada automáticamente">
            <a:extLst>
              <a:ext uri="{FF2B5EF4-FFF2-40B4-BE49-F238E27FC236}">
                <a16:creationId xmlns:a16="http://schemas.microsoft.com/office/drawing/2014/main" id="{09726858-F8B2-47DD-8122-0561757870B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38161" y="158621"/>
            <a:ext cx="3369096" cy="4404049"/>
          </a:xfrm>
          <a:prstGeom prst="rect">
            <a:avLst/>
          </a:prstGeom>
          <a:noFill/>
          <a:ln>
            <a:noFill/>
          </a:ln>
          <a:effectLst/>
        </p:spPr>
      </p:pic>
      <p:sp>
        <p:nvSpPr>
          <p:cNvPr id="21" name="Slide Number Placeholder 34">
            <a:extLst>
              <a:ext uri="{FF2B5EF4-FFF2-40B4-BE49-F238E27FC236}">
                <a16:creationId xmlns:a16="http://schemas.microsoft.com/office/drawing/2014/main" id="{74B364B9-32F4-4EA9-90E6-94E11E57A0FE}"/>
              </a:ext>
            </a:extLst>
          </p:cNvPr>
          <p:cNvSpPr>
            <a:spLocks noGrp="1"/>
          </p:cNvSpPr>
          <p:nvPr>
            <p:ph type="sldNum" sz="quarter" idx="12"/>
          </p:nvPr>
        </p:nvSpPr>
        <p:spPr>
          <a:xfrm>
            <a:off x="9472736" y="6453386"/>
            <a:ext cx="1596292" cy="404614"/>
          </a:xfrm>
        </p:spPr>
        <p:txBody>
          <a:bodyPr>
            <a:normAutofit/>
          </a:bodyPr>
          <a:lstStyle/>
          <a:p>
            <a:pPr>
              <a:spcAft>
                <a:spcPts val="600"/>
              </a:spcAft>
            </a:pPr>
            <a:fld id="{69E57DC2-970A-4B3E-BB1C-7A09969E49DF}" type="slidenum">
              <a:rPr lang="en-US" smtClean="0"/>
              <a:pPr>
                <a:spcAft>
                  <a:spcPts val="600"/>
                </a:spcAft>
              </a:pPr>
              <a:t>6</a:t>
            </a:fld>
            <a:endParaRPr lang="en-US" dirty="0"/>
          </a:p>
        </p:txBody>
      </p:sp>
      <p:sp>
        <p:nvSpPr>
          <p:cNvPr id="15" name="CuadroTexto 14">
            <a:extLst>
              <a:ext uri="{FF2B5EF4-FFF2-40B4-BE49-F238E27FC236}">
                <a16:creationId xmlns:a16="http://schemas.microsoft.com/office/drawing/2014/main" id="{C3AFB2D9-9222-42DD-811E-A3197FA4AB94}"/>
              </a:ext>
            </a:extLst>
          </p:cNvPr>
          <p:cNvSpPr txBox="1"/>
          <p:nvPr/>
        </p:nvSpPr>
        <p:spPr>
          <a:xfrm>
            <a:off x="9769542" y="6657945"/>
            <a:ext cx="2422458" cy="200055"/>
          </a:xfrm>
          <a:prstGeom prst="rect">
            <a:avLst/>
          </a:prstGeom>
          <a:solidFill>
            <a:srgbClr val="000000"/>
          </a:solidFill>
        </p:spPr>
        <p:txBody>
          <a:bodyPr wrap="none" rtlCol="0">
            <a:spAutoFit/>
          </a:bodyPr>
          <a:lstStyle/>
          <a:p>
            <a:pPr algn="r">
              <a:spcAft>
                <a:spcPts val="600"/>
              </a:spcAft>
            </a:pPr>
            <a:r>
              <a:rPr lang="es-ES" sz="700">
                <a:solidFill>
                  <a:srgbClr val="FFFFFF"/>
                </a:solidFill>
                <a:hlinkClick r:id="rId3" tooltip="http://centroderecursos.educarchile.cl/handle/20.500.12246/12649">
                  <a:extLst>
                    <a:ext uri="{A12FA001-AC4F-418D-AE19-62706E023703}">
                      <ahyp:hlinkClr xmlns:ahyp="http://schemas.microsoft.com/office/drawing/2018/hyperlinkcolor" val="tx"/>
                    </a:ext>
                  </a:extLst>
                </a:hlinkClick>
              </a:rPr>
              <a:t>Esta foto</a:t>
            </a:r>
            <a:r>
              <a:rPr lang="es-ES" sz="700">
                <a:solidFill>
                  <a:srgbClr val="FFFFFF"/>
                </a:solidFill>
              </a:rPr>
              <a:t> de Autor desconocido está bajo licencia </a:t>
            </a:r>
            <a:r>
              <a:rPr lang="es-E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s-ES" sz="700">
              <a:solidFill>
                <a:srgbClr val="FFFFFF"/>
              </a:solidFill>
            </a:endParaRPr>
          </a:p>
        </p:txBody>
      </p:sp>
      <p:pic>
        <p:nvPicPr>
          <p:cNvPr id="18" name="Imagen 17" descr="Forma, Flecha&#10;&#10;Descripción generada automáticamente">
            <a:extLst>
              <a:ext uri="{FF2B5EF4-FFF2-40B4-BE49-F238E27FC236}">
                <a16:creationId xmlns:a16="http://schemas.microsoft.com/office/drawing/2014/main" id="{8823289F-0D00-4D3E-B177-679F1CC018A9}"/>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036925" y="4645687"/>
            <a:ext cx="3168428" cy="2112285"/>
          </a:xfrm>
          <a:prstGeom prst="rect">
            <a:avLst/>
          </a:prstGeom>
        </p:spPr>
      </p:pic>
    </p:spTree>
    <p:extLst>
      <p:ext uri="{BB962C8B-B14F-4D97-AF65-F5344CB8AC3E}">
        <p14:creationId xmlns:p14="http://schemas.microsoft.com/office/powerpoint/2010/main" val="1853111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95DCD02-F68E-44A2-AC18-059F19B6F602}"/>
              </a:ext>
            </a:extLst>
          </p:cNvPr>
          <p:cNvPicPr>
            <a:picLocks noChangeAspect="1"/>
          </p:cNvPicPr>
          <p:nvPr/>
        </p:nvPicPr>
        <p:blipFill rotWithShape="1">
          <a:blip r:embed="rId2">
            <a:alphaModFix amt="35000"/>
            <a:extLst>
              <a:ext uri="{837473B0-CC2E-450A-ABE3-18F120FF3D39}">
                <a1611:picAttrSrcUrl xmlns:a1611="http://schemas.microsoft.com/office/drawing/2016/11/main" r:id="rId3"/>
              </a:ext>
            </a:extLst>
          </a:blip>
          <a:srcRect l="8500" r="11500"/>
          <a:stretch/>
        </p:blipFill>
        <p:spPr>
          <a:xfrm>
            <a:off x="-1" y="10"/>
            <a:ext cx="12192001" cy="6857990"/>
          </a:xfrm>
          <a:prstGeom prst="rect">
            <a:avLst/>
          </a:prstGeom>
          <a:noFill/>
        </p:spPr>
      </p:pic>
      <p:sp>
        <p:nvSpPr>
          <p:cNvPr id="2" name="Título 1">
            <a:extLst>
              <a:ext uri="{FF2B5EF4-FFF2-40B4-BE49-F238E27FC236}">
                <a16:creationId xmlns:a16="http://schemas.microsoft.com/office/drawing/2014/main" id="{E1E99A4F-8E68-43A3-9459-AD03088D7D71}"/>
              </a:ext>
            </a:extLst>
          </p:cNvPr>
          <p:cNvSpPr>
            <a:spLocks noGrp="1"/>
          </p:cNvSpPr>
          <p:nvPr>
            <p:ph type="title"/>
          </p:nvPr>
        </p:nvSpPr>
        <p:spPr>
          <a:xfrm>
            <a:off x="1371600" y="685800"/>
            <a:ext cx="9601200" cy="1485900"/>
          </a:xfrm>
        </p:spPr>
        <p:txBody>
          <a:bodyPr>
            <a:normAutofit/>
          </a:bodyPr>
          <a:lstStyle/>
          <a:p>
            <a:r>
              <a:rPr lang="es-US" dirty="0"/>
              <a:t>Currículum priorizado </a:t>
            </a:r>
            <a:endParaRPr lang="es-ES" dirty="0"/>
          </a:p>
        </p:txBody>
      </p:sp>
      <p:sp>
        <p:nvSpPr>
          <p:cNvPr id="3" name="Marcador de contenido 2">
            <a:extLst>
              <a:ext uri="{FF2B5EF4-FFF2-40B4-BE49-F238E27FC236}">
                <a16:creationId xmlns:a16="http://schemas.microsoft.com/office/drawing/2014/main" id="{8188F348-BEA1-48FC-8B0A-B8DA9F9CF766}"/>
              </a:ext>
            </a:extLst>
          </p:cNvPr>
          <p:cNvSpPr>
            <a:spLocks noGrp="1"/>
          </p:cNvSpPr>
          <p:nvPr>
            <p:ph idx="1"/>
          </p:nvPr>
        </p:nvSpPr>
        <p:spPr>
          <a:xfrm>
            <a:off x="1371600" y="2286000"/>
            <a:ext cx="9601200" cy="3581400"/>
          </a:xfrm>
        </p:spPr>
        <p:txBody>
          <a:bodyPr>
            <a:normAutofit/>
          </a:bodyPr>
          <a:lstStyle/>
          <a:p>
            <a:r>
              <a:rPr lang="es-ES" dirty="0"/>
              <a:t>Analizar el impacto de la Primera Guerra Mundial en la sociedad civil, considerando la movilización general, el cambio en la forma y la percepción de la guerra y la entrada masiva de la mujer al mundo laboral y al espacio público, y evaluar sus consecuencias en el orden geopolítico mundial (por ejemplo, en el rediseño del mapa de Europa, en el surgimiento de la URSS, en la creciente influencia de Estados Unidos y en la crisis de la idea de progreso del siglo XIX).</a:t>
            </a:r>
            <a:endParaRPr lang="es-ES"/>
          </a:p>
          <a:p>
            <a:pPr marL="0" indent="0">
              <a:buNone/>
            </a:pPr>
            <a:endParaRPr lang="es-ES"/>
          </a:p>
        </p:txBody>
      </p:sp>
      <p:sp>
        <p:nvSpPr>
          <p:cNvPr id="23" name="Date Placeholder 8">
            <a:extLst>
              <a:ext uri="{FF2B5EF4-FFF2-40B4-BE49-F238E27FC236}">
                <a16:creationId xmlns:a16="http://schemas.microsoft.com/office/drawing/2014/main" id="{2B259B87-F219-408D-8436-54814231BE03}"/>
              </a:ext>
            </a:extLst>
          </p:cNvPr>
          <p:cNvSpPr>
            <a:spLocks noGrp="1"/>
          </p:cNvSpPr>
          <p:nvPr>
            <p:ph type="dt" sz="half" idx="10"/>
          </p:nvPr>
        </p:nvSpPr>
        <p:spPr>
          <a:xfrm>
            <a:off x="1390650" y="6453386"/>
            <a:ext cx="1204572" cy="404614"/>
          </a:xfrm>
        </p:spPr>
        <p:txBody>
          <a:bodyPr>
            <a:normAutofit/>
          </a:bodyPr>
          <a:lstStyle/>
          <a:p>
            <a:pPr>
              <a:spcAft>
                <a:spcPts val="600"/>
              </a:spcAft>
            </a:pPr>
            <a:fld id="{1D3217C5-9BB2-48E3-ADD7-F41AF393C1E0}" type="datetime1">
              <a:rPr lang="en-US" smtClean="0">
                <a:effectLst>
                  <a:outerShdw blurRad="50800" dist="38100" dir="2700000" algn="tl" rotWithShape="0">
                    <a:prstClr val="black">
                      <a:alpha val="43000"/>
                    </a:prstClr>
                  </a:outerShdw>
                </a:effectLst>
              </a:rPr>
              <a:pPr>
                <a:spcAft>
                  <a:spcPts val="600"/>
                </a:spcAft>
              </a:pPr>
              <a:t>3/3/2021</a:t>
            </a:fld>
            <a:endParaRPr lang="en-US">
              <a:effectLst>
                <a:outerShdw blurRad="50800" dist="38100" dir="2700000" algn="tl" rotWithShape="0">
                  <a:prstClr val="black">
                    <a:alpha val="43000"/>
                  </a:prstClr>
                </a:outerShdw>
              </a:effectLst>
            </a:endParaRPr>
          </a:p>
        </p:txBody>
      </p:sp>
      <p:sp>
        <p:nvSpPr>
          <p:cNvPr id="30" name="Footer Placeholder 5">
            <a:extLst>
              <a:ext uri="{FF2B5EF4-FFF2-40B4-BE49-F238E27FC236}">
                <a16:creationId xmlns:a16="http://schemas.microsoft.com/office/drawing/2014/main" id="{89C586FA-DF3A-42AA-8903-25E630CBC5EB}"/>
              </a:ext>
            </a:extLst>
          </p:cNvPr>
          <p:cNvSpPr>
            <a:spLocks noGrp="1"/>
          </p:cNvSpPr>
          <p:nvPr>
            <p:ph type="ftr" sz="quarter" idx="11"/>
          </p:nvPr>
        </p:nvSpPr>
        <p:spPr>
          <a:xfrm>
            <a:off x="2893564" y="6453386"/>
            <a:ext cx="6280830" cy="404614"/>
          </a:xfrm>
        </p:spPr>
        <p:txBody>
          <a:bodyPr/>
          <a:lstStyle/>
          <a:p>
            <a:pPr>
              <a:spcAft>
                <a:spcPts val="600"/>
              </a:spcAft>
            </a:pPr>
            <a:r>
              <a:rPr lang="en-US"/>
              <a:t>Sample Footer Text</a:t>
            </a:r>
          </a:p>
        </p:txBody>
      </p:sp>
      <p:sp>
        <p:nvSpPr>
          <p:cNvPr id="25" name="Slide Number Placeholder 10">
            <a:extLst>
              <a:ext uri="{FF2B5EF4-FFF2-40B4-BE49-F238E27FC236}">
                <a16:creationId xmlns:a16="http://schemas.microsoft.com/office/drawing/2014/main" id="{6F39C819-800F-4CA1-90A5-0F8F1357A903}"/>
              </a:ext>
            </a:extLst>
          </p:cNvPr>
          <p:cNvSpPr>
            <a:spLocks noGrp="1"/>
          </p:cNvSpPr>
          <p:nvPr>
            <p:ph type="sldNum" sz="quarter" idx="12"/>
          </p:nvPr>
        </p:nvSpPr>
        <p:spPr>
          <a:xfrm>
            <a:off x="9472736" y="6453386"/>
            <a:ext cx="1596292" cy="404614"/>
          </a:xfrm>
        </p:spPr>
        <p:txBody>
          <a:bodyPr>
            <a:normAutofit/>
          </a:bodyPr>
          <a:lstStyle/>
          <a:p>
            <a:pPr>
              <a:spcAft>
                <a:spcPts val="600"/>
              </a:spcAft>
            </a:pPr>
            <a:fld id="{69E57DC2-970A-4B3E-BB1C-7A09969E49DF}" type="slidenum">
              <a:rPr lang="en-US" smtClean="0"/>
              <a:pPr>
                <a:spcAft>
                  <a:spcPts val="600"/>
                </a:spcAft>
              </a:pPr>
              <a:t>7</a:t>
            </a:fld>
            <a:endParaRPr lang="en-US"/>
          </a:p>
        </p:txBody>
      </p:sp>
      <p:sp>
        <p:nvSpPr>
          <p:cNvPr id="10" name="CuadroTexto 9">
            <a:extLst>
              <a:ext uri="{FF2B5EF4-FFF2-40B4-BE49-F238E27FC236}">
                <a16:creationId xmlns:a16="http://schemas.microsoft.com/office/drawing/2014/main" id="{0F274104-C2C1-4EE2-8AA1-B9C3CABA6515}"/>
              </a:ext>
            </a:extLst>
          </p:cNvPr>
          <p:cNvSpPr txBox="1"/>
          <p:nvPr/>
        </p:nvSpPr>
        <p:spPr>
          <a:xfrm>
            <a:off x="9647714" y="6657945"/>
            <a:ext cx="2544286" cy="200055"/>
          </a:xfrm>
          <a:prstGeom prst="rect">
            <a:avLst/>
          </a:prstGeom>
          <a:solidFill>
            <a:srgbClr val="000000"/>
          </a:solidFill>
        </p:spPr>
        <p:txBody>
          <a:bodyPr wrap="none" rtlCol="0">
            <a:spAutoFit/>
          </a:bodyPr>
          <a:lstStyle/>
          <a:p>
            <a:pPr algn="r">
              <a:spcAft>
                <a:spcPts val="600"/>
              </a:spcAft>
            </a:pPr>
            <a:r>
              <a:rPr lang="es-ES" sz="700">
                <a:solidFill>
                  <a:srgbClr val="FFFFFF"/>
                </a:solidFill>
                <a:hlinkClick r:id="rId3" tooltip="https://archivoshistoria.com/cine-y-primera-guerra-mundial-representaciones-conflicto/">
                  <a:extLst>
                    <a:ext uri="{A12FA001-AC4F-418D-AE19-62706E023703}">
                      <ahyp:hlinkClr xmlns:ahyp="http://schemas.microsoft.com/office/drawing/2018/hyperlinkcolor" val="tx"/>
                    </a:ext>
                  </a:extLst>
                </a:hlinkClick>
              </a:rPr>
              <a:t>Esta foto</a:t>
            </a:r>
            <a:r>
              <a:rPr lang="es-ES" sz="700">
                <a:solidFill>
                  <a:srgbClr val="FFFFFF"/>
                </a:solidFill>
              </a:rPr>
              <a:t> de Autor desconocido está bajo licencia </a:t>
            </a:r>
            <a:r>
              <a:rPr lang="es-E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s-ES" sz="700">
              <a:solidFill>
                <a:srgbClr val="FFFFFF"/>
              </a:solidFill>
            </a:endParaRPr>
          </a:p>
        </p:txBody>
      </p:sp>
    </p:spTree>
    <p:extLst>
      <p:ext uri="{BB962C8B-B14F-4D97-AF65-F5344CB8AC3E}">
        <p14:creationId xmlns:p14="http://schemas.microsoft.com/office/powerpoint/2010/main" val="273191356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6F0B7C-DAF0-7A47-9679-2A52BA0A945D}"/>
              </a:ext>
            </a:extLst>
          </p:cNvPr>
          <p:cNvSpPr>
            <a:spLocks noGrp="1"/>
          </p:cNvSpPr>
          <p:nvPr>
            <p:ph type="title"/>
          </p:nvPr>
        </p:nvSpPr>
        <p:spPr/>
        <p:txBody>
          <a:bodyPr/>
          <a:lstStyle/>
          <a:p>
            <a:r>
              <a:rPr lang="es-US"/>
              <a:t>Para este año…</a:t>
            </a:r>
            <a:endParaRPr lang="es-ES"/>
          </a:p>
        </p:txBody>
      </p:sp>
      <p:sp>
        <p:nvSpPr>
          <p:cNvPr id="3" name="Marcador de contenido 2">
            <a:extLst>
              <a:ext uri="{FF2B5EF4-FFF2-40B4-BE49-F238E27FC236}">
                <a16:creationId xmlns:a16="http://schemas.microsoft.com/office/drawing/2014/main" id="{670C4141-C653-8A48-9190-CAC9599C65D3}"/>
              </a:ext>
            </a:extLst>
          </p:cNvPr>
          <p:cNvSpPr>
            <a:spLocks noGrp="1"/>
          </p:cNvSpPr>
          <p:nvPr>
            <p:ph idx="1"/>
          </p:nvPr>
        </p:nvSpPr>
        <p:spPr>
          <a:xfrm>
            <a:off x="1371600" y="2285999"/>
            <a:ext cx="6627181" cy="4310109"/>
          </a:xfrm>
        </p:spPr>
        <p:txBody>
          <a:bodyPr>
            <a:normAutofit/>
          </a:bodyPr>
          <a:lstStyle/>
          <a:p>
            <a:pPr marL="0" indent="0">
              <a:buNone/>
            </a:pPr>
            <a:r>
              <a:rPr lang="es-US" dirty="0"/>
              <a:t>Considerando lo objetivos propuestos para este año:</a:t>
            </a:r>
          </a:p>
          <a:p>
            <a:pPr marL="0" indent="0">
              <a:buNone/>
            </a:pPr>
            <a:endParaRPr lang="es-US" dirty="0"/>
          </a:p>
          <a:p>
            <a:pPr marL="0" indent="0">
              <a:buNone/>
            </a:pPr>
            <a:r>
              <a:rPr lang="es-US" dirty="0"/>
              <a:t>¿Qué contenidos me parecen más interesantes? ¿Por qué?</a:t>
            </a:r>
          </a:p>
          <a:p>
            <a:pPr marL="0" indent="0">
              <a:buNone/>
            </a:pPr>
            <a:endParaRPr lang="es-US" dirty="0"/>
          </a:p>
          <a:p>
            <a:pPr marL="0" indent="0">
              <a:buNone/>
            </a:pPr>
            <a:r>
              <a:rPr lang="es-US" dirty="0"/>
              <a:t>¿Cuáles me parecen menos interesantes? ¿Por qué?</a:t>
            </a:r>
          </a:p>
          <a:p>
            <a:pPr marL="0" indent="0">
              <a:buNone/>
            </a:pPr>
            <a:endParaRPr lang="es-US" dirty="0"/>
          </a:p>
          <a:p>
            <a:pPr marL="0" indent="0">
              <a:buNone/>
            </a:pPr>
            <a:r>
              <a:rPr lang="es-US" dirty="0"/>
              <a:t>¿Qué actividades me gustaría realizar?</a:t>
            </a:r>
          </a:p>
          <a:p>
            <a:pPr marL="0" indent="0">
              <a:buNone/>
            </a:pPr>
            <a:endParaRPr lang="es-US" dirty="0"/>
          </a:p>
          <a:p>
            <a:pPr marL="0" indent="0">
              <a:buNone/>
            </a:pPr>
            <a:br>
              <a:rPr lang="es-US" dirty="0"/>
            </a:br>
            <a:endParaRPr lang="es-US" dirty="0"/>
          </a:p>
          <a:p>
            <a:pPr marL="0" indent="0">
              <a:buNone/>
            </a:pPr>
            <a:endParaRPr lang="es-US" dirty="0"/>
          </a:p>
        </p:txBody>
      </p:sp>
    </p:spTree>
    <p:extLst>
      <p:ext uri="{BB962C8B-B14F-4D97-AF65-F5344CB8AC3E}">
        <p14:creationId xmlns:p14="http://schemas.microsoft.com/office/powerpoint/2010/main" val="2773589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4C7D9-A755-FF42-9BFC-2FC105052F48}"/>
              </a:ext>
            </a:extLst>
          </p:cNvPr>
          <p:cNvSpPr>
            <a:spLocks noGrp="1"/>
          </p:cNvSpPr>
          <p:nvPr>
            <p:ph type="ctrTitle"/>
          </p:nvPr>
        </p:nvSpPr>
        <p:spPr/>
        <p:txBody>
          <a:bodyPr/>
          <a:lstStyle/>
          <a:p>
            <a:r>
              <a:rPr lang="es-US"/>
              <a:t>Trabajo durante marzo 2021</a:t>
            </a:r>
            <a:endParaRPr lang="es-ES"/>
          </a:p>
        </p:txBody>
      </p:sp>
      <p:sp>
        <p:nvSpPr>
          <p:cNvPr id="3" name="Marcador de contenido 2">
            <a:extLst>
              <a:ext uri="{FF2B5EF4-FFF2-40B4-BE49-F238E27FC236}">
                <a16:creationId xmlns:a16="http://schemas.microsoft.com/office/drawing/2014/main" id="{32313A14-3A6C-4A43-8A8B-EBFFE89457F9}"/>
              </a:ext>
            </a:extLst>
          </p:cNvPr>
          <p:cNvSpPr>
            <a:spLocks noGrp="1"/>
          </p:cNvSpPr>
          <p:nvPr>
            <p:ph type="subTitle" idx="1"/>
          </p:nvPr>
        </p:nvSpPr>
        <p:spPr/>
        <p:txBody>
          <a:bodyPr/>
          <a:lstStyle/>
          <a:p>
            <a:r>
              <a:rPr lang="es-ES" dirty="0"/>
              <a:t>REPASO</a:t>
            </a:r>
          </a:p>
        </p:txBody>
      </p:sp>
    </p:spTree>
    <p:extLst>
      <p:ext uri="{BB962C8B-B14F-4D97-AF65-F5344CB8AC3E}">
        <p14:creationId xmlns:p14="http://schemas.microsoft.com/office/powerpoint/2010/main" val="1769111290"/>
      </p:ext>
    </p:extLst>
  </p:cSld>
  <p:clrMapOvr>
    <a:masterClrMapping/>
  </p:clrMapOvr>
</p:sld>
</file>

<file path=ppt/theme/theme1.xml><?xml version="1.0" encoding="utf-8"?>
<a:theme xmlns:a="http://schemas.openxmlformats.org/drawingml/2006/main" name="TF10001025">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025" id="{F9915BBD-9749-466F-995C-8C8D6A938EC0}" vid="{CF1D1A65-FC75-42D2-B7EF-D2991382DC6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585</Words>
  <Application>Microsoft Office PowerPoint</Application>
  <PresentationFormat>Panorámica</PresentationFormat>
  <Paragraphs>76</Paragraphs>
  <Slides>11</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11</vt:i4>
      </vt:variant>
    </vt:vector>
  </HeadingPairs>
  <TitlesOfParts>
    <vt:vector size="14" baseType="lpstr">
      <vt:lpstr>Calibri</vt:lpstr>
      <vt:lpstr>Franklin Gothic Book</vt:lpstr>
      <vt:lpstr>TF10001025</vt:lpstr>
      <vt:lpstr>Introducción año 2021</vt:lpstr>
      <vt:lpstr>Objetivo</vt:lpstr>
      <vt:lpstr>Modalidad de trabajo</vt:lpstr>
      <vt:lpstr>Primer Semestre 2020</vt:lpstr>
      <vt:lpstr>Currículum priorizado </vt:lpstr>
      <vt:lpstr>Currículum priorizado</vt:lpstr>
      <vt:lpstr>Currículum priorizado </vt:lpstr>
      <vt:lpstr>Para este año…</vt:lpstr>
      <vt:lpstr>Trabajo durante marzo 2021</vt:lpstr>
      <vt:lpstr>Repaso y nivelación Marzo 2021</vt:lpstr>
      <vt:lpstr>Actividad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año 2021</dc:title>
  <dc:creator>Abraham López</dc:creator>
  <cp:lastModifiedBy>Abraham López</cp:lastModifiedBy>
  <cp:revision>5</cp:revision>
  <dcterms:created xsi:type="dcterms:W3CDTF">2021-03-03T04:19:48Z</dcterms:created>
  <dcterms:modified xsi:type="dcterms:W3CDTF">2021-03-03T04:26:27Z</dcterms:modified>
</cp:coreProperties>
</file>