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0" r:id="rId4"/>
    <p:sldId id="261" r:id="rId5"/>
    <p:sldId id="267" r:id="rId6"/>
    <p:sldId id="266" r:id="rId7"/>
    <p:sldId id="268" r:id="rId8"/>
    <p:sldId id="269" r:id="rId9"/>
    <p:sldId id="264" r:id="rId10"/>
    <p:sldId id="265" r:id="rId11"/>
    <p:sldId id="270" r:id="rId12"/>
    <p:sldId id="271" r:id="rId13"/>
    <p:sldId id="272" r:id="rId14"/>
    <p:sldId id="262" r:id="rId15"/>
    <p:sldId id="273"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618C8-E51F-4FD6-AA9A-45869D94CA93}" type="datetimeFigureOut">
              <a:rPr lang="es-ES" smtClean="0"/>
              <a:t>08/04/2021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D4172-C7F9-4418-AEDC-F0914E59C868}" type="slidenum">
              <a:rPr lang="es-ES" smtClean="0"/>
              <a:t>‹Nº›</a:t>
            </a:fld>
            <a:endParaRPr lang="es-ES"/>
          </a:p>
        </p:txBody>
      </p:sp>
    </p:spTree>
    <p:extLst>
      <p:ext uri="{BB962C8B-B14F-4D97-AF65-F5344CB8AC3E}">
        <p14:creationId xmlns:p14="http://schemas.microsoft.com/office/powerpoint/2010/main" val="315927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Antoine-Jean_Gro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Subarcaseaux</a:t>
            </a:r>
            <a:r>
              <a:rPr lang="es-ES" dirty="0"/>
              <a:t>, P (1945) Jura de la independencia en la Plaza de Armas de Santiago. Santiago  de Chile  Museo Histórico nacional</a:t>
            </a:r>
          </a:p>
        </p:txBody>
      </p:sp>
      <p:sp>
        <p:nvSpPr>
          <p:cNvPr id="4" name="Marcador de número de diapositiva 3"/>
          <p:cNvSpPr>
            <a:spLocks noGrp="1"/>
          </p:cNvSpPr>
          <p:nvPr>
            <p:ph type="sldNum" sz="quarter" idx="5"/>
          </p:nvPr>
        </p:nvSpPr>
        <p:spPr/>
        <p:txBody>
          <a:bodyPr/>
          <a:lstStyle/>
          <a:p>
            <a:fld id="{FEAD4172-C7F9-4418-AEDC-F0914E59C868}" type="slidenum">
              <a:rPr lang="es-ES" smtClean="0"/>
              <a:t>3</a:t>
            </a:fld>
            <a:endParaRPr lang="es-ES"/>
          </a:p>
        </p:txBody>
      </p:sp>
    </p:spTree>
    <p:extLst>
      <p:ext uri="{BB962C8B-B14F-4D97-AF65-F5344CB8AC3E}">
        <p14:creationId xmlns:p14="http://schemas.microsoft.com/office/powerpoint/2010/main" val="104373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¿Qué elementos de esta diapositiva tienen relación con el orden colonial instaurado por la corona española?</a:t>
            </a:r>
          </a:p>
        </p:txBody>
      </p:sp>
      <p:sp>
        <p:nvSpPr>
          <p:cNvPr id="4" name="Marcador de número de diapositiva 3"/>
          <p:cNvSpPr>
            <a:spLocks noGrp="1"/>
          </p:cNvSpPr>
          <p:nvPr>
            <p:ph type="sldNum" sz="quarter" idx="5"/>
          </p:nvPr>
        </p:nvSpPr>
        <p:spPr/>
        <p:txBody>
          <a:bodyPr/>
          <a:lstStyle/>
          <a:p>
            <a:fld id="{FEAD4172-C7F9-4418-AEDC-F0914E59C868}" type="slidenum">
              <a:rPr lang="es-ES" smtClean="0"/>
              <a:t>9</a:t>
            </a:fld>
            <a:endParaRPr lang="es-ES"/>
          </a:p>
        </p:txBody>
      </p:sp>
    </p:spTree>
    <p:extLst>
      <p:ext uri="{BB962C8B-B14F-4D97-AF65-F5344CB8AC3E}">
        <p14:creationId xmlns:p14="http://schemas.microsoft.com/office/powerpoint/2010/main" val="25047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a:t>A la izquierda: </a:t>
            </a:r>
            <a:r>
              <a:rPr lang="en-US" sz="1200" b="0" i="0" kern="1200" dirty="0">
                <a:solidFill>
                  <a:schemeClr val="tx1"/>
                </a:solidFill>
                <a:effectLst/>
                <a:latin typeface="+mn-lt"/>
                <a:ea typeface="+mn-ea"/>
                <a:cs typeface="+mn-cs"/>
              </a:rPr>
              <a:t>Spanish officials surrender Madrid to Napoleon. </a:t>
            </a:r>
            <a:r>
              <a:rPr lang="en-US" sz="1200" b="0" i="0" u="none" strike="noStrike" kern="1200" dirty="0">
                <a:solidFill>
                  <a:schemeClr val="tx1"/>
                </a:solidFill>
                <a:effectLst/>
                <a:latin typeface="+mn-lt"/>
                <a:ea typeface="+mn-ea"/>
                <a:cs typeface="+mn-cs"/>
                <a:hlinkClick r:id="rId3" tooltip="Antoine-Jean Gros"/>
              </a:rPr>
              <a:t>Antoine-Jean </a:t>
            </a:r>
            <a:r>
              <a:rPr lang="en-US" sz="1200" b="0" i="0" u="none" strike="noStrike" kern="1200" dirty="0" err="1">
                <a:solidFill>
                  <a:schemeClr val="tx1"/>
                </a:solidFill>
                <a:effectLst/>
                <a:latin typeface="+mn-lt"/>
                <a:ea typeface="+mn-ea"/>
                <a:cs typeface="+mn-cs"/>
                <a:hlinkClick r:id="rId3" tooltip="Antoine-Jean Gros"/>
              </a:rPr>
              <a:t>Gros</a:t>
            </a:r>
            <a:r>
              <a:rPr lang="en-US" sz="1200" b="0" i="0" kern="1200" dirty="0">
                <a:solidFill>
                  <a:schemeClr val="tx1"/>
                </a:solidFill>
                <a:effectLst/>
                <a:latin typeface="+mn-lt"/>
                <a:ea typeface="+mn-ea"/>
                <a:cs typeface="+mn-cs"/>
              </a:rPr>
              <a:t>, 1810,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https://en.wikipedia.org/wiki/Peninsular_War#/media/File:Antoine-Jean_Gros_-_Capitulation_de_Madrid,_le_4_d%C3%A9cembre_1808.jpg</a:t>
            </a:r>
            <a:endParaRPr lang="es-ES" baseline="0" dirty="0"/>
          </a:p>
          <a:p>
            <a:r>
              <a:rPr lang="es-ES" baseline="0" dirty="0"/>
              <a:t>A la derecha: </a:t>
            </a:r>
            <a:r>
              <a:rPr lang="en-US" baseline="0" dirty="0"/>
              <a:t>The </a:t>
            </a:r>
            <a:r>
              <a:rPr lang="en-US" baseline="0" dirty="0" err="1"/>
              <a:t>Defence</a:t>
            </a:r>
            <a:r>
              <a:rPr lang="en-US" baseline="0" dirty="0"/>
              <a:t> of Saragossa by David </a:t>
            </a:r>
            <a:r>
              <a:rPr lang="en-US" baseline="0" dirty="0" err="1"/>
              <a:t>Wilkie</a:t>
            </a:r>
            <a:r>
              <a:rPr lang="en-US" baseline="0" dirty="0"/>
              <a:t> (1785—1841). Agustina de Aragón fires a gun on the French invaders at Saragossa. </a:t>
            </a:r>
            <a:r>
              <a:rPr lang="en-US" baseline="0" dirty="0" err="1"/>
              <a:t>En</a:t>
            </a:r>
            <a:r>
              <a:rPr lang="en-US" baseline="0" dirty="0"/>
              <a:t> https://en.wikipedia.org/wiki/Peninsular_War#/media/File:Wilkie_-_defence_of_sarago%C3%A7a.jpg</a:t>
            </a:r>
          </a:p>
          <a:p>
            <a:endParaRPr lang="en-US" baseline="0" dirty="0"/>
          </a:p>
          <a:p>
            <a:endParaRPr lang="es-ES" dirty="0"/>
          </a:p>
        </p:txBody>
      </p:sp>
      <p:sp>
        <p:nvSpPr>
          <p:cNvPr id="4" name="Marcador de número de diapositiva 3"/>
          <p:cNvSpPr>
            <a:spLocks noGrp="1"/>
          </p:cNvSpPr>
          <p:nvPr>
            <p:ph type="sldNum" sz="quarter" idx="10"/>
          </p:nvPr>
        </p:nvSpPr>
        <p:spPr/>
        <p:txBody>
          <a:bodyPr/>
          <a:lstStyle/>
          <a:p>
            <a:fld id="{5BF2C0B3-88A7-4F7C-AC7F-0716E090EA14}" type="slidenum">
              <a:rPr lang="es-ES" smtClean="0"/>
              <a:t>10</a:t>
            </a:fld>
            <a:endParaRPr lang="es-ES"/>
          </a:p>
        </p:txBody>
      </p:sp>
    </p:spTree>
    <p:extLst>
      <p:ext uri="{BB962C8B-B14F-4D97-AF65-F5344CB8AC3E}">
        <p14:creationId xmlns:p14="http://schemas.microsoft.com/office/powerpoint/2010/main" val="365686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la izquierda:</a:t>
            </a:r>
            <a:r>
              <a:rPr lang="es-ES" baseline="0" dirty="0"/>
              <a:t> Abrazo de Maipú entre San Martin y O'Higgins, marca el fin de la reconquista en Chile. </a:t>
            </a:r>
            <a:endParaRPr lang="es-ES" dirty="0"/>
          </a:p>
          <a:p>
            <a:r>
              <a:rPr lang="es-ES" dirty="0"/>
              <a:t>A</a:t>
            </a:r>
            <a:r>
              <a:rPr lang="es-ES" baseline="0" dirty="0"/>
              <a:t> la derecha</a:t>
            </a:r>
            <a:r>
              <a:rPr lang="es-ES" dirty="0"/>
              <a:t>: «Proclamación y jura de la Independencia de Chile», por Pedro </a:t>
            </a:r>
            <a:r>
              <a:rPr lang="es-ES" dirty="0" err="1"/>
              <a:t>Subercaseaux</a:t>
            </a:r>
            <a:r>
              <a:rPr lang="es-ES" dirty="0"/>
              <a:t> (1945).</a:t>
            </a:r>
          </a:p>
        </p:txBody>
      </p:sp>
      <p:sp>
        <p:nvSpPr>
          <p:cNvPr id="4" name="Marcador de número de diapositiva 3"/>
          <p:cNvSpPr>
            <a:spLocks noGrp="1"/>
          </p:cNvSpPr>
          <p:nvPr>
            <p:ph type="sldNum" sz="quarter" idx="10"/>
          </p:nvPr>
        </p:nvSpPr>
        <p:spPr/>
        <p:txBody>
          <a:bodyPr/>
          <a:lstStyle/>
          <a:p>
            <a:fld id="{5BF2C0B3-88A7-4F7C-AC7F-0716E090EA14}" type="slidenum">
              <a:rPr lang="es-ES" smtClean="0"/>
              <a:t>13</a:t>
            </a:fld>
            <a:endParaRPr lang="es-ES"/>
          </a:p>
        </p:txBody>
      </p:sp>
    </p:spTree>
    <p:extLst>
      <p:ext uri="{BB962C8B-B14F-4D97-AF65-F5344CB8AC3E}">
        <p14:creationId xmlns:p14="http://schemas.microsoft.com/office/powerpoint/2010/main" val="248219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BF2C0B3-88A7-4F7C-AC7F-0716E090EA14}" type="slidenum">
              <a:rPr lang="es-ES" smtClean="0"/>
              <a:t>15</a:t>
            </a:fld>
            <a:endParaRPr lang="es-ES"/>
          </a:p>
        </p:txBody>
      </p:sp>
    </p:spTree>
    <p:extLst>
      <p:ext uri="{BB962C8B-B14F-4D97-AF65-F5344CB8AC3E}">
        <p14:creationId xmlns:p14="http://schemas.microsoft.com/office/powerpoint/2010/main" val="2994511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77D823-946A-4E65-9777-B74CDEF79607}" type="datetimeFigureOut">
              <a:rPr lang="es-ES" smtClean="0"/>
              <a:t>08/04/2021</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CE75E3D3-8455-4659-A192-88AB144A0D43}"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11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977D823-946A-4E65-9777-B74CDEF79607}"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75E3D3-8455-4659-A192-88AB144A0D43}" type="slidenum">
              <a:rPr lang="es-ES" smtClean="0"/>
              <a:t>‹Nº›</a:t>
            </a:fld>
            <a:endParaRPr lang="es-ES"/>
          </a:p>
        </p:txBody>
      </p:sp>
    </p:spTree>
    <p:extLst>
      <p:ext uri="{BB962C8B-B14F-4D97-AF65-F5344CB8AC3E}">
        <p14:creationId xmlns:p14="http://schemas.microsoft.com/office/powerpoint/2010/main" val="414369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77D823-946A-4E65-9777-B74CDEF79607}"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5E3D3-8455-4659-A192-88AB144A0D43}"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46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77D823-946A-4E65-9777-B74CDEF79607}"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5E3D3-8455-4659-A192-88AB144A0D43}"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715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77D823-946A-4E65-9777-B74CDEF79607}"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5E3D3-8455-4659-A192-88AB144A0D43}" type="slidenum">
              <a:rPr lang="es-ES" smtClean="0"/>
              <a:t>‹Nº›</a:t>
            </a:fld>
            <a:endParaRPr lang="es-ES"/>
          </a:p>
        </p:txBody>
      </p:sp>
    </p:spTree>
    <p:extLst>
      <p:ext uri="{BB962C8B-B14F-4D97-AF65-F5344CB8AC3E}">
        <p14:creationId xmlns:p14="http://schemas.microsoft.com/office/powerpoint/2010/main" val="634958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77D823-946A-4E65-9777-B74CDEF79607}"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5E3D3-8455-4659-A192-88AB144A0D43}"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6608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77D823-946A-4E65-9777-B74CDEF79607}"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5E3D3-8455-4659-A192-88AB144A0D43}"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227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77D823-946A-4E65-9777-B74CDEF79607}"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5E3D3-8455-4659-A192-88AB144A0D43}"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689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77D823-946A-4E65-9777-B74CDEF79607}"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5E3D3-8455-4659-A192-88AB144A0D43}"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26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77D823-946A-4E65-9777-B74CDEF79607}"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5E3D3-8455-4659-A192-88AB144A0D43}" type="slidenum">
              <a:rPr lang="es-ES" smtClean="0"/>
              <a:t>‹Nº›</a:t>
            </a:fld>
            <a:endParaRPr lang="es-ES"/>
          </a:p>
        </p:txBody>
      </p:sp>
    </p:spTree>
    <p:extLst>
      <p:ext uri="{BB962C8B-B14F-4D97-AF65-F5344CB8AC3E}">
        <p14:creationId xmlns:p14="http://schemas.microsoft.com/office/powerpoint/2010/main" val="155464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77D823-946A-4E65-9777-B74CDEF79607}"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5E3D3-8455-4659-A192-88AB144A0D43}"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94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977D823-946A-4E65-9777-B74CDEF79607}"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75E3D3-8455-4659-A192-88AB144A0D43}" type="slidenum">
              <a:rPr lang="es-ES" smtClean="0"/>
              <a:t>‹Nº›</a:t>
            </a:fld>
            <a:endParaRPr lang="es-ES"/>
          </a:p>
        </p:txBody>
      </p:sp>
    </p:spTree>
    <p:extLst>
      <p:ext uri="{BB962C8B-B14F-4D97-AF65-F5344CB8AC3E}">
        <p14:creationId xmlns:p14="http://schemas.microsoft.com/office/powerpoint/2010/main" val="72512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977D823-946A-4E65-9777-B74CDEF79607}" type="datetimeFigureOut">
              <a:rPr lang="es-ES" smtClean="0"/>
              <a:t>08/04/2021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E75E3D3-8455-4659-A192-88AB144A0D43}"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34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977D823-946A-4E65-9777-B74CDEF79607}" type="datetimeFigureOut">
              <a:rPr lang="es-ES" smtClean="0"/>
              <a:t>08/04/2021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E75E3D3-8455-4659-A192-88AB144A0D43}"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08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7D823-946A-4E65-9777-B74CDEF79607}" type="datetimeFigureOut">
              <a:rPr lang="es-ES" smtClean="0"/>
              <a:t>08/04/2021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E75E3D3-8455-4659-A192-88AB144A0D43}" type="slidenum">
              <a:rPr lang="es-ES" smtClean="0"/>
              <a:t>‹Nº›</a:t>
            </a:fld>
            <a:endParaRPr lang="es-ES"/>
          </a:p>
        </p:txBody>
      </p:sp>
    </p:spTree>
    <p:extLst>
      <p:ext uri="{BB962C8B-B14F-4D97-AF65-F5344CB8AC3E}">
        <p14:creationId xmlns:p14="http://schemas.microsoft.com/office/powerpoint/2010/main" val="157615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977D823-946A-4E65-9777-B74CDEF79607}"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75E3D3-8455-4659-A192-88AB144A0D43}"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3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977D823-946A-4E65-9777-B74CDEF79607}"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75E3D3-8455-4659-A192-88AB144A0D43}" type="slidenum">
              <a:rPr lang="es-ES" smtClean="0"/>
              <a:t>‹Nº›</a:t>
            </a:fld>
            <a:endParaRPr lang="es-ES"/>
          </a:p>
        </p:txBody>
      </p:sp>
    </p:spTree>
    <p:extLst>
      <p:ext uri="{BB962C8B-B14F-4D97-AF65-F5344CB8AC3E}">
        <p14:creationId xmlns:p14="http://schemas.microsoft.com/office/powerpoint/2010/main" val="185585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77D823-946A-4E65-9777-B74CDEF79607}" type="datetimeFigureOut">
              <a:rPr lang="es-ES" smtClean="0"/>
              <a:t>08/04/2021</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75E3D3-8455-4659-A192-88AB144A0D43}" type="slidenum">
              <a:rPr lang="es-ES" smtClean="0"/>
              <a:t>‹Nº›</a:t>
            </a:fld>
            <a:endParaRPr lang="es-ES"/>
          </a:p>
        </p:txBody>
      </p:sp>
    </p:spTree>
    <p:extLst>
      <p:ext uri="{BB962C8B-B14F-4D97-AF65-F5344CB8AC3E}">
        <p14:creationId xmlns:p14="http://schemas.microsoft.com/office/powerpoint/2010/main" val="830847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creativecommons.org/licenses/by-sa/3.0/"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hyperlink" Target="http://revista.lamardeonuba.es/ferrocarril-la-espana-del-siglo-xi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Imagen 4" descr="Imagen en blanco y negro de un tren de vapor&#10;&#10;Descripción generada automáticamente">
            <a:extLst>
              <a:ext uri="{FF2B5EF4-FFF2-40B4-BE49-F238E27FC236}">
                <a16:creationId xmlns:a16="http://schemas.microsoft.com/office/drawing/2014/main" id="{EAC3890E-FA11-4B10-AF08-3CD269C66BF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6"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8"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ítulo 1">
            <a:extLst>
              <a:ext uri="{FF2B5EF4-FFF2-40B4-BE49-F238E27FC236}">
                <a16:creationId xmlns:a16="http://schemas.microsoft.com/office/drawing/2014/main" id="{1C157D40-928D-45FB-81A0-788BA4DD2250}"/>
              </a:ext>
            </a:extLst>
          </p:cNvPr>
          <p:cNvSpPr>
            <a:spLocks noGrp="1"/>
          </p:cNvSpPr>
          <p:nvPr>
            <p:ph type="ctrTitle"/>
          </p:nvPr>
        </p:nvSpPr>
        <p:spPr>
          <a:xfrm>
            <a:off x="2692398" y="1871131"/>
            <a:ext cx="6815669" cy="1515533"/>
          </a:xfrm>
        </p:spPr>
        <p:txBody>
          <a:bodyPr>
            <a:normAutofit/>
          </a:bodyPr>
          <a:lstStyle/>
          <a:p>
            <a:pPr>
              <a:lnSpc>
                <a:spcPct val="90000"/>
              </a:lnSpc>
            </a:pPr>
            <a:r>
              <a:rPr lang="es-ES" sz="3400"/>
              <a:t>Unidad 1. Construcción de estados naciones en Europa, América y Chile – Prólogo</a:t>
            </a:r>
          </a:p>
        </p:txBody>
      </p:sp>
      <p:sp>
        <p:nvSpPr>
          <p:cNvPr id="3" name="Subtítulo 2">
            <a:extLst>
              <a:ext uri="{FF2B5EF4-FFF2-40B4-BE49-F238E27FC236}">
                <a16:creationId xmlns:a16="http://schemas.microsoft.com/office/drawing/2014/main" id="{62FC65F3-1B7E-4921-8174-A0DF0FD151CF}"/>
              </a:ext>
            </a:extLst>
          </p:cNvPr>
          <p:cNvSpPr>
            <a:spLocks noGrp="1"/>
          </p:cNvSpPr>
          <p:nvPr>
            <p:ph type="subTitle" idx="1"/>
          </p:nvPr>
        </p:nvSpPr>
        <p:spPr>
          <a:xfrm>
            <a:off x="2692398" y="3657597"/>
            <a:ext cx="6815669" cy="1320802"/>
          </a:xfrm>
        </p:spPr>
        <p:txBody>
          <a:bodyPr>
            <a:normAutofit lnSpcReduction="10000"/>
          </a:bodyPr>
          <a:lstStyle/>
          <a:p>
            <a:r>
              <a:rPr lang="es-ES" dirty="0"/>
              <a:t>Historia – Primero Medio </a:t>
            </a:r>
            <a:r>
              <a:rPr lang="es-ES" dirty="0" err="1"/>
              <a:t>OA</a:t>
            </a:r>
            <a:r>
              <a:rPr lang="es-ES" dirty="0"/>
              <a:t> : 01</a:t>
            </a:r>
          </a:p>
          <a:p>
            <a:r>
              <a:rPr lang="es-ES" dirty="0"/>
              <a:t>Profesor Abraham López</a:t>
            </a:r>
          </a:p>
          <a:p>
            <a:r>
              <a:rPr lang="es-ES" dirty="0"/>
              <a:t>CLASE </a:t>
            </a:r>
            <a:r>
              <a:rPr lang="es-ES" dirty="0" err="1"/>
              <a:t>N°</a:t>
            </a:r>
            <a:r>
              <a:rPr lang="es-ES"/>
              <a:t> 10-11</a:t>
            </a:r>
          </a:p>
        </p:txBody>
      </p:sp>
      <p:cxnSp>
        <p:nvCxnSpPr>
          <p:cNvPr id="21" name="Straight Connector 20">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33BDB11E-7601-482A-8D53-7F44987A76EB}"/>
              </a:ext>
            </a:extLst>
          </p:cNvPr>
          <p:cNvSpPr txBox="1"/>
          <p:nvPr/>
        </p:nvSpPr>
        <p:spPr>
          <a:xfrm>
            <a:off x="9857708" y="6657945"/>
            <a:ext cx="233429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4" tooltip="http://revista.lamardeonuba.es/ferrocarril-la-espana-del-siglo-xix/">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Tree>
    <p:extLst>
      <p:ext uri="{BB962C8B-B14F-4D97-AF65-F5344CB8AC3E}">
        <p14:creationId xmlns:p14="http://schemas.microsoft.com/office/powerpoint/2010/main" val="268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5499293" cy="1303867"/>
          </a:xfrm>
        </p:spPr>
        <p:txBody>
          <a:bodyPr>
            <a:normAutofit fontScale="90000"/>
          </a:bodyPr>
          <a:lstStyle/>
          <a:p>
            <a:r>
              <a:rPr lang="es-ES" b="1" dirty="0">
                <a:solidFill>
                  <a:schemeClr val="accent1"/>
                </a:solidFill>
              </a:rPr>
              <a:t>Invasión de Napoleón </a:t>
            </a:r>
            <a:br>
              <a:rPr lang="es-ES" b="1" dirty="0">
                <a:solidFill>
                  <a:schemeClr val="accent1"/>
                </a:solidFill>
              </a:rPr>
            </a:br>
            <a:r>
              <a:rPr lang="es-ES" b="1" dirty="0">
                <a:solidFill>
                  <a:schemeClr val="accent1"/>
                </a:solidFill>
              </a:rPr>
              <a:t>a España</a:t>
            </a: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58025" y="1970429"/>
            <a:ext cx="4494303" cy="2893207"/>
          </a:xfrm>
          <a:effectLst>
            <a:softEdge rad="63500"/>
          </a:effec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711" y="2286000"/>
            <a:ext cx="4537234" cy="3303538"/>
          </a:xfrm>
          <a:prstGeom prst="rect">
            <a:avLst/>
          </a:prstGeom>
          <a:effectLst>
            <a:softEdge rad="63500"/>
          </a:effectLst>
        </p:spPr>
      </p:pic>
    </p:spTree>
    <p:extLst>
      <p:ext uri="{BB962C8B-B14F-4D97-AF65-F5344CB8AC3E}">
        <p14:creationId xmlns:p14="http://schemas.microsoft.com/office/powerpoint/2010/main" val="67597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6132340" cy="1303867"/>
          </a:xfrm>
        </p:spPr>
        <p:txBody>
          <a:bodyPr/>
          <a:lstStyle/>
          <a:p>
            <a:r>
              <a:rPr lang="es-ES" b="1" dirty="0">
                <a:solidFill>
                  <a:schemeClr val="accent1"/>
                </a:solidFill>
              </a:rPr>
              <a:t>Causas Internas</a:t>
            </a:r>
          </a:p>
        </p:txBody>
      </p:sp>
      <p:sp>
        <p:nvSpPr>
          <p:cNvPr id="3" name="Marcador de contenido 2"/>
          <p:cNvSpPr>
            <a:spLocks noGrp="1"/>
          </p:cNvSpPr>
          <p:nvPr>
            <p:ph idx="1"/>
          </p:nvPr>
        </p:nvSpPr>
        <p:spPr/>
        <p:txBody>
          <a:bodyPr/>
          <a:lstStyle/>
          <a:p>
            <a:pPr>
              <a:buFont typeface="Wingdings" panose="05000000000000000000" pitchFamily="2" charset="2"/>
              <a:buChar char="ü"/>
            </a:pPr>
            <a:r>
              <a:rPr lang="es-ES" dirty="0"/>
              <a:t>Debilitamiento de la Corona en las colonias.</a:t>
            </a:r>
          </a:p>
          <a:p>
            <a:pPr>
              <a:buFont typeface="Wingdings" panose="05000000000000000000" pitchFamily="2" charset="2"/>
              <a:buChar char="ü"/>
            </a:pPr>
            <a:endParaRPr lang="es-ES" dirty="0"/>
          </a:p>
          <a:p>
            <a:pPr>
              <a:buFont typeface="Wingdings" panose="05000000000000000000" pitchFamily="2" charset="2"/>
              <a:buChar char="ü"/>
            </a:pPr>
            <a:r>
              <a:rPr lang="es-ES" dirty="0"/>
              <a:t>Oposición al monopolio y altos impuestos.</a:t>
            </a:r>
          </a:p>
          <a:p>
            <a:pPr>
              <a:buFont typeface="Wingdings" panose="05000000000000000000" pitchFamily="2" charset="2"/>
              <a:buChar char="ü"/>
            </a:pPr>
            <a:endParaRPr lang="es-ES" dirty="0"/>
          </a:p>
          <a:p>
            <a:pPr>
              <a:buFont typeface="Wingdings" panose="05000000000000000000" pitchFamily="2" charset="2"/>
              <a:buChar char="ü"/>
            </a:pPr>
            <a:r>
              <a:rPr lang="es-ES" dirty="0"/>
              <a:t>Igualdad de oportunidades con Españoles </a:t>
            </a:r>
          </a:p>
          <a:p>
            <a:pPr marL="0" indent="0">
              <a:buNone/>
            </a:pPr>
            <a:r>
              <a:rPr lang="es-ES" dirty="0"/>
              <a:t>    en acceso a cargos públicos.</a:t>
            </a:r>
          </a:p>
        </p:txBody>
      </p:sp>
    </p:spTree>
    <p:extLst>
      <p:ext uri="{BB962C8B-B14F-4D97-AF65-F5344CB8AC3E}">
        <p14:creationId xmlns:p14="http://schemas.microsoft.com/office/powerpoint/2010/main" val="200720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chemeClr val="accent1">
                    <a:lumMod val="75000"/>
                  </a:schemeClr>
                </a:solidFill>
              </a:rPr>
              <a:t>Conflictos en las Colonias</a:t>
            </a:r>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s-ES" dirty="0"/>
              <a:t>Estado de abandono por parte de la Corona española.</a:t>
            </a:r>
          </a:p>
          <a:p>
            <a:pPr>
              <a:buFont typeface="Wingdings" panose="05000000000000000000" pitchFamily="2" charset="2"/>
              <a:buChar char="Ø"/>
            </a:pPr>
            <a:endParaRPr lang="es-ES" dirty="0"/>
          </a:p>
          <a:p>
            <a:pPr>
              <a:buFont typeface="Wingdings" panose="05000000000000000000" pitchFamily="2" charset="2"/>
              <a:buChar char="Ø"/>
            </a:pPr>
            <a:r>
              <a:rPr lang="es-ES" dirty="0"/>
              <a:t>Contexto de revolución a nivel latinoamericano. </a:t>
            </a:r>
          </a:p>
          <a:p>
            <a:pPr>
              <a:buFont typeface="Wingdings" panose="05000000000000000000" pitchFamily="2" charset="2"/>
              <a:buChar char="Ø"/>
            </a:pPr>
            <a:endParaRPr lang="es-ES" dirty="0"/>
          </a:p>
          <a:p>
            <a:pPr>
              <a:buFont typeface="Wingdings" panose="05000000000000000000" pitchFamily="2" charset="2"/>
              <a:buChar char="Ø"/>
            </a:pPr>
            <a:r>
              <a:rPr lang="es-ES" dirty="0"/>
              <a:t>Formación de Junta de Gobierno en Argentina.</a:t>
            </a:r>
          </a:p>
        </p:txBody>
      </p:sp>
    </p:spTree>
    <p:extLst>
      <p:ext uri="{BB962C8B-B14F-4D97-AF65-F5344CB8AC3E}">
        <p14:creationId xmlns:p14="http://schemas.microsoft.com/office/powerpoint/2010/main" val="223339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4549" y="3087124"/>
            <a:ext cx="4987241" cy="2493621"/>
          </a:xfrm>
          <a:prstGeom prst="rect">
            <a:avLst/>
          </a:prstGeom>
          <a:effectLst>
            <a:softEdge rad="63500"/>
          </a:effec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7303" y="2662549"/>
            <a:ext cx="4647027" cy="3058688"/>
          </a:xfrm>
          <a:prstGeom prst="rect">
            <a:avLst/>
          </a:prstGeom>
          <a:effectLst>
            <a:softEdge rad="88900"/>
          </a:effectLst>
        </p:spPr>
      </p:pic>
      <p:sp>
        <p:nvSpPr>
          <p:cNvPr id="2" name="CuadroTexto 1"/>
          <p:cNvSpPr txBox="1"/>
          <p:nvPr/>
        </p:nvSpPr>
        <p:spPr>
          <a:xfrm>
            <a:off x="1254846" y="963466"/>
            <a:ext cx="9949723" cy="2123658"/>
          </a:xfrm>
          <a:prstGeom prst="rect">
            <a:avLst/>
          </a:prstGeom>
          <a:noFill/>
        </p:spPr>
        <p:txBody>
          <a:bodyPr wrap="square" rtlCol="0">
            <a:spAutoFit/>
          </a:bodyPr>
          <a:lstStyle/>
          <a:p>
            <a:pPr algn="just"/>
            <a:r>
              <a:rPr lang="es-ES" sz="4400" b="1" dirty="0">
                <a:solidFill>
                  <a:schemeClr val="accent1">
                    <a:lumMod val="75000"/>
                  </a:schemeClr>
                </a:solidFill>
                <a:latin typeface="+mj-lt"/>
              </a:rPr>
              <a:t>Considerando las distintas castas coloniales ¿Qué sectores de la población puedes reconocer?</a:t>
            </a:r>
          </a:p>
        </p:txBody>
      </p:sp>
    </p:spTree>
    <p:extLst>
      <p:ext uri="{BB962C8B-B14F-4D97-AF65-F5344CB8AC3E}">
        <p14:creationId xmlns:p14="http://schemas.microsoft.com/office/powerpoint/2010/main" val="58933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2" y="2725744"/>
            <a:ext cx="9601196" cy="3318936"/>
          </a:xfrm>
        </p:spPr>
        <p:txBody>
          <a:bodyPr>
            <a:normAutofit/>
          </a:bodyPr>
          <a:lstStyle/>
          <a:p>
            <a:pPr algn="ctr"/>
            <a:r>
              <a:rPr lang="es-ES" dirty="0"/>
              <a:t>En base a las diferentes causas para la independencia revisadas a lo largo de esta clase y según </a:t>
            </a:r>
            <a:r>
              <a:rPr lang="es-ES" u="sng" dirty="0"/>
              <a:t>tu opinión</a:t>
            </a:r>
            <a:r>
              <a:rPr lang="es-ES" dirty="0"/>
              <a:t>, </a:t>
            </a:r>
            <a:r>
              <a:rPr lang="es-ES" b="1" dirty="0"/>
              <a:t>¿el proceso de independencia de Chile atendía a las necesidades de todo el pueblo chileno o solo de unos pocos? ¿Por qué?</a:t>
            </a:r>
          </a:p>
        </p:txBody>
      </p:sp>
      <p:sp>
        <p:nvSpPr>
          <p:cNvPr id="4" name="CuadroTexto 3"/>
          <p:cNvSpPr txBox="1"/>
          <p:nvPr/>
        </p:nvSpPr>
        <p:spPr>
          <a:xfrm>
            <a:off x="3956538" y="1364565"/>
            <a:ext cx="4278923" cy="707886"/>
          </a:xfrm>
          <a:prstGeom prst="rect">
            <a:avLst/>
          </a:prstGeom>
          <a:noFill/>
        </p:spPr>
        <p:txBody>
          <a:bodyPr wrap="square" rtlCol="0">
            <a:spAutoFit/>
          </a:bodyPr>
          <a:lstStyle/>
          <a:p>
            <a:r>
              <a:rPr lang="es-ES" sz="4000" b="1" dirty="0">
                <a:solidFill>
                  <a:schemeClr val="accent1"/>
                </a:solidFill>
                <a:latin typeface="+mj-lt"/>
              </a:rPr>
              <a:t>¿Chilenos todos?</a:t>
            </a:r>
          </a:p>
        </p:txBody>
      </p:sp>
    </p:spTree>
    <p:extLst>
      <p:ext uri="{BB962C8B-B14F-4D97-AF65-F5344CB8AC3E}">
        <p14:creationId xmlns:p14="http://schemas.microsoft.com/office/powerpoint/2010/main" val="296931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23999"/>
            <a:ext cx="6495009" cy="3270537"/>
          </a:xfrm>
          <a:prstGeom prst="rect">
            <a:avLst/>
          </a:prstGeom>
          <a:ln>
            <a:noFill/>
          </a:ln>
          <a:effectLst>
            <a:softEdge rad="112500"/>
          </a:effec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4380" y="1329238"/>
            <a:ext cx="5549822" cy="3740185"/>
          </a:xfrm>
          <a:prstGeom prst="rect">
            <a:avLst/>
          </a:prstGeom>
          <a:ln>
            <a:noFill/>
          </a:ln>
          <a:effectLst>
            <a:softEdge rad="112500"/>
          </a:effectLst>
        </p:spPr>
      </p:pic>
      <p:sp>
        <p:nvSpPr>
          <p:cNvPr id="6" name="CuadroTexto 5"/>
          <p:cNvSpPr txBox="1"/>
          <p:nvPr/>
        </p:nvSpPr>
        <p:spPr>
          <a:xfrm>
            <a:off x="1060175" y="5069424"/>
            <a:ext cx="435798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sz="2400" dirty="0"/>
              <a:t>Chicana o chingana (1820). Lugar de esparcimiento del bajo pueblo.</a:t>
            </a:r>
          </a:p>
        </p:txBody>
      </p:sp>
      <p:sp>
        <p:nvSpPr>
          <p:cNvPr id="7" name="CuadroTexto 6"/>
          <p:cNvSpPr txBox="1"/>
          <p:nvPr/>
        </p:nvSpPr>
        <p:spPr>
          <a:xfrm>
            <a:off x="7084125" y="5113263"/>
            <a:ext cx="40477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sz="2400" dirty="0"/>
              <a:t>Tertulia, fiesta tradicional de la elite criolla.</a:t>
            </a:r>
          </a:p>
        </p:txBody>
      </p:sp>
    </p:spTree>
    <p:extLst>
      <p:ext uri="{BB962C8B-B14F-4D97-AF65-F5344CB8AC3E}">
        <p14:creationId xmlns:p14="http://schemas.microsoft.com/office/powerpoint/2010/main" val="151644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5924264" cy="1024089"/>
          </a:xfrm>
        </p:spPr>
        <p:txBody>
          <a:bodyPr/>
          <a:lstStyle/>
          <a:p>
            <a:r>
              <a:rPr lang="es-ES" b="1" dirty="0">
                <a:solidFill>
                  <a:schemeClr val="accent1">
                    <a:lumMod val="75000"/>
                  </a:schemeClr>
                </a:solidFill>
              </a:rPr>
              <a:t>Patria vieja (1810 – 1814)</a:t>
            </a:r>
          </a:p>
        </p:txBody>
      </p:sp>
      <p:sp>
        <p:nvSpPr>
          <p:cNvPr id="3" name="Marcador de contenido 2"/>
          <p:cNvSpPr>
            <a:spLocks noGrp="1"/>
          </p:cNvSpPr>
          <p:nvPr>
            <p:ph idx="1"/>
          </p:nvPr>
        </p:nvSpPr>
        <p:spPr>
          <a:xfrm>
            <a:off x="1295401" y="2515989"/>
            <a:ext cx="9601196" cy="3318936"/>
          </a:xfrm>
        </p:spPr>
        <p:txBody>
          <a:bodyPr>
            <a:normAutofit fontScale="70000" lnSpcReduction="20000"/>
          </a:bodyPr>
          <a:lstStyle/>
          <a:p>
            <a:r>
              <a:rPr lang="es-ES" dirty="0"/>
              <a:t>Religión católica apostólica, no romana.</a:t>
            </a:r>
          </a:p>
          <a:p>
            <a:endParaRPr lang="es-ES" dirty="0"/>
          </a:p>
          <a:p>
            <a:r>
              <a:rPr lang="es-ES" dirty="0"/>
              <a:t>Lealtad al rey Fernando. VII.</a:t>
            </a:r>
          </a:p>
          <a:p>
            <a:endParaRPr lang="es-ES" dirty="0"/>
          </a:p>
          <a:p>
            <a:r>
              <a:rPr lang="es-ES" dirty="0"/>
              <a:t>Constitución hecha por el pueblo a través de representantes.</a:t>
            </a:r>
          </a:p>
          <a:p>
            <a:endParaRPr lang="es-ES" dirty="0"/>
          </a:p>
          <a:p>
            <a:r>
              <a:rPr lang="es-ES" dirty="0"/>
              <a:t>Decretos provenientes de fuera de Chile no tienen valor ni autoridad.</a:t>
            </a:r>
          </a:p>
          <a:p>
            <a:endParaRPr lang="es-ES" dirty="0"/>
          </a:p>
          <a:p>
            <a:r>
              <a:rPr lang="es-ES" dirty="0"/>
              <a:t>Cierre del periodo con el “Desastre de Rancagua”</a:t>
            </a:r>
          </a:p>
          <a:p>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777" y="1323834"/>
            <a:ext cx="2979820" cy="3434242"/>
          </a:xfrm>
          <a:prstGeom prst="rect">
            <a:avLst/>
          </a:prstGeom>
          <a:ln>
            <a:noFill/>
          </a:ln>
          <a:effectLst>
            <a:softEdge rad="112500"/>
          </a:effectLst>
        </p:spPr>
      </p:pic>
      <p:sp>
        <p:nvSpPr>
          <p:cNvPr id="5" name="CuadroTexto 4"/>
          <p:cNvSpPr txBox="1"/>
          <p:nvPr/>
        </p:nvSpPr>
        <p:spPr>
          <a:xfrm>
            <a:off x="7916777" y="4939455"/>
            <a:ext cx="301615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José I Bonaparte (Pepe Botella)</a:t>
            </a:r>
          </a:p>
        </p:txBody>
      </p:sp>
    </p:spTree>
    <p:extLst>
      <p:ext uri="{BB962C8B-B14F-4D97-AF65-F5344CB8AC3E}">
        <p14:creationId xmlns:p14="http://schemas.microsoft.com/office/powerpoint/2010/main" val="385565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5733195" cy="1303867"/>
          </a:xfrm>
        </p:spPr>
        <p:txBody>
          <a:bodyPr/>
          <a:lstStyle/>
          <a:p>
            <a:r>
              <a:rPr lang="es-ES" b="1" dirty="0">
                <a:solidFill>
                  <a:schemeClr val="accent1">
                    <a:lumMod val="75000"/>
                  </a:schemeClr>
                </a:solidFill>
              </a:rPr>
              <a:t>Reconquista 1814-1817</a:t>
            </a:r>
          </a:p>
        </p:txBody>
      </p:sp>
      <p:sp>
        <p:nvSpPr>
          <p:cNvPr id="3" name="Marcador de contenido 2"/>
          <p:cNvSpPr>
            <a:spLocks noGrp="1"/>
          </p:cNvSpPr>
          <p:nvPr>
            <p:ph idx="1"/>
          </p:nvPr>
        </p:nvSpPr>
        <p:spPr/>
        <p:txBody>
          <a:bodyPr>
            <a:normAutofit fontScale="92500" lnSpcReduction="10000"/>
          </a:bodyPr>
          <a:lstStyle/>
          <a:p>
            <a:r>
              <a:rPr lang="es-ES" dirty="0"/>
              <a:t>Vuelta al trono de Fernando VII.</a:t>
            </a:r>
          </a:p>
          <a:p>
            <a:endParaRPr lang="es-ES" dirty="0"/>
          </a:p>
          <a:p>
            <a:r>
              <a:rPr lang="es-ES" dirty="0"/>
              <a:t>Proceso de reconquista de las colonias.</a:t>
            </a:r>
          </a:p>
          <a:p>
            <a:endParaRPr lang="es-ES" dirty="0"/>
          </a:p>
          <a:p>
            <a:r>
              <a:rPr lang="es-ES" dirty="0"/>
              <a:t>Restitución de instituciones coloniales.</a:t>
            </a:r>
          </a:p>
          <a:p>
            <a:endParaRPr lang="es-ES" dirty="0"/>
          </a:p>
          <a:p>
            <a:r>
              <a:rPr lang="es-ES" dirty="0"/>
              <a:t>Logia Lautaro une a próceres de distintas partes de Sudamérica.</a:t>
            </a: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217" y="1014279"/>
            <a:ext cx="3673380" cy="2814374"/>
          </a:xfrm>
          <a:prstGeom prst="rect">
            <a:avLst/>
          </a:prstGeom>
          <a:ln>
            <a:noFill/>
          </a:ln>
          <a:effectLst>
            <a:softEdge rad="112500"/>
          </a:effectLst>
        </p:spPr>
      </p:pic>
      <p:sp>
        <p:nvSpPr>
          <p:cNvPr id="5" name="CuadroTexto 4"/>
          <p:cNvSpPr txBox="1"/>
          <p:nvPr/>
        </p:nvSpPr>
        <p:spPr>
          <a:xfrm>
            <a:off x="7223217" y="3914920"/>
            <a:ext cx="384866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Fernando VII, retorna al trono en 1813 </a:t>
            </a:r>
          </a:p>
        </p:txBody>
      </p:sp>
    </p:spTree>
    <p:extLst>
      <p:ext uri="{BB962C8B-B14F-4D97-AF65-F5344CB8AC3E}">
        <p14:creationId xmlns:p14="http://schemas.microsoft.com/office/powerpoint/2010/main" val="3786252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5883320" cy="1303867"/>
          </a:xfrm>
        </p:spPr>
        <p:txBody>
          <a:bodyPr/>
          <a:lstStyle/>
          <a:p>
            <a:r>
              <a:rPr lang="es-ES" b="1" dirty="0">
                <a:solidFill>
                  <a:schemeClr val="accent1">
                    <a:lumMod val="75000"/>
                  </a:schemeClr>
                </a:solidFill>
              </a:rPr>
              <a:t>Patria Nueva 1817-1823</a:t>
            </a:r>
          </a:p>
        </p:txBody>
      </p:sp>
      <p:sp>
        <p:nvSpPr>
          <p:cNvPr id="3" name="Marcador de contenido 2"/>
          <p:cNvSpPr>
            <a:spLocks noGrp="1"/>
          </p:cNvSpPr>
          <p:nvPr>
            <p:ph idx="1"/>
          </p:nvPr>
        </p:nvSpPr>
        <p:spPr>
          <a:xfrm>
            <a:off x="1295401" y="2556932"/>
            <a:ext cx="6320050" cy="3318936"/>
          </a:xfrm>
        </p:spPr>
        <p:txBody>
          <a:bodyPr>
            <a:normAutofit lnSpcReduction="10000"/>
          </a:bodyPr>
          <a:lstStyle/>
          <a:p>
            <a:r>
              <a:rPr lang="es-ES" dirty="0"/>
              <a:t>Batalla de Chacabuco</a:t>
            </a:r>
          </a:p>
          <a:p>
            <a:endParaRPr lang="es-ES" dirty="0"/>
          </a:p>
          <a:p>
            <a:r>
              <a:rPr lang="es-ES" dirty="0"/>
              <a:t>Intento de consolidación del proyecto político chileno</a:t>
            </a:r>
          </a:p>
          <a:p>
            <a:endParaRPr lang="es-ES" dirty="0"/>
          </a:p>
          <a:p>
            <a:r>
              <a:rPr lang="es-ES" dirty="0"/>
              <a:t>Abdicación de Bernardo O`Higgins (director supremo)</a:t>
            </a:r>
          </a:p>
          <a:p>
            <a:endParaRPr lang="es-ES" dirty="0"/>
          </a:p>
          <a:p>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5451" y="982132"/>
            <a:ext cx="3391007" cy="3960300"/>
          </a:xfrm>
          <a:prstGeom prst="rect">
            <a:avLst/>
          </a:prstGeom>
        </p:spPr>
      </p:pic>
      <p:sp>
        <p:nvSpPr>
          <p:cNvPr id="5" name="CuadroTexto 4"/>
          <p:cNvSpPr txBox="1"/>
          <p:nvPr/>
        </p:nvSpPr>
        <p:spPr>
          <a:xfrm>
            <a:off x="7615451" y="5202241"/>
            <a:ext cx="339100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José de San Martin dirige el combate en Chacabuco.</a:t>
            </a:r>
          </a:p>
        </p:txBody>
      </p:sp>
    </p:spTree>
    <p:extLst>
      <p:ext uri="{BB962C8B-B14F-4D97-AF65-F5344CB8AC3E}">
        <p14:creationId xmlns:p14="http://schemas.microsoft.com/office/powerpoint/2010/main" val="450415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504" y="900245"/>
            <a:ext cx="4436657" cy="1303867"/>
          </a:xfrm>
        </p:spPr>
        <p:txBody>
          <a:bodyPr/>
          <a:lstStyle/>
          <a:p>
            <a:r>
              <a:rPr lang="es-ES" b="1" dirty="0">
                <a:solidFill>
                  <a:schemeClr val="accent1">
                    <a:lumMod val="75000"/>
                  </a:schemeClr>
                </a:solidFill>
              </a:rPr>
              <a:t>Realistas </a:t>
            </a:r>
          </a:p>
        </p:txBody>
      </p:sp>
      <p:sp>
        <p:nvSpPr>
          <p:cNvPr id="3" name="Marcador de contenido 2"/>
          <p:cNvSpPr>
            <a:spLocks noGrp="1"/>
          </p:cNvSpPr>
          <p:nvPr>
            <p:ph idx="1"/>
          </p:nvPr>
        </p:nvSpPr>
        <p:spPr/>
        <p:txBody>
          <a:bodyPr/>
          <a:lstStyle/>
          <a:p>
            <a:r>
              <a:rPr lang="es-ES" dirty="0"/>
              <a:t>Españoles nacidos en la península.</a:t>
            </a:r>
          </a:p>
          <a:p>
            <a:endParaRPr lang="es-ES" dirty="0"/>
          </a:p>
          <a:p>
            <a:r>
              <a:rPr lang="es-ES" dirty="0"/>
              <a:t>Tropas enviadas en barcos  desde España para luchar por los intereses de la corona.</a:t>
            </a:r>
          </a:p>
          <a:p>
            <a:endParaRPr lang="es-ES" dirty="0"/>
          </a:p>
          <a:p>
            <a:r>
              <a:rPr lang="es-ES" dirty="0"/>
              <a:t>Pretenden mantener dependencia de las colonias con la corona y el monopolio.</a:t>
            </a:r>
          </a:p>
        </p:txBody>
      </p:sp>
    </p:spTree>
    <p:extLst>
      <p:ext uri="{BB962C8B-B14F-4D97-AF65-F5344CB8AC3E}">
        <p14:creationId xmlns:p14="http://schemas.microsoft.com/office/powerpoint/2010/main" val="240572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86A9D-1BD5-4C94-819F-92F41C8601EC}"/>
              </a:ext>
            </a:extLst>
          </p:cNvPr>
          <p:cNvSpPr>
            <a:spLocks noGrp="1"/>
          </p:cNvSpPr>
          <p:nvPr>
            <p:ph type="title"/>
          </p:nvPr>
        </p:nvSpPr>
        <p:spPr/>
        <p:txBody>
          <a:bodyPr/>
          <a:lstStyle/>
          <a:p>
            <a:r>
              <a:rPr lang="es-ES" dirty="0"/>
              <a:t>Objetivo</a:t>
            </a:r>
          </a:p>
        </p:txBody>
      </p:sp>
      <p:sp>
        <p:nvSpPr>
          <p:cNvPr id="3" name="Marcador de contenido 2">
            <a:extLst>
              <a:ext uri="{FF2B5EF4-FFF2-40B4-BE49-F238E27FC236}">
                <a16:creationId xmlns:a16="http://schemas.microsoft.com/office/drawing/2014/main" id="{2B382E0D-B828-4CBD-A919-CB53CEEB25F7}"/>
              </a:ext>
            </a:extLst>
          </p:cNvPr>
          <p:cNvSpPr>
            <a:spLocks noGrp="1"/>
          </p:cNvSpPr>
          <p:nvPr>
            <p:ph idx="1"/>
          </p:nvPr>
        </p:nvSpPr>
        <p:spPr/>
        <p:txBody>
          <a:bodyPr/>
          <a:lstStyle/>
          <a:p>
            <a:pPr marL="0" indent="0">
              <a:buNone/>
            </a:pPr>
            <a:r>
              <a:rPr lang="es-ES" dirty="0"/>
              <a:t>Caracterizar el proceso de independencia desarrollado en Chile a inicios del siglo XIX, considerando sus causas y sectores sociales involucrados.</a:t>
            </a:r>
          </a:p>
        </p:txBody>
      </p:sp>
    </p:spTree>
    <p:extLst>
      <p:ext uri="{BB962C8B-B14F-4D97-AF65-F5344CB8AC3E}">
        <p14:creationId xmlns:p14="http://schemas.microsoft.com/office/powerpoint/2010/main" val="3990750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9696" y="845656"/>
            <a:ext cx="4955273" cy="955850"/>
          </a:xfrm>
        </p:spPr>
        <p:txBody>
          <a:bodyPr/>
          <a:lstStyle/>
          <a:p>
            <a:r>
              <a:rPr lang="es-ES" b="1" dirty="0">
                <a:solidFill>
                  <a:schemeClr val="accent1">
                    <a:lumMod val="75000"/>
                  </a:schemeClr>
                </a:solidFill>
              </a:rPr>
              <a:t>Patriotas</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63528" y="3714867"/>
            <a:ext cx="2762377" cy="2071783"/>
          </a:xfrm>
          <a:prstGeom prst="rect">
            <a:avLst/>
          </a:prstGeom>
          <a:ln>
            <a:noFill/>
          </a:ln>
          <a:effectLst>
            <a:softEdge rad="11250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631" y="2126170"/>
            <a:ext cx="2582189" cy="3294873"/>
          </a:xfrm>
          <a:prstGeom prst="rect">
            <a:avLst/>
          </a:prstGeom>
          <a:ln>
            <a:noFill/>
          </a:ln>
          <a:effectLst>
            <a:softEdge rad="112500"/>
          </a:effec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6281" y="1665027"/>
            <a:ext cx="2437377" cy="2614169"/>
          </a:xfrm>
          <a:prstGeom prst="rect">
            <a:avLst/>
          </a:prstGeom>
          <a:ln>
            <a:noFill/>
          </a:ln>
          <a:effectLst>
            <a:softEdge rad="112500"/>
          </a:effectLst>
        </p:spPr>
      </p:pic>
      <p:sp>
        <p:nvSpPr>
          <p:cNvPr id="7" name="CuadroTexto 6"/>
          <p:cNvSpPr txBox="1"/>
          <p:nvPr/>
        </p:nvSpPr>
        <p:spPr>
          <a:xfrm>
            <a:off x="1342601" y="5463485"/>
            <a:ext cx="274192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Bernardo O`Higgins Riquelme.</a:t>
            </a:r>
          </a:p>
        </p:txBody>
      </p:sp>
      <p:sp>
        <p:nvSpPr>
          <p:cNvPr id="8" name="CuadroTexto 7"/>
          <p:cNvSpPr txBox="1"/>
          <p:nvPr/>
        </p:nvSpPr>
        <p:spPr>
          <a:xfrm>
            <a:off x="4929973" y="4381427"/>
            <a:ext cx="216999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José Miguel Carrera.</a:t>
            </a:r>
          </a:p>
        </p:txBody>
      </p:sp>
      <p:sp>
        <p:nvSpPr>
          <p:cNvPr id="9" name="CuadroTexto 8"/>
          <p:cNvSpPr txBox="1"/>
          <p:nvPr/>
        </p:nvSpPr>
        <p:spPr>
          <a:xfrm>
            <a:off x="7937382" y="2972111"/>
            <a:ext cx="261467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Manuel Rodríguez </a:t>
            </a:r>
            <a:r>
              <a:rPr lang="es-ES" dirty="0" err="1"/>
              <a:t>Erdoiza</a:t>
            </a:r>
            <a:r>
              <a:rPr lang="es-ES" dirty="0"/>
              <a:t>.</a:t>
            </a:r>
          </a:p>
        </p:txBody>
      </p:sp>
    </p:spTree>
    <p:extLst>
      <p:ext uri="{BB962C8B-B14F-4D97-AF65-F5344CB8AC3E}">
        <p14:creationId xmlns:p14="http://schemas.microsoft.com/office/powerpoint/2010/main" val="1014040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5255523" cy="1303867"/>
          </a:xfrm>
        </p:spPr>
        <p:txBody>
          <a:bodyPr>
            <a:normAutofit/>
          </a:bodyPr>
          <a:lstStyle/>
          <a:p>
            <a:r>
              <a:rPr lang="es-ES" b="1" dirty="0">
                <a:solidFill>
                  <a:schemeClr val="accent1">
                    <a:lumMod val="75000"/>
                  </a:schemeClr>
                </a:solidFill>
              </a:rPr>
              <a:t>El pueblo ¿Quienes?</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0299" y="3967534"/>
            <a:ext cx="2133455" cy="2108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305" y="936947"/>
            <a:ext cx="3481314" cy="2348727"/>
          </a:xfrm>
          <a:prstGeom prst="rect">
            <a:avLst/>
          </a:prstGeom>
          <a:ln>
            <a:noFill/>
          </a:ln>
          <a:effectLst>
            <a:softEdge rad="112500"/>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070" y="2564368"/>
            <a:ext cx="3492030" cy="2276774"/>
          </a:xfrm>
          <a:prstGeom prst="rect">
            <a:avLst/>
          </a:prstGeom>
          <a:ln>
            <a:noFill/>
          </a:ln>
          <a:effectLst>
            <a:softEdge rad="112500"/>
          </a:effectLst>
        </p:spPr>
      </p:pic>
      <p:sp>
        <p:nvSpPr>
          <p:cNvPr id="7" name="CuadroTexto 6"/>
          <p:cNvSpPr txBox="1"/>
          <p:nvPr/>
        </p:nvSpPr>
        <p:spPr>
          <a:xfrm>
            <a:off x="7147305" y="3245411"/>
            <a:ext cx="3548418"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El bandidaje se vuelve una expresión popular a partir de 1820.</a:t>
            </a:r>
          </a:p>
        </p:txBody>
      </p:sp>
      <p:sp>
        <p:nvSpPr>
          <p:cNvPr id="8" name="CuadroTexto 7"/>
          <p:cNvSpPr txBox="1"/>
          <p:nvPr/>
        </p:nvSpPr>
        <p:spPr>
          <a:xfrm>
            <a:off x="1580964" y="5119511"/>
            <a:ext cx="3486408"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A inicios del S.XIX la población era principalmente rural y mestiza.</a:t>
            </a:r>
          </a:p>
        </p:txBody>
      </p:sp>
      <p:sp>
        <p:nvSpPr>
          <p:cNvPr id="9" name="CuadroTexto 8"/>
          <p:cNvSpPr txBox="1"/>
          <p:nvPr/>
        </p:nvSpPr>
        <p:spPr>
          <a:xfrm>
            <a:off x="8093122" y="4952540"/>
            <a:ext cx="2906974"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Los indígenas son tomados por los patriotas como símbolo contrario a la corona.</a:t>
            </a:r>
          </a:p>
        </p:txBody>
      </p:sp>
    </p:spTree>
    <p:extLst>
      <p:ext uri="{BB962C8B-B14F-4D97-AF65-F5344CB8AC3E}">
        <p14:creationId xmlns:p14="http://schemas.microsoft.com/office/powerpoint/2010/main" val="2665278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chemeClr val="accent1">
                    <a:lumMod val="75000"/>
                  </a:schemeClr>
                </a:solidFill>
              </a:rPr>
              <a:t>¿Qué posición toma el pueblo?</a:t>
            </a:r>
          </a:p>
        </p:txBody>
      </p:sp>
      <p:sp>
        <p:nvSpPr>
          <p:cNvPr id="3" name="Marcador de contenido 2"/>
          <p:cNvSpPr>
            <a:spLocks noGrp="1"/>
          </p:cNvSpPr>
          <p:nvPr>
            <p:ph idx="1"/>
          </p:nvPr>
        </p:nvSpPr>
        <p:spPr>
          <a:xfrm>
            <a:off x="1295401" y="2556932"/>
            <a:ext cx="9486330" cy="3318936"/>
          </a:xfrm>
        </p:spPr>
        <p:txBody>
          <a:bodyPr>
            <a:normAutofit lnSpcReduction="10000"/>
          </a:bodyPr>
          <a:lstStyle/>
          <a:p>
            <a:r>
              <a:rPr lang="es-ES" dirty="0"/>
              <a:t>Carrera comienza a incluir a sectores populares : Húsares – carne de cañón. Se les motiva con comida y abrigo.</a:t>
            </a:r>
          </a:p>
          <a:p>
            <a:endParaRPr lang="es-ES" dirty="0"/>
          </a:p>
          <a:p>
            <a:r>
              <a:rPr lang="es-ES" dirty="0"/>
              <a:t>Durante la reconquista se introducen medidas de represión hacia el pueblo.</a:t>
            </a:r>
          </a:p>
          <a:p>
            <a:endParaRPr lang="es-ES" dirty="0"/>
          </a:p>
          <a:p>
            <a:r>
              <a:rPr lang="es-ES" dirty="0"/>
              <a:t>La población indígena mapuche, por su parte, apoya el mantenimiento del régimen colonial.</a:t>
            </a:r>
          </a:p>
          <a:p>
            <a:endParaRPr lang="es-ES" dirty="0"/>
          </a:p>
        </p:txBody>
      </p:sp>
    </p:spTree>
    <p:extLst>
      <p:ext uri="{BB962C8B-B14F-4D97-AF65-F5344CB8AC3E}">
        <p14:creationId xmlns:p14="http://schemas.microsoft.com/office/powerpoint/2010/main" val="1029094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7849" y="883733"/>
            <a:ext cx="5419297" cy="1303867"/>
          </a:xfrm>
        </p:spPr>
        <p:txBody>
          <a:bodyPr>
            <a:normAutofit fontScale="90000"/>
          </a:bodyPr>
          <a:lstStyle/>
          <a:p>
            <a:r>
              <a:rPr lang="es-ES" b="1" dirty="0">
                <a:solidFill>
                  <a:schemeClr val="accent1">
                    <a:lumMod val="75000"/>
                  </a:schemeClr>
                </a:solidFill>
              </a:rPr>
              <a:t>Permiso para llamarse chileno</a:t>
            </a:r>
          </a:p>
        </p:txBody>
      </p:sp>
      <p:sp>
        <p:nvSpPr>
          <p:cNvPr id="3" name="Marcador de contenido 2"/>
          <p:cNvSpPr>
            <a:spLocks noGrp="1"/>
          </p:cNvSpPr>
          <p:nvPr>
            <p:ph idx="1"/>
          </p:nvPr>
        </p:nvSpPr>
        <p:spPr/>
        <p:txBody>
          <a:bodyPr>
            <a:normAutofit fontScale="85000" lnSpcReduction="20000"/>
          </a:bodyPr>
          <a:lstStyle/>
          <a:p>
            <a:pPr algn="just"/>
            <a:r>
              <a:rPr lang="es-ES" dirty="0"/>
              <a:t>"Después de la gloriosa proclamación de nuestra Independencia, sostenida con la sangre de sus defensores, seria vergonzoso permitir el uso de fórmulas inventadas por el sistema colonial.</a:t>
            </a:r>
          </a:p>
          <a:p>
            <a:pPr algn="just"/>
            <a:r>
              <a:rPr lang="es-ES" dirty="0"/>
              <a:t>Una de ellas es denominar españoles a los que por su calidad no están mezclados con otras razas, que antiguamente se llamaban malas. Supuesto que ya no dependemos de España, no debemos llamarnos españoles, sino </a:t>
            </a:r>
            <a:r>
              <a:rPr lang="es-ES" b="1" dirty="0"/>
              <a:t>chilenos</a:t>
            </a:r>
            <a:r>
              <a:rPr lang="es-ES" dirty="0"/>
              <a:t> . En consecuencia, mando que en toda clase de informaciones judiciales, sean por vía de pruebas en causas criminales, de limpieza de sangre, en proclama de casamientos, en las partidas de bautismo, confirmaciones, matrimonios y entierros, en lugar de la cláusula: Español natural de tal parte que hasta hoy se ha usado, se sustituya por la de </a:t>
            </a:r>
            <a:r>
              <a:rPr lang="es-ES" b="1" dirty="0"/>
              <a:t>chileno natural de tal parte</a:t>
            </a:r>
            <a:r>
              <a:rPr lang="es-ES" dirty="0"/>
              <a:t> ; observándose en los demás la formula que distingue las clases: entendiéndose que respecto de los indios no debe hacerse diferencia alguna, sino denominarlos chilenos, según lo prevenido arriba.</a:t>
            </a:r>
          </a:p>
          <a:p>
            <a:endParaRPr lang="es-ES" dirty="0"/>
          </a:p>
        </p:txBody>
      </p:sp>
      <p:sp>
        <p:nvSpPr>
          <p:cNvPr id="4" name="CuadroTexto 3"/>
          <p:cNvSpPr txBox="1"/>
          <p:nvPr/>
        </p:nvSpPr>
        <p:spPr>
          <a:xfrm>
            <a:off x="7560860" y="5875868"/>
            <a:ext cx="2517099" cy="369332"/>
          </a:xfrm>
          <a:prstGeom prst="rect">
            <a:avLst/>
          </a:prstGeom>
          <a:noFill/>
        </p:spPr>
        <p:txBody>
          <a:bodyPr wrap="none" rtlCol="0">
            <a:spAutoFit/>
          </a:bodyPr>
          <a:lstStyle/>
          <a:p>
            <a:r>
              <a:rPr lang="es-ES" dirty="0"/>
              <a:t>Bernardo O'Higgins, 1818</a:t>
            </a:r>
          </a:p>
        </p:txBody>
      </p:sp>
    </p:spTree>
    <p:extLst>
      <p:ext uri="{BB962C8B-B14F-4D97-AF65-F5344CB8AC3E}">
        <p14:creationId xmlns:p14="http://schemas.microsoft.com/office/powerpoint/2010/main" val="186968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2" y="2725744"/>
            <a:ext cx="9601196" cy="3318936"/>
          </a:xfrm>
        </p:spPr>
        <p:txBody>
          <a:bodyPr>
            <a:normAutofit/>
          </a:bodyPr>
          <a:lstStyle/>
          <a:p>
            <a:pPr algn="ctr"/>
            <a:r>
              <a:rPr lang="es-ES" dirty="0"/>
              <a:t>En base a las diferentes causas para la independencia revisadas a lo largo de esta clase y según </a:t>
            </a:r>
            <a:r>
              <a:rPr lang="es-ES" u="sng" dirty="0"/>
              <a:t>tu opinión</a:t>
            </a:r>
            <a:r>
              <a:rPr lang="es-ES" dirty="0"/>
              <a:t>, </a:t>
            </a:r>
            <a:r>
              <a:rPr lang="es-ES" b="1" dirty="0"/>
              <a:t>¿el proceso de independencia de Chile atendía a las necesidades de todo el pueblo chileno o solo de unos pocos? ¿Por qué?</a:t>
            </a:r>
          </a:p>
        </p:txBody>
      </p:sp>
      <p:sp>
        <p:nvSpPr>
          <p:cNvPr id="4" name="CuadroTexto 3"/>
          <p:cNvSpPr txBox="1"/>
          <p:nvPr/>
        </p:nvSpPr>
        <p:spPr>
          <a:xfrm>
            <a:off x="3956538" y="1364565"/>
            <a:ext cx="4278923" cy="707886"/>
          </a:xfrm>
          <a:prstGeom prst="rect">
            <a:avLst/>
          </a:prstGeom>
          <a:noFill/>
        </p:spPr>
        <p:txBody>
          <a:bodyPr wrap="square" rtlCol="0">
            <a:spAutoFit/>
          </a:bodyPr>
          <a:lstStyle/>
          <a:p>
            <a:r>
              <a:rPr lang="es-ES" sz="4000" b="1" dirty="0">
                <a:solidFill>
                  <a:schemeClr val="accent1"/>
                </a:solidFill>
                <a:latin typeface="+mj-lt"/>
              </a:rPr>
              <a:t>¿Chilenos todos?</a:t>
            </a:r>
          </a:p>
        </p:txBody>
      </p:sp>
    </p:spTree>
    <p:extLst>
      <p:ext uri="{BB962C8B-B14F-4D97-AF65-F5344CB8AC3E}">
        <p14:creationId xmlns:p14="http://schemas.microsoft.com/office/powerpoint/2010/main" val="239305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9" name="Picture 2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2" name="Picture 3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4" name="Straight Connector 3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35262D65-FD3D-4F1B-AC74-E81815645A02}"/>
              </a:ext>
            </a:extLst>
          </p:cNvPr>
          <p:cNvSpPr>
            <a:spLocks noGrp="1"/>
          </p:cNvSpPr>
          <p:nvPr>
            <p:ph type="title"/>
          </p:nvPr>
        </p:nvSpPr>
        <p:spPr>
          <a:xfrm>
            <a:off x="826852" y="872061"/>
            <a:ext cx="3073940" cy="3436688"/>
          </a:xfrm>
        </p:spPr>
        <p:txBody>
          <a:bodyPr vert="horz" lIns="91440" tIns="45720" rIns="91440" bIns="45720" rtlCol="0" anchor="b">
            <a:normAutofit/>
          </a:bodyPr>
          <a:lstStyle/>
          <a:p>
            <a:pPr>
              <a:lnSpc>
                <a:spcPct val="90000"/>
              </a:lnSpc>
            </a:pPr>
            <a:r>
              <a:rPr lang="en-US" sz="2400">
                <a:solidFill>
                  <a:srgbClr val="262626"/>
                </a:solidFill>
              </a:rPr>
              <a:t>Análisis iconográfico</a:t>
            </a:r>
            <a:br>
              <a:rPr lang="en-US" sz="2400">
                <a:solidFill>
                  <a:srgbClr val="262626"/>
                </a:solidFill>
              </a:rPr>
            </a:br>
            <a:r>
              <a:rPr lang="en-US" sz="2400">
                <a:solidFill>
                  <a:srgbClr val="262626"/>
                </a:solidFill>
              </a:rPr>
              <a:t>¿Qué información nos entrega la imagen?</a:t>
            </a:r>
            <a:br>
              <a:rPr lang="en-US" sz="2400">
                <a:solidFill>
                  <a:srgbClr val="262626"/>
                </a:solidFill>
              </a:rPr>
            </a:br>
            <a:br>
              <a:rPr lang="en-US" sz="2400">
                <a:solidFill>
                  <a:srgbClr val="262626"/>
                </a:solidFill>
              </a:rPr>
            </a:br>
            <a:r>
              <a:rPr lang="en-US" sz="2400">
                <a:solidFill>
                  <a:srgbClr val="262626"/>
                </a:solidFill>
              </a:rPr>
              <a:t>¿Cómo se relaciona con los procesos ocurridos a fines del siglo XVIII?</a:t>
            </a:r>
          </a:p>
        </p:txBody>
      </p:sp>
      <p:sp useBgFill="1">
        <p:nvSpPr>
          <p:cNvPr id="42" name="Rectangle 4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arcador de contenido 8" descr="Una multitud de gente&#10;&#10;Descripción generada automáticamente">
            <a:extLst>
              <a:ext uri="{FF2B5EF4-FFF2-40B4-BE49-F238E27FC236}">
                <a16:creationId xmlns:a16="http://schemas.microsoft.com/office/drawing/2014/main" id="{4C669DC7-FD4B-44F5-9295-B4BDCEF163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5910" y="1391123"/>
            <a:ext cx="6098041" cy="4024707"/>
          </a:xfrm>
          <a:prstGeom prst="rect">
            <a:avLst/>
          </a:prstGeom>
        </p:spPr>
      </p:pic>
      <p:sp>
        <p:nvSpPr>
          <p:cNvPr id="10" name="CuadroTexto 9">
            <a:extLst>
              <a:ext uri="{FF2B5EF4-FFF2-40B4-BE49-F238E27FC236}">
                <a16:creationId xmlns:a16="http://schemas.microsoft.com/office/drawing/2014/main" id="{709490AC-A6FA-4198-8706-D1C2AA924E41}"/>
              </a:ext>
            </a:extLst>
          </p:cNvPr>
          <p:cNvSpPr txBox="1"/>
          <p:nvPr/>
        </p:nvSpPr>
        <p:spPr>
          <a:xfrm>
            <a:off x="4759220" y="5114533"/>
            <a:ext cx="7363504" cy="137646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ES" dirty="0"/>
          </a:p>
        </p:txBody>
      </p:sp>
    </p:spTree>
    <p:extLst>
      <p:ext uri="{BB962C8B-B14F-4D97-AF65-F5344CB8AC3E}">
        <p14:creationId xmlns:p14="http://schemas.microsoft.com/office/powerpoint/2010/main" val="204072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56F0E-DA3D-40F1-900E-46A3FAD5C16D}"/>
              </a:ext>
            </a:extLst>
          </p:cNvPr>
          <p:cNvSpPr>
            <a:spLocks noGrp="1"/>
          </p:cNvSpPr>
          <p:nvPr>
            <p:ph type="title"/>
          </p:nvPr>
        </p:nvSpPr>
        <p:spPr>
          <a:xfrm>
            <a:off x="1902643" y="2551880"/>
            <a:ext cx="8582025" cy="2177328"/>
          </a:xfrm>
        </p:spPr>
        <p:txBody>
          <a:bodyPr vert="horz" lIns="91440" tIns="45720" rIns="91440" bIns="45720" rtlCol="0" anchor="ctr">
            <a:normAutofit fontScale="90000"/>
          </a:bodyPr>
          <a:lstStyle/>
          <a:p>
            <a:pPr algn="ctr"/>
            <a:r>
              <a:rPr lang="es-CL" sz="4600" kern="1200" dirty="0">
                <a:solidFill>
                  <a:schemeClr val="tx1"/>
                </a:solidFill>
                <a:latin typeface="+mj-lt"/>
                <a:ea typeface="+mj-ea"/>
                <a:cs typeface="+mj-cs"/>
              </a:rPr>
              <a:t>¿Qué sabemos sobre la independencia de Chile?</a:t>
            </a:r>
            <a:br>
              <a:rPr lang="en-US" sz="4600"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Tree>
    <p:extLst>
      <p:ext uri="{BB962C8B-B14F-4D97-AF65-F5344CB8AC3E}">
        <p14:creationId xmlns:p14="http://schemas.microsoft.com/office/powerpoint/2010/main" val="116815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solidFill>
                  <a:schemeClr val="accent1"/>
                </a:solidFill>
              </a:rPr>
              <a:t>Independencia de Chile: Contexto temporal</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458" y="2171700"/>
            <a:ext cx="9601200" cy="2514600"/>
          </a:xfrm>
          <a:effectLst>
            <a:softEdge rad="63500"/>
          </a:effectLst>
        </p:spPr>
      </p:pic>
    </p:spTree>
    <p:extLst>
      <p:ext uri="{BB962C8B-B14F-4D97-AF65-F5344CB8AC3E}">
        <p14:creationId xmlns:p14="http://schemas.microsoft.com/office/powerpoint/2010/main" val="105749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058631" y="1702191"/>
            <a:ext cx="1564937"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2000" b="1" dirty="0"/>
              <a:t>TIPOS DE CAUSA</a:t>
            </a:r>
          </a:p>
        </p:txBody>
      </p:sp>
      <p:sp>
        <p:nvSpPr>
          <p:cNvPr id="6" name="CuadroTexto 5"/>
          <p:cNvSpPr txBox="1"/>
          <p:nvPr/>
        </p:nvSpPr>
        <p:spPr>
          <a:xfrm>
            <a:off x="5618379" y="4901380"/>
            <a:ext cx="145264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ES" sz="2000" dirty="0"/>
              <a:t>INTERNAS</a:t>
            </a:r>
          </a:p>
        </p:txBody>
      </p:sp>
      <p:sp>
        <p:nvSpPr>
          <p:cNvPr id="7" name="CuadroTexto 6"/>
          <p:cNvSpPr txBox="1"/>
          <p:nvPr/>
        </p:nvSpPr>
        <p:spPr>
          <a:xfrm>
            <a:off x="8406987" y="4899129"/>
            <a:ext cx="151195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ES" sz="2000" dirty="0"/>
              <a:t>EXTERNAS</a:t>
            </a:r>
          </a:p>
        </p:txBody>
      </p:sp>
      <p:sp>
        <p:nvSpPr>
          <p:cNvPr id="8" name="CuadroTexto 7"/>
          <p:cNvSpPr txBox="1"/>
          <p:nvPr/>
        </p:nvSpPr>
        <p:spPr>
          <a:xfrm>
            <a:off x="6947589" y="4053747"/>
            <a:ext cx="170110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ES" sz="2000" dirty="0"/>
              <a:t>INDIRECTAS</a:t>
            </a:r>
          </a:p>
        </p:txBody>
      </p:sp>
      <p:sp>
        <p:nvSpPr>
          <p:cNvPr id="9" name="CuadroTexto 8"/>
          <p:cNvSpPr txBox="1"/>
          <p:nvPr/>
        </p:nvSpPr>
        <p:spPr>
          <a:xfrm>
            <a:off x="2700996" y="4055068"/>
            <a:ext cx="151931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000" dirty="0"/>
              <a:t>DIRECTAS</a:t>
            </a:r>
          </a:p>
        </p:txBody>
      </p:sp>
      <p:cxnSp>
        <p:nvCxnSpPr>
          <p:cNvPr id="12" name="Conector angular 11"/>
          <p:cNvCxnSpPr>
            <a:stCxn id="5" idx="2"/>
            <a:endCxn id="9" idx="0"/>
          </p:cNvCxnSpPr>
          <p:nvPr/>
        </p:nvCxnSpPr>
        <p:spPr>
          <a:xfrm rot="5400000">
            <a:off x="3828381" y="2042348"/>
            <a:ext cx="1644991" cy="238044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r 14"/>
          <p:cNvCxnSpPr>
            <a:stCxn id="5" idx="2"/>
            <a:endCxn id="8" idx="0"/>
          </p:cNvCxnSpPr>
          <p:nvPr/>
        </p:nvCxnSpPr>
        <p:spPr>
          <a:xfrm rot="16200000" flipH="1">
            <a:off x="5997786" y="2253390"/>
            <a:ext cx="1643670" cy="19570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p:cNvCxnSpPr>
            <a:stCxn id="8" idx="2"/>
            <a:endCxn id="6" idx="0"/>
          </p:cNvCxnSpPr>
          <p:nvPr/>
        </p:nvCxnSpPr>
        <p:spPr>
          <a:xfrm rot="5400000">
            <a:off x="6847661" y="3950897"/>
            <a:ext cx="447523" cy="14534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8" idx="2"/>
            <a:endCxn id="7" idx="0"/>
          </p:cNvCxnSpPr>
          <p:nvPr/>
        </p:nvCxnSpPr>
        <p:spPr>
          <a:xfrm rot="16200000" flipH="1">
            <a:off x="8257917" y="3994083"/>
            <a:ext cx="445272" cy="136482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29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1334" y="1165013"/>
            <a:ext cx="4669300" cy="776330"/>
          </a:xfrm>
        </p:spPr>
        <p:txBody>
          <a:bodyPr/>
          <a:lstStyle/>
          <a:p>
            <a:r>
              <a:rPr lang="es-ES" b="1" dirty="0">
                <a:solidFill>
                  <a:schemeClr val="accent1"/>
                </a:solidFill>
              </a:rPr>
              <a:t>Causas externas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0" y="3698385"/>
            <a:ext cx="1991276" cy="2410492"/>
          </a:xfrm>
          <a:prstGeom prst="rect">
            <a:avLst/>
          </a:prstGeom>
          <a:effectLst>
            <a:softEdge rad="63500"/>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98" y="2096088"/>
            <a:ext cx="5220171" cy="2614047"/>
          </a:xfrm>
          <a:prstGeom prst="rect">
            <a:avLst/>
          </a:prstGeom>
          <a:effectLst>
            <a:softEdge rad="63500"/>
          </a:effec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500" y="641546"/>
            <a:ext cx="4159348" cy="2599593"/>
          </a:xfrm>
          <a:prstGeom prst="rect">
            <a:avLst/>
          </a:prstGeom>
          <a:effectLst>
            <a:softEdge rad="63500"/>
          </a:effectLst>
        </p:spPr>
      </p:pic>
      <p:sp>
        <p:nvSpPr>
          <p:cNvPr id="9" name="CuadroTexto 8"/>
          <p:cNvSpPr txBox="1"/>
          <p:nvPr/>
        </p:nvSpPr>
        <p:spPr>
          <a:xfrm>
            <a:off x="1464213" y="4864880"/>
            <a:ext cx="430354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dirty="0"/>
              <a:t>Independencia de Estados Unidos (1776)</a:t>
            </a:r>
          </a:p>
        </p:txBody>
      </p:sp>
      <p:sp>
        <p:nvSpPr>
          <p:cNvPr id="10" name="CuadroTexto 9"/>
          <p:cNvSpPr txBox="1"/>
          <p:nvPr/>
        </p:nvSpPr>
        <p:spPr>
          <a:xfrm>
            <a:off x="7048500" y="3285096"/>
            <a:ext cx="41593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dirty="0"/>
              <a:t>Revolución Francesa (1789 – 1799)</a:t>
            </a:r>
          </a:p>
        </p:txBody>
      </p:sp>
      <p:sp>
        <p:nvSpPr>
          <p:cNvPr id="11" name="CuadroTexto 10"/>
          <p:cNvSpPr txBox="1"/>
          <p:nvPr/>
        </p:nvSpPr>
        <p:spPr>
          <a:xfrm>
            <a:off x="9128174" y="4360985"/>
            <a:ext cx="207967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dirty="0"/>
              <a:t>Ideas Ilustradas (Desde Fines del  S.XVII)</a:t>
            </a:r>
          </a:p>
        </p:txBody>
      </p:sp>
    </p:spTree>
    <p:extLst>
      <p:ext uri="{BB962C8B-B14F-4D97-AF65-F5344CB8AC3E}">
        <p14:creationId xmlns:p14="http://schemas.microsoft.com/office/powerpoint/2010/main" val="28762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1FC447-557C-4A15-A73E-D8EC4636C94C}"/>
              </a:ext>
            </a:extLst>
          </p:cNvPr>
          <p:cNvSpPr>
            <a:spLocks noGrp="1"/>
          </p:cNvSpPr>
          <p:nvPr>
            <p:ph type="title"/>
          </p:nvPr>
        </p:nvSpPr>
        <p:spPr/>
        <p:txBody>
          <a:bodyPr/>
          <a:lstStyle/>
          <a:p>
            <a:r>
              <a:rPr lang="es-ES" dirty="0"/>
              <a:t>Actividad 1</a:t>
            </a:r>
          </a:p>
        </p:txBody>
      </p:sp>
      <p:sp>
        <p:nvSpPr>
          <p:cNvPr id="3" name="Marcador de contenido 2">
            <a:extLst>
              <a:ext uri="{FF2B5EF4-FFF2-40B4-BE49-F238E27FC236}">
                <a16:creationId xmlns:a16="http://schemas.microsoft.com/office/drawing/2014/main" id="{45B572CA-2FF6-4CF1-ACC9-2C3F9CD2BFE4}"/>
              </a:ext>
            </a:extLst>
          </p:cNvPr>
          <p:cNvSpPr>
            <a:spLocks noGrp="1"/>
          </p:cNvSpPr>
          <p:nvPr>
            <p:ph idx="1"/>
          </p:nvPr>
        </p:nvSpPr>
        <p:spPr/>
        <p:txBody>
          <a:bodyPr/>
          <a:lstStyle/>
          <a:p>
            <a:pPr marL="0" indent="0">
              <a:buNone/>
            </a:pPr>
            <a:r>
              <a:rPr lang="es-ES" dirty="0"/>
              <a:t>¿Cómo era la situación de la elite criolla en Latinoamérica?</a:t>
            </a:r>
          </a:p>
          <a:p>
            <a:pPr marL="0" indent="0">
              <a:buNone/>
            </a:pPr>
            <a:endParaRPr lang="es-ES" dirty="0"/>
          </a:p>
          <a:p>
            <a:pPr marL="0" indent="0">
              <a:buNone/>
            </a:pPr>
            <a:r>
              <a:rPr lang="es-ES" dirty="0"/>
              <a:t>¿De qué manera podrían relacionarse las causas expuestas en la diapositiva exterior con el afán independentista de estas elites?</a:t>
            </a:r>
          </a:p>
        </p:txBody>
      </p:sp>
    </p:spTree>
    <p:extLst>
      <p:ext uri="{BB962C8B-B14F-4D97-AF65-F5344CB8AC3E}">
        <p14:creationId xmlns:p14="http://schemas.microsoft.com/office/powerpoint/2010/main" val="296093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chemeClr val="accent1"/>
                </a:solidFill>
              </a:rPr>
              <a:t>Ideales de la Ilustración</a:t>
            </a:r>
          </a:p>
        </p:txBody>
      </p:sp>
      <p:sp>
        <p:nvSpPr>
          <p:cNvPr id="3" name="Marcador de contenido 2"/>
          <p:cNvSpPr>
            <a:spLocks noGrp="1"/>
          </p:cNvSpPr>
          <p:nvPr>
            <p:ph idx="1"/>
          </p:nvPr>
        </p:nvSpPr>
        <p:spPr>
          <a:xfrm>
            <a:off x="1472822" y="2564428"/>
            <a:ext cx="4286533" cy="2574626"/>
          </a:xfrm>
        </p:spPr>
        <p:txBody>
          <a:bodyPr/>
          <a:lstStyle/>
          <a:p>
            <a:pPr>
              <a:buFont typeface="Wingdings" panose="05000000000000000000" pitchFamily="2" charset="2"/>
              <a:buChar char="ü"/>
            </a:pPr>
            <a:r>
              <a:rPr lang="es-ES" dirty="0"/>
              <a:t>Igualdad  </a:t>
            </a:r>
          </a:p>
          <a:p>
            <a:pPr marL="0" indent="0">
              <a:buNone/>
            </a:pPr>
            <a:r>
              <a:rPr lang="es-ES" dirty="0"/>
              <a:t>                              </a:t>
            </a:r>
          </a:p>
          <a:p>
            <a:pPr>
              <a:buFont typeface="Wingdings" panose="05000000000000000000" pitchFamily="2" charset="2"/>
              <a:buChar char="ü"/>
            </a:pPr>
            <a:r>
              <a:rPr lang="es-ES" dirty="0"/>
              <a:t>Libertad </a:t>
            </a:r>
          </a:p>
          <a:p>
            <a:pPr marL="0" indent="0">
              <a:buNone/>
            </a:pPr>
            <a:endParaRPr lang="es-ES" dirty="0"/>
          </a:p>
          <a:p>
            <a:pPr>
              <a:buFont typeface="Wingdings" panose="05000000000000000000" pitchFamily="2" charset="2"/>
              <a:buChar char="ü"/>
            </a:pPr>
            <a:r>
              <a:rPr lang="es-ES" dirty="0"/>
              <a:t>Fraternidad </a:t>
            </a:r>
          </a:p>
        </p:txBody>
      </p:sp>
      <p:sp>
        <p:nvSpPr>
          <p:cNvPr id="4" name="CuadroTexto 3"/>
          <p:cNvSpPr txBox="1"/>
          <p:nvPr/>
        </p:nvSpPr>
        <p:spPr>
          <a:xfrm>
            <a:off x="7266068" y="2512913"/>
            <a:ext cx="3220872" cy="2677656"/>
          </a:xfrm>
          <a:prstGeom prst="rect">
            <a:avLst/>
          </a:prstGeom>
          <a:noFill/>
        </p:spPr>
        <p:txBody>
          <a:bodyPr wrap="square" rtlCol="0">
            <a:spAutoFit/>
          </a:bodyPr>
          <a:lstStyle/>
          <a:p>
            <a:pPr marL="342900" indent="-342900">
              <a:buClr>
                <a:srgbClr val="C00000"/>
              </a:buClr>
              <a:buFont typeface="Wingdings" panose="05000000000000000000" pitchFamily="2" charset="2"/>
              <a:buChar char="v"/>
            </a:pPr>
            <a:r>
              <a:rPr lang="es-ES" sz="2400" dirty="0"/>
              <a:t>Absolutismo</a:t>
            </a:r>
          </a:p>
          <a:p>
            <a:pPr marL="342900" indent="-342900">
              <a:buClr>
                <a:srgbClr val="C00000"/>
              </a:buClr>
              <a:buFont typeface="Wingdings" panose="05000000000000000000" pitchFamily="2" charset="2"/>
              <a:buChar char="v"/>
            </a:pPr>
            <a:endParaRPr lang="es-ES" sz="2400" dirty="0"/>
          </a:p>
          <a:p>
            <a:pPr marL="342900" indent="-342900">
              <a:buClr>
                <a:srgbClr val="C00000"/>
              </a:buClr>
              <a:buFont typeface="Wingdings" panose="05000000000000000000" pitchFamily="2" charset="2"/>
              <a:buChar char="v"/>
            </a:pPr>
            <a:r>
              <a:rPr lang="es-ES" sz="2400" dirty="0"/>
              <a:t>Esclavitud</a:t>
            </a:r>
          </a:p>
          <a:p>
            <a:pPr marL="342900" indent="-342900">
              <a:buClr>
                <a:srgbClr val="C00000"/>
              </a:buClr>
              <a:buFont typeface="Wingdings" panose="05000000000000000000" pitchFamily="2" charset="2"/>
              <a:buChar char="v"/>
            </a:pPr>
            <a:endParaRPr lang="es-ES" sz="2400" dirty="0"/>
          </a:p>
          <a:p>
            <a:pPr marL="342900" indent="-342900">
              <a:buClr>
                <a:srgbClr val="C00000"/>
              </a:buClr>
              <a:buFont typeface="Wingdings" panose="05000000000000000000" pitchFamily="2" charset="2"/>
              <a:buChar char="v"/>
            </a:pPr>
            <a:r>
              <a:rPr lang="es-ES" sz="2400" dirty="0"/>
              <a:t>Monopolios</a:t>
            </a:r>
          </a:p>
          <a:p>
            <a:pPr marL="342900" indent="-342900">
              <a:buClr>
                <a:srgbClr val="C00000"/>
              </a:buClr>
              <a:buFont typeface="Wingdings" panose="05000000000000000000" pitchFamily="2" charset="2"/>
              <a:buChar char="v"/>
            </a:pPr>
            <a:endParaRPr lang="es-ES" sz="2400" dirty="0"/>
          </a:p>
          <a:p>
            <a:pPr marL="342900" indent="-342900">
              <a:buClr>
                <a:srgbClr val="C00000"/>
              </a:buClr>
              <a:buFont typeface="Wingdings" panose="05000000000000000000" pitchFamily="2" charset="2"/>
              <a:buChar char="v"/>
            </a:pPr>
            <a:r>
              <a:rPr lang="es-ES" sz="2400" dirty="0"/>
              <a:t>Tortura </a:t>
            </a:r>
          </a:p>
        </p:txBody>
      </p:sp>
    </p:spTree>
    <p:extLst>
      <p:ext uri="{BB962C8B-B14F-4D97-AF65-F5344CB8AC3E}">
        <p14:creationId xmlns:p14="http://schemas.microsoft.com/office/powerpoint/2010/main" val="32846839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85</TotalTime>
  <Words>1062</Words>
  <Application>Microsoft Office PowerPoint</Application>
  <PresentationFormat>Panorámica</PresentationFormat>
  <Paragraphs>119</Paragraphs>
  <Slides>24</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Garamond</vt:lpstr>
      <vt:lpstr>Wingdings</vt:lpstr>
      <vt:lpstr>Orgánico</vt:lpstr>
      <vt:lpstr>Unidad 1. Construcción de estados naciones en Europa, América y Chile – Prólogo</vt:lpstr>
      <vt:lpstr>Objetivo</vt:lpstr>
      <vt:lpstr>Análisis iconográfico ¿Qué información nos entrega la imagen?  ¿Cómo se relaciona con los procesos ocurridos a fines del siglo XVIII?</vt:lpstr>
      <vt:lpstr>¿Qué sabemos sobre la independencia de Chile? </vt:lpstr>
      <vt:lpstr>Independencia de Chile: Contexto temporal</vt:lpstr>
      <vt:lpstr>Presentación de PowerPoint</vt:lpstr>
      <vt:lpstr>Causas externas</vt:lpstr>
      <vt:lpstr>Actividad 1</vt:lpstr>
      <vt:lpstr>Ideales de la Ilustración</vt:lpstr>
      <vt:lpstr>Invasión de Napoleón  a España</vt:lpstr>
      <vt:lpstr>Causas Internas</vt:lpstr>
      <vt:lpstr>Conflictos en las Colonias</vt:lpstr>
      <vt:lpstr>Presentación de PowerPoint</vt:lpstr>
      <vt:lpstr>Presentación de PowerPoint</vt:lpstr>
      <vt:lpstr>Presentación de PowerPoint</vt:lpstr>
      <vt:lpstr>Patria vieja (1810 – 1814)</vt:lpstr>
      <vt:lpstr>Reconquista 1814-1817</vt:lpstr>
      <vt:lpstr>Patria Nueva 1817-1823</vt:lpstr>
      <vt:lpstr>Realistas </vt:lpstr>
      <vt:lpstr>Patriotas</vt:lpstr>
      <vt:lpstr>El pueblo ¿Quienes?</vt:lpstr>
      <vt:lpstr>¿Qué posición toma el pueblo?</vt:lpstr>
      <vt:lpstr>Permiso para llamarse chileno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Construcción de estados naciones en Europa, América y Chile</dc:title>
  <dc:creator>Abraham López</dc:creator>
  <cp:lastModifiedBy>Carmen Barros Ortega</cp:lastModifiedBy>
  <cp:revision>13</cp:revision>
  <dcterms:created xsi:type="dcterms:W3CDTF">2021-04-05T03:20:23Z</dcterms:created>
  <dcterms:modified xsi:type="dcterms:W3CDTF">2021-04-08T20:31:21Z</dcterms:modified>
</cp:coreProperties>
</file>