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72" r:id="rId7"/>
    <p:sldId id="270" r:id="rId8"/>
    <p:sldId id="271" r:id="rId9"/>
    <p:sldId id="273"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37264-4FF6-448E-BBC0-84E94DB461F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E234B32-BFD7-4612-B586-ABB81252B98C}">
      <dgm:prSet/>
      <dgm:spPr/>
      <dgm:t>
        <a:bodyPr/>
        <a:lstStyle/>
        <a:p>
          <a:r>
            <a:rPr lang="es-ES"/>
            <a:t>LIBERTAD</a:t>
          </a:r>
          <a:endParaRPr lang="en-US"/>
        </a:p>
      </dgm:t>
    </dgm:pt>
    <dgm:pt modelId="{EC775905-5207-43F8-81ED-8F674EE01691}" type="parTrans" cxnId="{DCC82F98-382D-4E72-9106-A44179090682}">
      <dgm:prSet/>
      <dgm:spPr/>
      <dgm:t>
        <a:bodyPr/>
        <a:lstStyle/>
        <a:p>
          <a:endParaRPr lang="en-US"/>
        </a:p>
      </dgm:t>
    </dgm:pt>
    <dgm:pt modelId="{E0B1A589-96BF-44E7-A7AE-ECE03544B5A4}" type="sibTrans" cxnId="{DCC82F98-382D-4E72-9106-A44179090682}">
      <dgm:prSet/>
      <dgm:spPr/>
      <dgm:t>
        <a:bodyPr/>
        <a:lstStyle/>
        <a:p>
          <a:endParaRPr lang="en-US"/>
        </a:p>
      </dgm:t>
    </dgm:pt>
    <dgm:pt modelId="{FE7E2F52-C4E7-4B78-9A07-3EC397ACDCB0}">
      <dgm:prSet/>
      <dgm:spPr/>
      <dgm:t>
        <a:bodyPr/>
        <a:lstStyle/>
        <a:p>
          <a:r>
            <a:rPr lang="es-ES"/>
            <a:t>IGUALDAD</a:t>
          </a:r>
          <a:endParaRPr lang="en-US"/>
        </a:p>
      </dgm:t>
    </dgm:pt>
    <dgm:pt modelId="{886CEDF0-17BB-41E2-9E1B-E99D7EDA4786}" type="parTrans" cxnId="{CA7C43DD-A670-4C77-9519-E2E0643D879E}">
      <dgm:prSet/>
      <dgm:spPr/>
      <dgm:t>
        <a:bodyPr/>
        <a:lstStyle/>
        <a:p>
          <a:endParaRPr lang="en-US"/>
        </a:p>
      </dgm:t>
    </dgm:pt>
    <dgm:pt modelId="{CEADA9BD-D3A8-4985-B7CA-3BE81D74937D}" type="sibTrans" cxnId="{CA7C43DD-A670-4C77-9519-E2E0643D879E}">
      <dgm:prSet/>
      <dgm:spPr/>
      <dgm:t>
        <a:bodyPr/>
        <a:lstStyle/>
        <a:p>
          <a:endParaRPr lang="en-US"/>
        </a:p>
      </dgm:t>
    </dgm:pt>
    <dgm:pt modelId="{F2B35707-3284-408B-9CED-84EEC73FE53E}">
      <dgm:prSet/>
      <dgm:spPr/>
      <dgm:t>
        <a:bodyPr/>
        <a:lstStyle/>
        <a:p>
          <a:r>
            <a:rPr lang="es-CL"/>
            <a:t>SOLIDARIDAD</a:t>
          </a:r>
          <a:endParaRPr lang="en-US"/>
        </a:p>
      </dgm:t>
    </dgm:pt>
    <dgm:pt modelId="{838BF4C9-A063-4AAA-8296-9DCE87B6DB23}" type="parTrans" cxnId="{E9C8CE0B-6FFE-4CB2-8EEE-088BFC72C453}">
      <dgm:prSet/>
      <dgm:spPr/>
      <dgm:t>
        <a:bodyPr/>
        <a:lstStyle/>
        <a:p>
          <a:endParaRPr lang="en-US"/>
        </a:p>
      </dgm:t>
    </dgm:pt>
    <dgm:pt modelId="{DF9B2E1A-AC23-4B58-B999-21693FAB599A}" type="sibTrans" cxnId="{E9C8CE0B-6FFE-4CB2-8EEE-088BFC72C453}">
      <dgm:prSet/>
      <dgm:spPr/>
      <dgm:t>
        <a:bodyPr/>
        <a:lstStyle/>
        <a:p>
          <a:endParaRPr lang="en-US"/>
        </a:p>
      </dgm:t>
    </dgm:pt>
    <dgm:pt modelId="{48AF61DC-E8FB-4CE2-B784-3E38778A6F70}" type="pres">
      <dgm:prSet presAssocID="{D3937264-4FF6-448E-BBC0-84E94DB461FF}" presName="diagram" presStyleCnt="0">
        <dgm:presLayoutVars>
          <dgm:dir/>
          <dgm:resizeHandles val="exact"/>
        </dgm:presLayoutVars>
      </dgm:prSet>
      <dgm:spPr/>
    </dgm:pt>
    <dgm:pt modelId="{6D0628E6-0E35-4E1B-8279-146049BBF653}" type="pres">
      <dgm:prSet presAssocID="{6E234B32-BFD7-4612-B586-ABB81252B98C}" presName="node" presStyleLbl="node1" presStyleIdx="0" presStyleCnt="3">
        <dgm:presLayoutVars>
          <dgm:bulletEnabled val="1"/>
        </dgm:presLayoutVars>
      </dgm:prSet>
      <dgm:spPr/>
    </dgm:pt>
    <dgm:pt modelId="{9F7207F4-BED8-41CF-B06C-6B04A4BC8BFD}" type="pres">
      <dgm:prSet presAssocID="{E0B1A589-96BF-44E7-A7AE-ECE03544B5A4}" presName="sibTrans" presStyleCnt="0"/>
      <dgm:spPr/>
    </dgm:pt>
    <dgm:pt modelId="{339B4A87-E4A9-4DDA-9218-B62FB0CC8C02}" type="pres">
      <dgm:prSet presAssocID="{FE7E2F52-C4E7-4B78-9A07-3EC397ACDCB0}" presName="node" presStyleLbl="node1" presStyleIdx="1" presStyleCnt="3">
        <dgm:presLayoutVars>
          <dgm:bulletEnabled val="1"/>
        </dgm:presLayoutVars>
      </dgm:prSet>
      <dgm:spPr/>
    </dgm:pt>
    <dgm:pt modelId="{ED38ACE1-D4A1-4F44-96A8-4A87B31D5F5F}" type="pres">
      <dgm:prSet presAssocID="{CEADA9BD-D3A8-4985-B7CA-3BE81D74937D}" presName="sibTrans" presStyleCnt="0"/>
      <dgm:spPr/>
    </dgm:pt>
    <dgm:pt modelId="{64E22734-18D4-43A7-9D68-CC01CADF3663}" type="pres">
      <dgm:prSet presAssocID="{F2B35707-3284-408B-9CED-84EEC73FE53E}" presName="node" presStyleLbl="node1" presStyleIdx="2" presStyleCnt="3">
        <dgm:presLayoutVars>
          <dgm:bulletEnabled val="1"/>
        </dgm:presLayoutVars>
      </dgm:prSet>
      <dgm:spPr/>
    </dgm:pt>
  </dgm:ptLst>
  <dgm:cxnLst>
    <dgm:cxn modelId="{E9C8CE0B-6FFE-4CB2-8EEE-088BFC72C453}" srcId="{D3937264-4FF6-448E-BBC0-84E94DB461FF}" destId="{F2B35707-3284-408B-9CED-84EEC73FE53E}" srcOrd="2" destOrd="0" parTransId="{838BF4C9-A063-4AAA-8296-9DCE87B6DB23}" sibTransId="{DF9B2E1A-AC23-4B58-B999-21693FAB599A}"/>
    <dgm:cxn modelId="{7070D959-311D-4243-8E9B-E15D9BD4F883}" type="presOf" srcId="{6E234B32-BFD7-4612-B586-ABB81252B98C}" destId="{6D0628E6-0E35-4E1B-8279-146049BBF653}" srcOrd="0" destOrd="0" presId="urn:microsoft.com/office/officeart/2005/8/layout/default"/>
    <dgm:cxn modelId="{AFEF5B7A-AF2F-4799-9909-C0D34CF52523}" type="presOf" srcId="{D3937264-4FF6-448E-BBC0-84E94DB461FF}" destId="{48AF61DC-E8FB-4CE2-B784-3E38778A6F70}" srcOrd="0" destOrd="0" presId="urn:microsoft.com/office/officeart/2005/8/layout/default"/>
    <dgm:cxn modelId="{8BF93186-B197-46BA-BA32-B12852BF7DB8}" type="presOf" srcId="{F2B35707-3284-408B-9CED-84EEC73FE53E}" destId="{64E22734-18D4-43A7-9D68-CC01CADF3663}" srcOrd="0" destOrd="0" presId="urn:microsoft.com/office/officeart/2005/8/layout/default"/>
    <dgm:cxn modelId="{DCC82F98-382D-4E72-9106-A44179090682}" srcId="{D3937264-4FF6-448E-BBC0-84E94DB461FF}" destId="{6E234B32-BFD7-4612-B586-ABB81252B98C}" srcOrd="0" destOrd="0" parTransId="{EC775905-5207-43F8-81ED-8F674EE01691}" sibTransId="{E0B1A589-96BF-44E7-A7AE-ECE03544B5A4}"/>
    <dgm:cxn modelId="{9474A69C-60E9-40B1-98C3-CD25648DF13C}" type="presOf" srcId="{FE7E2F52-C4E7-4B78-9A07-3EC397ACDCB0}" destId="{339B4A87-E4A9-4DDA-9218-B62FB0CC8C02}" srcOrd="0" destOrd="0" presId="urn:microsoft.com/office/officeart/2005/8/layout/default"/>
    <dgm:cxn modelId="{CA7C43DD-A670-4C77-9519-E2E0643D879E}" srcId="{D3937264-4FF6-448E-BBC0-84E94DB461FF}" destId="{FE7E2F52-C4E7-4B78-9A07-3EC397ACDCB0}" srcOrd="1" destOrd="0" parTransId="{886CEDF0-17BB-41E2-9E1B-E99D7EDA4786}" sibTransId="{CEADA9BD-D3A8-4985-B7CA-3BE81D74937D}"/>
    <dgm:cxn modelId="{A8470420-5895-408A-B739-E86809173576}" type="presParOf" srcId="{48AF61DC-E8FB-4CE2-B784-3E38778A6F70}" destId="{6D0628E6-0E35-4E1B-8279-146049BBF653}" srcOrd="0" destOrd="0" presId="urn:microsoft.com/office/officeart/2005/8/layout/default"/>
    <dgm:cxn modelId="{CDB4798C-085C-43D3-BDD2-C1B9444585D3}" type="presParOf" srcId="{48AF61DC-E8FB-4CE2-B784-3E38778A6F70}" destId="{9F7207F4-BED8-41CF-B06C-6B04A4BC8BFD}" srcOrd="1" destOrd="0" presId="urn:microsoft.com/office/officeart/2005/8/layout/default"/>
    <dgm:cxn modelId="{3344EAA8-2ED1-47F2-817D-6956C4F6D2DF}" type="presParOf" srcId="{48AF61DC-E8FB-4CE2-B784-3E38778A6F70}" destId="{339B4A87-E4A9-4DDA-9218-B62FB0CC8C02}" srcOrd="2" destOrd="0" presId="urn:microsoft.com/office/officeart/2005/8/layout/default"/>
    <dgm:cxn modelId="{DF0446A3-12AB-4F63-9332-295C11400BAD}" type="presParOf" srcId="{48AF61DC-E8FB-4CE2-B784-3E38778A6F70}" destId="{ED38ACE1-D4A1-4F44-96A8-4A87B31D5F5F}" srcOrd="3" destOrd="0" presId="urn:microsoft.com/office/officeart/2005/8/layout/default"/>
    <dgm:cxn modelId="{F9175732-DCD0-426F-A422-681B2F1FBB9F}" type="presParOf" srcId="{48AF61DC-E8FB-4CE2-B784-3E38778A6F70}" destId="{64E22734-18D4-43A7-9D68-CC01CADF366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628E6-0E35-4E1B-8279-146049BBF653}">
      <dsp:nvSpPr>
        <dsp:cNvPr id="0" name=""/>
        <dsp:cNvSpPr/>
      </dsp:nvSpPr>
      <dsp:spPr>
        <a:xfrm>
          <a:off x="717" y="924104"/>
          <a:ext cx="2798608" cy="1679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a:t>LIBERTAD</a:t>
          </a:r>
          <a:endParaRPr lang="en-US" sz="3500" kern="1200"/>
        </a:p>
      </dsp:txBody>
      <dsp:txXfrm>
        <a:off x="717" y="924104"/>
        <a:ext cx="2798608" cy="1679164"/>
      </dsp:txXfrm>
    </dsp:sp>
    <dsp:sp modelId="{339B4A87-E4A9-4DDA-9218-B62FB0CC8C02}">
      <dsp:nvSpPr>
        <dsp:cNvPr id="0" name=""/>
        <dsp:cNvSpPr/>
      </dsp:nvSpPr>
      <dsp:spPr>
        <a:xfrm>
          <a:off x="3079186" y="924104"/>
          <a:ext cx="2798608" cy="16791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ES" sz="3500" kern="1200"/>
            <a:t>IGUALDAD</a:t>
          </a:r>
          <a:endParaRPr lang="en-US" sz="3500" kern="1200"/>
        </a:p>
      </dsp:txBody>
      <dsp:txXfrm>
        <a:off x="3079186" y="924104"/>
        <a:ext cx="2798608" cy="1679164"/>
      </dsp:txXfrm>
    </dsp:sp>
    <dsp:sp modelId="{64E22734-18D4-43A7-9D68-CC01CADF3663}">
      <dsp:nvSpPr>
        <dsp:cNvPr id="0" name=""/>
        <dsp:cNvSpPr/>
      </dsp:nvSpPr>
      <dsp:spPr>
        <a:xfrm>
          <a:off x="1539951" y="2883130"/>
          <a:ext cx="2798608" cy="167916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L" sz="3500" kern="1200"/>
            <a:t>SOLIDARIDAD</a:t>
          </a:r>
          <a:endParaRPr lang="en-US" sz="3500" kern="1200"/>
        </a:p>
      </dsp:txBody>
      <dsp:txXfrm>
        <a:off x="1539951" y="2883130"/>
        <a:ext cx="2798608" cy="16791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1D753-E0AA-43DB-B572-EFD94F2151AC}" type="datetimeFigureOut">
              <a:rPr lang="es-ES" smtClean="0"/>
              <a:t>09/06/2021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FB764-E531-487E-B85B-AD9324AC7306}" type="slidenum">
              <a:rPr lang="es-ES" smtClean="0"/>
              <a:t>‹Nº›</a:t>
            </a:fld>
            <a:endParaRPr lang="es-ES"/>
          </a:p>
        </p:txBody>
      </p:sp>
    </p:spTree>
    <p:extLst>
      <p:ext uri="{BB962C8B-B14F-4D97-AF65-F5344CB8AC3E}">
        <p14:creationId xmlns:p14="http://schemas.microsoft.com/office/powerpoint/2010/main" val="283492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Identificar el tema al que hace referencia el gráfico</a:t>
            </a:r>
          </a:p>
          <a:p>
            <a:r>
              <a:rPr lang="es-ES" dirty="0"/>
              <a:t>Identificar los ejes X (horizontal) e Y (vertical) del gráfico y lo que cada uno de ellos ilustra.</a:t>
            </a:r>
          </a:p>
          <a:p>
            <a:r>
              <a:rPr lang="es-ES" dirty="0"/>
              <a:t>Comparar entre sí las distintas barras, identificando las diferencias o cambios existentes entre ellas.</a:t>
            </a:r>
          </a:p>
          <a:p>
            <a:r>
              <a:rPr lang="es-ES" dirty="0"/>
              <a:t>Sintetizar la información analizada y concluir qué nos dice el gráfico con respecto al tema al que hace referencia.</a:t>
            </a:r>
          </a:p>
        </p:txBody>
      </p:sp>
      <p:sp>
        <p:nvSpPr>
          <p:cNvPr id="4" name="Marcador de número de diapositiva 3"/>
          <p:cNvSpPr>
            <a:spLocks noGrp="1"/>
          </p:cNvSpPr>
          <p:nvPr>
            <p:ph type="sldNum" sz="quarter" idx="5"/>
          </p:nvPr>
        </p:nvSpPr>
        <p:spPr/>
        <p:txBody>
          <a:bodyPr/>
          <a:lstStyle/>
          <a:p>
            <a:fld id="{39BFB764-E531-487E-B85B-AD9324AC7306}" type="slidenum">
              <a:rPr lang="es-ES" smtClean="0"/>
              <a:t>3</a:t>
            </a:fld>
            <a:endParaRPr lang="es-ES"/>
          </a:p>
        </p:txBody>
      </p:sp>
    </p:spTree>
    <p:extLst>
      <p:ext uri="{BB962C8B-B14F-4D97-AF65-F5344CB8AC3E}">
        <p14:creationId xmlns:p14="http://schemas.microsoft.com/office/powerpoint/2010/main" val="15688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2EA73-8EC0-48A4-B5E4-37233C7734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06DEA5C-8C07-402E-B438-682124727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3B93FB4-C697-4CE7-B3A3-3F38CE757A15}"/>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F6C4ED0C-BADF-4EEA-AE2A-3E1FA2B78A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44EBC0-950C-411E-9DB7-D576E5045F15}"/>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85846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F93C3-4C85-46AA-9019-1295BAED64C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99C62C-0EB0-4C08-ABE2-FA508A3433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74280F-622E-4243-A154-C0B5D6DDF21D}"/>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5C338097-120D-46C9-8CDD-0E89B98373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CEE22A-0E0F-4A9B-8977-DDF4C531A8C2}"/>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296995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9EBC0A-2F42-4DF1-BE2E-7542DFDCF6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95908C-9EAF-49F0-B65C-9D75BADD3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9A02AF-0D79-404B-BD21-6F1291DCCE37}"/>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63B794CD-B705-47D2-B22F-B2EE991E31C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8ED2A2-14DD-42C4-A62B-2101943A6D1A}"/>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96424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B68AF-FD42-415A-AC31-41B21412392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3C3EFE-4853-4D26-8ECF-A82F89EBC7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C0859F-BC64-4B45-A067-81C17DF8D1F9}"/>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369661E3-B2F6-4E3E-B6E8-8605B6C393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04ED41-5F76-41AB-986E-8E0B47424B9E}"/>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139442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4BFF5-010F-4E5A-B625-B2318BD0C7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FE5C52-430E-4416-827E-BE44A8123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0EE50EA-18BA-460A-8536-5D6DD4E3D27C}"/>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0DEE9476-13CF-410B-BC7E-B27162FE20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81F475-FE14-4E2F-B4BD-EC0ABB70BA7F}"/>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95060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9E425-262E-4AFC-890A-CA2398782E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1E928BA-4E8D-40F2-B284-511896CA0A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368408D-1497-4D29-ADE1-E2A5D7EEA5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ED24B9D-676D-4863-811A-4238FD71F008}"/>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6" name="Marcador de pie de página 5">
            <a:extLst>
              <a:ext uri="{FF2B5EF4-FFF2-40B4-BE49-F238E27FC236}">
                <a16:creationId xmlns:a16="http://schemas.microsoft.com/office/drawing/2014/main" id="{D14CFC5F-28B8-459E-B3FE-2E65507D0DF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7F6AF2D-1983-4056-848E-E439C34499C5}"/>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204560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B034F-1570-4A18-BEC8-37580B3E682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8DA9493-2EF5-4B45-A047-07B174C66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CE778D8-2AF3-487D-94A0-1094AA0D66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FA062A6-C2D1-4A35-825C-CA04E7354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E97175-408B-40BF-B258-7A3D9D78B8D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EF37748-00E2-4ED8-B72D-CA98D46433C8}"/>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8" name="Marcador de pie de página 7">
            <a:extLst>
              <a:ext uri="{FF2B5EF4-FFF2-40B4-BE49-F238E27FC236}">
                <a16:creationId xmlns:a16="http://schemas.microsoft.com/office/drawing/2014/main" id="{83848B9B-25C5-44BF-85A0-9397B029B3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4B9F26F-7774-4778-AD84-7F727BA50827}"/>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249345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95F44-66A8-453C-8E3F-DE48DD2E75C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331FEBB-8F3C-44EA-8556-DB8B33DEA68E}"/>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4" name="Marcador de pie de página 3">
            <a:extLst>
              <a:ext uri="{FF2B5EF4-FFF2-40B4-BE49-F238E27FC236}">
                <a16:creationId xmlns:a16="http://schemas.microsoft.com/office/drawing/2014/main" id="{AEC5BFC3-0990-49F5-AB7D-928E5A0300E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D62FC5C-E094-4008-92E7-CC96045D65FA}"/>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243873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632DBD-C4A7-429B-9C89-D8E0F22F55CB}"/>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3" name="Marcador de pie de página 2">
            <a:extLst>
              <a:ext uri="{FF2B5EF4-FFF2-40B4-BE49-F238E27FC236}">
                <a16:creationId xmlns:a16="http://schemas.microsoft.com/office/drawing/2014/main" id="{2EF78218-2615-4EE2-A7E3-84316C38939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8BDEE0D-E9ED-4CF1-BF4A-688247E0FE2F}"/>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139556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442BA2-8AAB-46C2-A3AD-516F8CFF25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E1CC61-E3D4-484F-BDBB-FB13971A3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A85D0AE-F559-4FC3-954F-E65F923FB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1F4D67-D29C-493D-A41D-84E83FA52DD3}"/>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6" name="Marcador de pie de página 5">
            <a:extLst>
              <a:ext uri="{FF2B5EF4-FFF2-40B4-BE49-F238E27FC236}">
                <a16:creationId xmlns:a16="http://schemas.microsoft.com/office/drawing/2014/main" id="{6666CA76-6225-466C-A1E2-3A8A00218F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69CA53-AAA7-418B-9FB1-5A66F69A5A00}"/>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290161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11795-791F-4204-B23F-790D505590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1780ADD-2F42-49D3-9040-72590A241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FBCD4AF-1AF4-4714-ACDA-6EBC577F2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AD465C-ABD3-43B7-B4D9-11539ABC493F}"/>
              </a:ext>
            </a:extLst>
          </p:cNvPr>
          <p:cNvSpPr>
            <a:spLocks noGrp="1"/>
          </p:cNvSpPr>
          <p:nvPr>
            <p:ph type="dt" sz="half" idx="10"/>
          </p:nvPr>
        </p:nvSpPr>
        <p:spPr/>
        <p:txBody>
          <a:bodyPr/>
          <a:lstStyle/>
          <a:p>
            <a:fld id="{2C7060B2-A250-439B-A36C-4E2A6CBFBA9E}" type="datetimeFigureOut">
              <a:rPr lang="es-ES" smtClean="0"/>
              <a:t>09/06/2021</a:t>
            </a:fld>
            <a:endParaRPr lang="es-ES"/>
          </a:p>
        </p:txBody>
      </p:sp>
      <p:sp>
        <p:nvSpPr>
          <p:cNvPr id="6" name="Marcador de pie de página 5">
            <a:extLst>
              <a:ext uri="{FF2B5EF4-FFF2-40B4-BE49-F238E27FC236}">
                <a16:creationId xmlns:a16="http://schemas.microsoft.com/office/drawing/2014/main" id="{3731B774-313A-4872-8D77-0445CD9522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CB985-BD18-44D4-A41B-BD473B29C3CA}"/>
              </a:ext>
            </a:extLst>
          </p:cNvPr>
          <p:cNvSpPr>
            <a:spLocks noGrp="1"/>
          </p:cNvSpPr>
          <p:nvPr>
            <p:ph type="sldNum" sz="quarter" idx="12"/>
          </p:nvPr>
        </p:nvSpPr>
        <p:spPr/>
        <p:txBody>
          <a:bodyPr/>
          <a:lstStyle/>
          <a:p>
            <a:fld id="{96421867-A8B1-4CF9-8E17-E91C5462D688}" type="slidenum">
              <a:rPr lang="es-ES" smtClean="0"/>
              <a:t>‹Nº›</a:t>
            </a:fld>
            <a:endParaRPr lang="es-ES"/>
          </a:p>
        </p:txBody>
      </p:sp>
    </p:spTree>
    <p:extLst>
      <p:ext uri="{BB962C8B-B14F-4D97-AF65-F5344CB8AC3E}">
        <p14:creationId xmlns:p14="http://schemas.microsoft.com/office/powerpoint/2010/main" val="6342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1CC194-0D39-4752-8043-CCE80622E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A14BE4-9AD5-4633-AC5A-D8DADA0C0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4F3F60-AC4A-4031-9E29-6C5818CFF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060B2-A250-439B-A36C-4E2A6CBFBA9E}" type="datetimeFigureOut">
              <a:rPr lang="es-ES" smtClean="0"/>
              <a:t>09/06/2021</a:t>
            </a:fld>
            <a:endParaRPr lang="es-ES"/>
          </a:p>
        </p:txBody>
      </p:sp>
      <p:sp>
        <p:nvSpPr>
          <p:cNvPr id="5" name="Marcador de pie de página 4">
            <a:extLst>
              <a:ext uri="{FF2B5EF4-FFF2-40B4-BE49-F238E27FC236}">
                <a16:creationId xmlns:a16="http://schemas.microsoft.com/office/drawing/2014/main" id="{9450C552-9044-4B5B-B562-450011C47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88C8B3A-EF55-418D-AFEB-B68165264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21867-A8B1-4CF9-8E17-E91C5462D688}" type="slidenum">
              <a:rPr lang="es-ES" smtClean="0"/>
              <a:t>‹Nº›</a:t>
            </a:fld>
            <a:endParaRPr lang="es-ES"/>
          </a:p>
        </p:txBody>
      </p:sp>
    </p:spTree>
    <p:extLst>
      <p:ext uri="{BB962C8B-B14F-4D97-AF65-F5344CB8AC3E}">
        <p14:creationId xmlns:p14="http://schemas.microsoft.com/office/powerpoint/2010/main" val="129326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wikipedia.org/wiki/Recurso_de_protecci%C3%B3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s.wikipedia.org/wiki/Archivo:Logo-institucional-carabineros-de-chile.jpeg" TargetMode="External"/><Relationship Id="rId3" Type="http://schemas.openxmlformats.org/officeDocument/2006/relationships/image" Target="../media/image2.jpg"/><Relationship Id="rId7" Type="http://schemas.openxmlformats.org/officeDocument/2006/relationships/image" Target="../media/image5.jpg"/><Relationship Id="rId12"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s.wikipedia.org/wiki/Archivo:Boca_Juniors_stadium_logo.JPG" TargetMode="External"/><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hyperlink" Target="https://creativecommons.org/licenses/by-sa/3.0/" TargetMode="External"/><Relationship Id="rId4" Type="http://schemas.openxmlformats.org/officeDocument/2006/relationships/image" Target="../media/image3.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aventanaciudadana.cl/la-participacion-ciudadana-un-mito/"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sonarconlospiesenlatierra.blogspot.com/2013/05/costa-rica-redes-de-corrupcion.html"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gartic.com.br/niique/desenho-livre/shrek"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C8F81B-247C-4BBE-B1EB-87BB33C8A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4F9642-8187-41B2-98EB-9B141DCF957F}"/>
              </a:ext>
            </a:extLst>
          </p:cNvPr>
          <p:cNvSpPr>
            <a:spLocks noGrp="1"/>
          </p:cNvSpPr>
          <p:nvPr>
            <p:ph type="ctrTitle"/>
          </p:nvPr>
        </p:nvSpPr>
        <p:spPr>
          <a:xfrm>
            <a:off x="633446" y="640081"/>
            <a:ext cx="6274590" cy="3849244"/>
          </a:xfrm>
          <a:noFill/>
        </p:spPr>
        <p:txBody>
          <a:bodyPr>
            <a:normAutofit/>
          </a:bodyPr>
          <a:lstStyle/>
          <a:p>
            <a:pPr algn="l"/>
            <a:r>
              <a:rPr lang="es-ES" sz="6600">
                <a:solidFill>
                  <a:schemeClr val="bg1"/>
                </a:solidFill>
              </a:rPr>
              <a:t>Institucionalidad democrática</a:t>
            </a:r>
          </a:p>
        </p:txBody>
      </p:sp>
      <p:sp>
        <p:nvSpPr>
          <p:cNvPr id="3" name="Subtítulo 2">
            <a:extLst>
              <a:ext uri="{FF2B5EF4-FFF2-40B4-BE49-F238E27FC236}">
                <a16:creationId xmlns:a16="http://schemas.microsoft.com/office/drawing/2014/main" id="{C86A146F-F29F-451A-8277-D6542760EDEE}"/>
              </a:ext>
            </a:extLst>
          </p:cNvPr>
          <p:cNvSpPr>
            <a:spLocks noGrp="1"/>
          </p:cNvSpPr>
          <p:nvPr>
            <p:ph type="subTitle" idx="1"/>
          </p:nvPr>
        </p:nvSpPr>
        <p:spPr>
          <a:xfrm>
            <a:off x="633446" y="4627755"/>
            <a:ext cx="6274590" cy="1590165"/>
          </a:xfrm>
          <a:noFill/>
        </p:spPr>
        <p:txBody>
          <a:bodyPr>
            <a:normAutofit/>
          </a:bodyPr>
          <a:lstStyle/>
          <a:p>
            <a:pPr algn="l"/>
            <a:r>
              <a:rPr lang="es-ES" sz="2800">
                <a:solidFill>
                  <a:schemeClr val="bg1"/>
                </a:solidFill>
              </a:rPr>
              <a:t>Educación ciudadana – 4to Medio</a:t>
            </a:r>
          </a:p>
          <a:p>
            <a:pPr algn="l"/>
            <a:r>
              <a:rPr lang="es-ES" sz="2800">
                <a:solidFill>
                  <a:schemeClr val="bg1"/>
                </a:solidFill>
              </a:rPr>
              <a:t>Profesor Abraham López</a:t>
            </a:r>
          </a:p>
          <a:p>
            <a:pPr algn="l"/>
            <a:r>
              <a:rPr lang="es-ES" sz="2800">
                <a:solidFill>
                  <a:schemeClr val="bg1"/>
                </a:solidFill>
              </a:rPr>
              <a:t>OA: 01 05</a:t>
            </a:r>
          </a:p>
        </p:txBody>
      </p:sp>
      <p:pic>
        <p:nvPicPr>
          <p:cNvPr id="5" name="Imagen 4">
            <a:extLst>
              <a:ext uri="{FF2B5EF4-FFF2-40B4-BE49-F238E27FC236}">
                <a16:creationId xmlns:a16="http://schemas.microsoft.com/office/drawing/2014/main" id="{FB5F7773-5817-46DE-B2B5-782C1D929D4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462"/>
          <a:stretch/>
        </p:blipFill>
        <p:spPr>
          <a:xfrm>
            <a:off x="7552944" y="10"/>
            <a:ext cx="4636008" cy="6857990"/>
          </a:xfrm>
          <a:prstGeom prst="rect">
            <a:avLst/>
          </a:prstGeom>
        </p:spPr>
      </p:pic>
      <p:sp>
        <p:nvSpPr>
          <p:cNvPr id="6" name="CuadroTexto 5">
            <a:extLst>
              <a:ext uri="{FF2B5EF4-FFF2-40B4-BE49-F238E27FC236}">
                <a16:creationId xmlns:a16="http://schemas.microsoft.com/office/drawing/2014/main" id="{57E9CAF9-CB93-4E59-84FE-AF19E1988204}"/>
              </a:ext>
            </a:extLst>
          </p:cNvPr>
          <p:cNvSpPr txBox="1"/>
          <p:nvPr/>
        </p:nvSpPr>
        <p:spPr>
          <a:xfrm>
            <a:off x="9854659" y="6657945"/>
            <a:ext cx="2334293"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es.wikipedia.org/wiki/Recurso_de_protecci%C3%B3n">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155389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16FF7D83-D708-4892-AB69-FBEDE766C650}"/>
              </a:ext>
            </a:extLst>
          </p:cNvPr>
          <p:cNvSpPr>
            <a:spLocks noGrp="1"/>
          </p:cNvSpPr>
          <p:nvPr>
            <p:ph type="title"/>
          </p:nvPr>
        </p:nvSpPr>
        <p:spPr>
          <a:xfrm>
            <a:off x="922635" y="1250575"/>
            <a:ext cx="4604274" cy="4163210"/>
          </a:xfrm>
        </p:spPr>
        <p:txBody>
          <a:bodyPr anchor="ctr">
            <a:normAutofit/>
          </a:bodyPr>
          <a:lstStyle/>
          <a:p>
            <a:r>
              <a:rPr lang="es-ES" sz="8000">
                <a:solidFill>
                  <a:schemeClr val="bg1"/>
                </a:solidFill>
              </a:rPr>
              <a:t>Objetivo</a:t>
            </a:r>
          </a:p>
        </p:txBody>
      </p:sp>
      <p:sp>
        <p:nvSpPr>
          <p:cNvPr id="13"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6AAFEA9-DCF0-43E0-A0C3-480D3136ECC4}"/>
              </a:ext>
            </a:extLst>
          </p:cNvPr>
          <p:cNvSpPr>
            <a:spLocks noGrp="1"/>
          </p:cNvSpPr>
          <p:nvPr>
            <p:ph idx="1"/>
          </p:nvPr>
        </p:nvSpPr>
        <p:spPr>
          <a:xfrm>
            <a:off x="6293224" y="860612"/>
            <a:ext cx="4797909" cy="5023821"/>
          </a:xfrm>
        </p:spPr>
        <p:txBody>
          <a:bodyPr anchor="ctr">
            <a:normAutofit/>
          </a:bodyPr>
          <a:lstStyle/>
          <a:p>
            <a:pPr algn="just"/>
            <a:r>
              <a:rPr lang="es-ES" sz="2000" dirty="0">
                <a:solidFill>
                  <a:schemeClr val="bg1"/>
                </a:solidFill>
              </a:rPr>
              <a:t>Explicar el vinculo existente entre una institucionalidad democrática y una  democracia inclusiva, mediante el desarrollo de preguntas relevantes y argumentaciones pertinentes a partir del estudio de casos.</a:t>
            </a:r>
          </a:p>
        </p:txBody>
      </p:sp>
    </p:spTree>
    <p:extLst>
      <p:ext uri="{BB962C8B-B14F-4D97-AF65-F5344CB8AC3E}">
        <p14:creationId xmlns:p14="http://schemas.microsoft.com/office/powerpoint/2010/main" val="32219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Imagen 19" descr="Imagen que contiene dibujo, firmar&#10;&#10;Descripción generada automáticamente">
            <a:extLst>
              <a:ext uri="{FF2B5EF4-FFF2-40B4-BE49-F238E27FC236}">
                <a16:creationId xmlns:a16="http://schemas.microsoft.com/office/drawing/2014/main" id="{D118E44A-9136-498C-940B-BCD44CD64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52" y="1103711"/>
            <a:ext cx="2596212" cy="1460369"/>
          </a:xfrm>
          <a:prstGeom prst="rect">
            <a:avLst/>
          </a:prstGeom>
        </p:spPr>
      </p:pic>
      <p:pic>
        <p:nvPicPr>
          <p:cNvPr id="16" name="Imagen 15" descr="Imagen que contiene dibujo&#10;&#10;Descripción generada automáticamente">
            <a:extLst>
              <a:ext uri="{FF2B5EF4-FFF2-40B4-BE49-F238E27FC236}">
                <a16:creationId xmlns:a16="http://schemas.microsoft.com/office/drawing/2014/main" id="{B500A58C-0EF4-4B90-BF43-A5031D8E9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455" y="1298152"/>
            <a:ext cx="2613376" cy="1071484"/>
          </a:xfrm>
          <a:prstGeom prst="rect">
            <a:avLst/>
          </a:prstGeom>
        </p:spPr>
      </p:pic>
      <p:pic>
        <p:nvPicPr>
          <p:cNvPr id="11" name="Imagen 10" descr="Imagen que contiene edificio, azul, grande, tabla&#10;&#10;Descripción generada automáticamente">
            <a:extLst>
              <a:ext uri="{FF2B5EF4-FFF2-40B4-BE49-F238E27FC236}">
                <a16:creationId xmlns:a16="http://schemas.microsoft.com/office/drawing/2014/main" id="{9744CF55-11CA-4F4E-83F6-0C66AB3DA6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39987" y="969755"/>
            <a:ext cx="2589181" cy="1728278"/>
          </a:xfrm>
          <a:prstGeom prst="rect">
            <a:avLst/>
          </a:prstGeom>
        </p:spPr>
      </p:pic>
      <p:pic>
        <p:nvPicPr>
          <p:cNvPr id="8" name="Imagen 7" descr="Imagen que contiene firmar, camiseta, señal&#10;&#10;Descripción generada automáticamente">
            <a:extLst>
              <a:ext uri="{FF2B5EF4-FFF2-40B4-BE49-F238E27FC236}">
                <a16:creationId xmlns:a16="http://schemas.microsoft.com/office/drawing/2014/main" id="{2E989D00-70E8-4E37-8B7C-E11B0D78DCE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49702" y="465330"/>
            <a:ext cx="2572901" cy="2737128"/>
          </a:xfrm>
          <a:prstGeom prst="rect">
            <a:avLst/>
          </a:prstGeom>
        </p:spPr>
      </p:pic>
      <p:pic>
        <p:nvPicPr>
          <p:cNvPr id="14" name="Imagen 13" descr="Imagen que contiene dibujo, firmar&#10;&#10;Descripción generada automáticamente">
            <a:extLst>
              <a:ext uri="{FF2B5EF4-FFF2-40B4-BE49-F238E27FC236}">
                <a16:creationId xmlns:a16="http://schemas.microsoft.com/office/drawing/2014/main" id="{3F8D4CE3-D917-471D-A742-D3F68C3BD6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552" y="3992695"/>
            <a:ext cx="5492181" cy="1798688"/>
          </a:xfrm>
          <a:prstGeom prst="rect">
            <a:avLst/>
          </a:prstGeom>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BC3901F1-8094-42F5-9E3F-9C18D5ED16DA}"/>
              </a:ext>
            </a:extLst>
          </p:cNvPr>
          <p:cNvSpPr>
            <a:spLocks noGrp="1"/>
          </p:cNvSpPr>
          <p:nvPr>
            <p:ph idx="1"/>
          </p:nvPr>
        </p:nvSpPr>
        <p:spPr>
          <a:xfrm>
            <a:off x="6494876" y="4278647"/>
            <a:ext cx="5366610" cy="1758732"/>
          </a:xfrm>
        </p:spPr>
        <p:txBody>
          <a:bodyPr>
            <a:normAutofit/>
          </a:bodyPr>
          <a:lstStyle/>
          <a:p>
            <a:pPr marL="0" indent="0">
              <a:buNone/>
            </a:pPr>
            <a:r>
              <a:rPr lang="es-ES" sz="1500" dirty="0">
                <a:solidFill>
                  <a:srgbClr val="FFFFFF"/>
                </a:solidFill>
              </a:rPr>
              <a:t>a. ¿Qué es una institución? </a:t>
            </a:r>
          </a:p>
          <a:p>
            <a:pPr marL="0" indent="0">
              <a:buNone/>
            </a:pPr>
            <a:endParaRPr lang="es-ES" sz="1500" dirty="0">
              <a:solidFill>
                <a:srgbClr val="FFFFFF"/>
              </a:solidFill>
            </a:endParaRPr>
          </a:p>
          <a:p>
            <a:pPr marL="0" indent="0">
              <a:buNone/>
            </a:pPr>
            <a:r>
              <a:rPr lang="es-ES" sz="1500" dirty="0">
                <a:solidFill>
                  <a:srgbClr val="FFFFFF"/>
                </a:solidFill>
              </a:rPr>
              <a:t>b. ¿Para que sirve la institucionalidad democrática?</a:t>
            </a:r>
          </a:p>
          <a:p>
            <a:pPr marL="0" indent="0">
              <a:buNone/>
            </a:pPr>
            <a:endParaRPr lang="es-ES" sz="1500" dirty="0">
              <a:solidFill>
                <a:srgbClr val="FFFFFF"/>
              </a:solidFill>
            </a:endParaRPr>
          </a:p>
          <a:p>
            <a:pPr marL="0" indent="0">
              <a:buNone/>
            </a:pPr>
            <a:r>
              <a:rPr lang="es-ES" sz="1500" dirty="0">
                <a:solidFill>
                  <a:srgbClr val="FFFFFF"/>
                </a:solidFill>
              </a:rPr>
              <a:t>c. ¿Cuáles son algunos ejemplos de institucionalidad democrática?</a:t>
            </a:r>
          </a:p>
        </p:txBody>
      </p:sp>
      <p:sp>
        <p:nvSpPr>
          <p:cNvPr id="12" name="CuadroTexto 11">
            <a:extLst>
              <a:ext uri="{FF2B5EF4-FFF2-40B4-BE49-F238E27FC236}">
                <a16:creationId xmlns:a16="http://schemas.microsoft.com/office/drawing/2014/main" id="{D0EC3DC3-DB8B-42FE-8CD3-9B4E8FBCDDE5}"/>
              </a:ext>
            </a:extLst>
          </p:cNvPr>
          <p:cNvSpPr txBox="1"/>
          <p:nvPr/>
        </p:nvSpPr>
        <p:spPr>
          <a:xfrm>
            <a:off x="6494876" y="2497978"/>
            <a:ext cx="233429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6" tooltip="https://es.wikipedia.org/wiki/Archivo:Boca_Juniors_stadium_logo.JPG">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
        <p:nvSpPr>
          <p:cNvPr id="21" name="CuadroTexto 20">
            <a:extLst>
              <a:ext uri="{FF2B5EF4-FFF2-40B4-BE49-F238E27FC236}">
                <a16:creationId xmlns:a16="http://schemas.microsoft.com/office/drawing/2014/main" id="{06632948-B9B9-4057-B9AC-1C6933814243}"/>
              </a:ext>
            </a:extLst>
          </p:cNvPr>
          <p:cNvSpPr txBox="1"/>
          <p:nvPr/>
        </p:nvSpPr>
        <p:spPr>
          <a:xfrm>
            <a:off x="6494876" y="3733898"/>
            <a:ext cx="1348959" cy="369332"/>
          </a:xfrm>
          <a:prstGeom prst="rect">
            <a:avLst/>
          </a:prstGeom>
          <a:noFill/>
        </p:spPr>
        <p:txBody>
          <a:bodyPr wrap="none" rtlCol="0">
            <a:spAutoFit/>
          </a:bodyPr>
          <a:lstStyle/>
          <a:p>
            <a:r>
              <a:rPr lang="es-ES" dirty="0">
                <a:solidFill>
                  <a:schemeClr val="bg1"/>
                </a:solidFill>
              </a:rPr>
              <a:t>Recordemos</a:t>
            </a:r>
          </a:p>
        </p:txBody>
      </p:sp>
      <p:pic>
        <p:nvPicPr>
          <p:cNvPr id="23" name="Gráfico 22" descr="Cabeza con engranajes">
            <a:extLst>
              <a:ext uri="{FF2B5EF4-FFF2-40B4-BE49-F238E27FC236}">
                <a16:creationId xmlns:a16="http://schemas.microsoft.com/office/drawing/2014/main" id="{200D98ED-2D33-4AB7-9686-A8F0DA6F99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09667" y="3507296"/>
            <a:ext cx="1709462" cy="1709462"/>
          </a:xfrm>
          <a:prstGeom prst="rect">
            <a:avLst/>
          </a:prstGeom>
        </p:spPr>
      </p:pic>
    </p:spTree>
    <p:extLst>
      <p:ext uri="{BB962C8B-B14F-4D97-AF65-F5344CB8AC3E}">
        <p14:creationId xmlns:p14="http://schemas.microsoft.com/office/powerpoint/2010/main" val="369264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A12CA812-8F83-4442-983C-05FDD382D7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54" y="5393"/>
            <a:ext cx="6036814" cy="6848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Pergamino: horizontal 8">
            <a:extLst>
              <a:ext uri="{FF2B5EF4-FFF2-40B4-BE49-F238E27FC236}">
                <a16:creationId xmlns:a16="http://schemas.microsoft.com/office/drawing/2014/main" id="{CC94B88D-E5E8-487D-BF97-A47659ECE2E3}"/>
              </a:ext>
            </a:extLst>
          </p:cNvPr>
          <p:cNvSpPr/>
          <p:nvPr/>
        </p:nvSpPr>
        <p:spPr>
          <a:xfrm>
            <a:off x="6709404" y="-185498"/>
            <a:ext cx="5225143" cy="263123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t>Una institución es una forma de organización social, sea de tipo privada o pública, que cumple una función específica en la sociedad, y que obedece a unas normas y una estructura de roles que sus miembros deben respetar para cumplir su misión.</a:t>
            </a:r>
            <a:endParaRPr lang="es-ES" dirty="0"/>
          </a:p>
        </p:txBody>
      </p:sp>
      <p:pic>
        <p:nvPicPr>
          <p:cNvPr id="12" name="Imagen 11" descr="Imagen que contiene tabla, competencia de atletismo&#10;&#10;Descripción generada automáticamente">
            <a:extLst>
              <a:ext uri="{FF2B5EF4-FFF2-40B4-BE49-F238E27FC236}">
                <a16:creationId xmlns:a16="http://schemas.microsoft.com/office/drawing/2014/main" id="{6BD44594-0DB1-4521-9547-835CB0247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912" y="2291512"/>
            <a:ext cx="4429958" cy="4429958"/>
          </a:xfrm>
          <a:prstGeom prst="rect">
            <a:avLst/>
          </a:prstGeom>
        </p:spPr>
      </p:pic>
      <p:sp>
        <p:nvSpPr>
          <p:cNvPr id="10" name="Rectángulo 9">
            <a:extLst>
              <a:ext uri="{FF2B5EF4-FFF2-40B4-BE49-F238E27FC236}">
                <a16:creationId xmlns:a16="http://schemas.microsoft.com/office/drawing/2014/main" id="{7E73F57E-EFF0-49E4-A280-F2FE6CBE2AA2}"/>
              </a:ext>
            </a:extLst>
          </p:cNvPr>
          <p:cNvSpPr/>
          <p:nvPr/>
        </p:nvSpPr>
        <p:spPr>
          <a:xfrm>
            <a:off x="7888082" y="3216350"/>
            <a:ext cx="3035617" cy="107721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600" dirty="0"/>
              <a:t>“el conjunto de organismos públicos que permiten el correcto desarrollo de la democracia y la participación ciudadana”</a:t>
            </a:r>
          </a:p>
        </p:txBody>
      </p:sp>
      <p:sp>
        <p:nvSpPr>
          <p:cNvPr id="13" name="Rectángulo 12">
            <a:extLst>
              <a:ext uri="{FF2B5EF4-FFF2-40B4-BE49-F238E27FC236}">
                <a16:creationId xmlns:a16="http://schemas.microsoft.com/office/drawing/2014/main" id="{79C749FB-DC4C-4B83-BE00-B2803C386DBC}"/>
              </a:ext>
            </a:extLst>
          </p:cNvPr>
          <p:cNvSpPr/>
          <p:nvPr/>
        </p:nvSpPr>
        <p:spPr>
          <a:xfrm>
            <a:off x="7888082" y="2661765"/>
            <a:ext cx="303561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600" u="sng" dirty="0"/>
              <a:t>Instituciones Democráticas</a:t>
            </a:r>
          </a:p>
        </p:txBody>
      </p:sp>
    </p:spTree>
    <p:extLst>
      <p:ext uri="{BB962C8B-B14F-4D97-AF65-F5344CB8AC3E}">
        <p14:creationId xmlns:p14="http://schemas.microsoft.com/office/powerpoint/2010/main" val="385603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arcador de contenido 10" descr="Imagen que contiene dibujo&#10;&#10;Descripción generada automáticamente">
            <a:extLst>
              <a:ext uri="{FF2B5EF4-FFF2-40B4-BE49-F238E27FC236}">
                <a16:creationId xmlns:a16="http://schemas.microsoft.com/office/drawing/2014/main" id="{F55A1343-73D9-4DF3-833B-6CA5778DF36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23126" y="2961342"/>
            <a:ext cx="3372874" cy="1897241"/>
          </a:xfrm>
          <a:prstGeom prst="rect">
            <a:avLst/>
          </a:prstGeom>
        </p:spPr>
      </p:pic>
      <p:sp>
        <p:nvSpPr>
          <p:cNvPr id="2" name="Título 1">
            <a:extLst>
              <a:ext uri="{FF2B5EF4-FFF2-40B4-BE49-F238E27FC236}">
                <a16:creationId xmlns:a16="http://schemas.microsoft.com/office/drawing/2014/main" id="{F96D39A1-2595-4B88-92BB-4264C377AABC}"/>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sz="3300"/>
              <a:t>Formas de institucionalidad democrática</a:t>
            </a:r>
          </a:p>
        </p:txBody>
      </p:sp>
      <p:sp>
        <p:nvSpPr>
          <p:cNvPr id="49" name="Rectangle 2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7">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9"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Marcador de contenido 4" descr="Captura de pantalla de un celular&#10;&#10;Descripción generada automáticamente">
            <a:extLst>
              <a:ext uri="{FF2B5EF4-FFF2-40B4-BE49-F238E27FC236}">
                <a16:creationId xmlns:a16="http://schemas.microsoft.com/office/drawing/2014/main" id="{66D8F7B2-99FB-43F7-B8C5-ADD584F4F960}"/>
              </a:ext>
            </a:extLst>
          </p:cNvPr>
          <p:cNvPicPr>
            <a:picLocks noChangeAspect="1"/>
          </p:cNvPicPr>
          <p:nvPr/>
        </p:nvPicPr>
        <p:blipFill rotWithShape="1">
          <a:blip r:embed="rId4">
            <a:extLst>
              <a:ext uri="{28A0092B-C50C-407E-A947-70E740481C1C}">
                <a14:useLocalDpi xmlns:a14="http://schemas.microsoft.com/office/drawing/2010/main" val="0"/>
              </a:ext>
            </a:extLst>
          </a:blip>
          <a:srcRect b="886"/>
          <a:stretch/>
        </p:blipFill>
        <p:spPr>
          <a:xfrm>
            <a:off x="4199162" y="132379"/>
            <a:ext cx="7801562" cy="2822337"/>
          </a:xfrm>
          <a:prstGeom prst="rect">
            <a:avLst/>
          </a:prstGeom>
        </p:spPr>
      </p:pic>
      <p:sp>
        <p:nvSpPr>
          <p:cNvPr id="50" name="Rectangle 4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A7CE750D-2887-4102-9E1E-309B266FC1B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5597" r="-4" b="471"/>
          <a:stretch/>
        </p:blipFill>
        <p:spPr>
          <a:xfrm>
            <a:off x="989171" y="4619250"/>
            <a:ext cx="2452752" cy="2165598"/>
          </a:xfrm>
          <a:prstGeom prst="rect">
            <a:avLst/>
          </a:prstGeom>
        </p:spPr>
      </p:pic>
      <p:sp>
        <p:nvSpPr>
          <p:cNvPr id="6" name="Rectángulo 5">
            <a:extLst>
              <a:ext uri="{FF2B5EF4-FFF2-40B4-BE49-F238E27FC236}">
                <a16:creationId xmlns:a16="http://schemas.microsoft.com/office/drawing/2014/main" id="{4D5C2036-3AE1-43E0-A520-7B697BEB9A0E}"/>
              </a:ext>
            </a:extLst>
          </p:cNvPr>
          <p:cNvSpPr/>
          <p:nvPr/>
        </p:nvSpPr>
        <p:spPr>
          <a:xfrm>
            <a:off x="5702079" y="4865209"/>
            <a:ext cx="6096000" cy="1646605"/>
          </a:xfrm>
          <a:prstGeom prst="rect">
            <a:avLst/>
          </a:prstGeom>
        </p:spPr>
        <p:txBody>
          <a:bodyPr>
            <a:spAutoFit/>
          </a:bodyPr>
          <a:lstStyle/>
          <a:p>
            <a:pPr>
              <a:spcAft>
                <a:spcPts val="600"/>
              </a:spcAft>
            </a:pPr>
            <a:r>
              <a:rPr lang="es-ES" sz="2400" dirty="0"/>
              <a:t>Responde en tu cuaderno:</a:t>
            </a:r>
          </a:p>
          <a:p>
            <a:pPr>
              <a:spcAft>
                <a:spcPts val="600"/>
              </a:spcAft>
            </a:pPr>
            <a:r>
              <a:rPr lang="es-ES" sz="2400" dirty="0"/>
              <a:t>¿Qué permite el buen funcionamiento de las instituciones democráticas? Justifica con al menos 2 argumentos.</a:t>
            </a:r>
          </a:p>
        </p:txBody>
      </p:sp>
    </p:spTree>
    <p:extLst>
      <p:ext uri="{BB962C8B-B14F-4D97-AF65-F5344CB8AC3E}">
        <p14:creationId xmlns:p14="http://schemas.microsoft.com/office/powerpoint/2010/main" val="151284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F99060-65CF-40D7-B783-1E16A7F944A5}"/>
              </a:ext>
            </a:extLst>
          </p:cNvPr>
          <p:cNvSpPr>
            <a:spLocks noGrp="1"/>
          </p:cNvSpPr>
          <p:nvPr>
            <p:ph type="title"/>
          </p:nvPr>
        </p:nvSpPr>
        <p:spPr>
          <a:xfrm>
            <a:off x="827088" y="1641752"/>
            <a:ext cx="3527425" cy="4366936"/>
          </a:xfrm>
        </p:spPr>
        <p:txBody>
          <a:bodyPr anchor="t">
            <a:normAutofit/>
          </a:bodyPr>
          <a:lstStyle/>
          <a:p>
            <a:r>
              <a:rPr lang="es-ES" sz="4000" dirty="0"/>
              <a:t>Desafíos para la democracia del siglo XXI: Inclusión</a:t>
            </a:r>
            <a:endParaRPr lang="es-CL" sz="4000" dirty="0"/>
          </a:p>
        </p:txBody>
      </p:sp>
      <p:sp>
        <p:nvSpPr>
          <p:cNvPr id="3" name="Marcador de contenido 2">
            <a:extLst>
              <a:ext uri="{FF2B5EF4-FFF2-40B4-BE49-F238E27FC236}">
                <a16:creationId xmlns:a16="http://schemas.microsoft.com/office/drawing/2014/main" id="{0CADCD31-7A6E-4F36-A61E-2F638D33FBCD}"/>
              </a:ext>
            </a:extLst>
          </p:cNvPr>
          <p:cNvSpPr>
            <a:spLocks noGrp="1"/>
          </p:cNvSpPr>
          <p:nvPr>
            <p:ph idx="1"/>
          </p:nvPr>
        </p:nvSpPr>
        <p:spPr>
          <a:xfrm>
            <a:off x="4354513" y="849313"/>
            <a:ext cx="7010399" cy="5775422"/>
          </a:xfrm>
        </p:spPr>
        <p:txBody>
          <a:bodyPr>
            <a:normAutofit lnSpcReduction="10000"/>
          </a:bodyPr>
          <a:lstStyle/>
          <a:p>
            <a:pPr marL="0" indent="0" algn="just">
              <a:buNone/>
            </a:pPr>
            <a:r>
              <a:rPr lang="es-ES" sz="1600" dirty="0">
                <a:solidFill>
                  <a:schemeClr val="tx1">
                    <a:alpha val="80000"/>
                  </a:schemeClr>
                </a:solidFill>
              </a:rPr>
              <a:t>El término «minoría», como se utiliza en el sistema de las Naciones Unidas en relación con los derechos humanos, se refiere generalmente a las comunidades minoritarias nacionales o étnicas, religiosas y lingüísticas, con arreglo a la Declaración de las Naciones Unidas sobre las Minorías (…) Se plantea frecuentemente la cuestión de si, por ejemplo, constituyen minorías las personas que tienen discapacidades, los que pertenecen a ciertos grupos políticos o quienes tienen una orientación sexual particular (lesbianas, </a:t>
            </a:r>
            <a:r>
              <a:rPr lang="es-ES" sz="1600" dirty="0" err="1">
                <a:solidFill>
                  <a:schemeClr val="tx1">
                    <a:alpha val="80000"/>
                  </a:schemeClr>
                </a:solidFill>
              </a:rPr>
              <a:t>gays</a:t>
            </a:r>
            <a:r>
              <a:rPr lang="es-ES" sz="1600" dirty="0">
                <a:solidFill>
                  <a:schemeClr val="tx1">
                    <a:alpha val="80000"/>
                  </a:schemeClr>
                </a:solidFill>
              </a:rPr>
              <a:t>, bisexuales, transexuales o intersexuales). Si bien la Declaración de las Naciones Unidas sobre las Minorías se refiere a las comunidades indicadas anteriormente, es también importante enfrentar las discriminaciones múltiples y afrontar las situaciones en que una persona perteneciente a una minoría nacional o étnica, religiosa y lingüística, es también objeto de discriminación por otros motivos, tales como su género, su discapacidad o su orientación sexual. </a:t>
            </a:r>
          </a:p>
          <a:p>
            <a:pPr marL="0" indent="0">
              <a:buNone/>
            </a:pPr>
            <a:endParaRPr lang="es-ES" sz="1600" dirty="0">
              <a:solidFill>
                <a:schemeClr val="tx1">
                  <a:alpha val="80000"/>
                </a:schemeClr>
              </a:solidFill>
            </a:endParaRPr>
          </a:p>
          <a:p>
            <a:pPr marL="0" indent="0">
              <a:buNone/>
            </a:pPr>
            <a:r>
              <a:rPr lang="es-ES" sz="1600" dirty="0">
                <a:solidFill>
                  <a:schemeClr val="tx1">
                    <a:alpha val="80000"/>
                  </a:schemeClr>
                </a:solidFill>
              </a:rPr>
              <a:t>Fuente: Naciones Unidas (2010). Derechos de las minorías: normas internacionales y orientaciones para su aplicación. Estados Unidos: Naciones Unidas.</a:t>
            </a:r>
          </a:p>
          <a:p>
            <a:pPr marL="0" indent="0">
              <a:buNone/>
            </a:pPr>
            <a:endParaRPr lang="es-ES" sz="1600" dirty="0">
              <a:solidFill>
                <a:schemeClr val="tx1">
                  <a:alpha val="80000"/>
                </a:schemeClr>
              </a:solidFill>
            </a:endParaRPr>
          </a:p>
          <a:p>
            <a:pPr marL="0" indent="0">
              <a:buNone/>
            </a:pPr>
            <a:r>
              <a:rPr lang="es-ES" sz="1600" dirty="0">
                <a:solidFill>
                  <a:schemeClr val="tx1">
                    <a:alpha val="80000"/>
                  </a:schemeClr>
                </a:solidFill>
              </a:rPr>
              <a:t>a. ¿Qué problemas podría tener para participar dentro de la sociedad una persona perteneciente a una minoría?</a:t>
            </a:r>
          </a:p>
          <a:p>
            <a:pPr marL="0" indent="0">
              <a:buNone/>
            </a:pPr>
            <a:endParaRPr lang="es-ES" sz="1600" dirty="0">
              <a:solidFill>
                <a:schemeClr val="tx1">
                  <a:alpha val="80000"/>
                </a:schemeClr>
              </a:solidFill>
            </a:endParaRPr>
          </a:p>
          <a:p>
            <a:pPr marL="0" indent="0">
              <a:buNone/>
            </a:pPr>
            <a:r>
              <a:rPr lang="es-ES" sz="1600" dirty="0">
                <a:solidFill>
                  <a:schemeClr val="tx1">
                    <a:alpha val="80000"/>
                  </a:schemeClr>
                </a:solidFill>
              </a:rPr>
              <a:t>b. ¿Qué efectos puede tener esto para la democracia y el Estado de derecho?</a:t>
            </a:r>
          </a:p>
          <a:p>
            <a:pPr marL="0" indent="0">
              <a:buNone/>
            </a:pPr>
            <a:endParaRPr lang="es-ES" sz="1600" dirty="0">
              <a:solidFill>
                <a:schemeClr val="tx1">
                  <a:alpha val="80000"/>
                </a:schemeClr>
              </a:solidFill>
            </a:endParaRPr>
          </a:p>
          <a:p>
            <a:pPr marL="0" indent="0">
              <a:buNone/>
            </a:pPr>
            <a:r>
              <a:rPr lang="es-CL" sz="1600" dirty="0">
                <a:solidFill>
                  <a:schemeClr val="tx1">
                    <a:alpha val="80000"/>
                  </a:schemeClr>
                </a:solidFill>
              </a:rPr>
              <a:t>c. ¿Qué pueden hacer las instituciones democráticas frente a este problema?</a:t>
            </a:r>
          </a:p>
        </p:txBody>
      </p:sp>
      <p:grpSp>
        <p:nvGrpSpPr>
          <p:cNvPr id="36"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5952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E1216-435C-4D4F-A411-97002669E14C}"/>
              </a:ext>
            </a:extLst>
          </p:cNvPr>
          <p:cNvSpPr>
            <a:spLocks noGrp="1"/>
          </p:cNvSpPr>
          <p:nvPr>
            <p:ph type="title"/>
          </p:nvPr>
        </p:nvSpPr>
        <p:spPr>
          <a:xfrm>
            <a:off x="542791" y="115411"/>
            <a:ext cx="3667039" cy="923278"/>
          </a:xfrm>
        </p:spPr>
        <p:txBody>
          <a:bodyPr>
            <a:normAutofit fontScale="90000"/>
          </a:bodyPr>
          <a:lstStyle/>
          <a:p>
            <a:r>
              <a:rPr lang="es-ES" sz="3600" dirty="0"/>
              <a:t>Democracia Inclusiva</a:t>
            </a:r>
          </a:p>
        </p:txBody>
      </p:sp>
      <p:sp>
        <p:nvSpPr>
          <p:cNvPr id="5" name="Título 1">
            <a:extLst>
              <a:ext uri="{FF2B5EF4-FFF2-40B4-BE49-F238E27FC236}">
                <a16:creationId xmlns:a16="http://schemas.microsoft.com/office/drawing/2014/main" id="{51D097A1-A5E6-4FFA-8B68-E9D19294DE11}"/>
              </a:ext>
            </a:extLst>
          </p:cNvPr>
          <p:cNvSpPr>
            <a:spLocks noGrp="1"/>
          </p:cNvSpPr>
          <p:nvPr>
            <p:ph idx="1"/>
          </p:nvPr>
        </p:nvSpPr>
        <p:spPr>
          <a:xfrm>
            <a:off x="123796" y="1204404"/>
            <a:ext cx="4323644" cy="5169763"/>
          </a:xfrm>
        </p:spPr>
        <p:txBody>
          <a:bodyPr>
            <a:normAutofit/>
          </a:bodyPr>
          <a:lstStyle/>
          <a:p>
            <a:pPr marL="0" indent="0" algn="just">
              <a:buNone/>
            </a:pPr>
            <a:r>
              <a:rPr lang="es-ES" sz="1400" dirty="0">
                <a:latin typeface="Arial" panose="020B0604020202020204" pitchFamily="34" charset="0"/>
                <a:cs typeface="Arial" panose="020B0604020202020204" pitchFamily="34" charset="0"/>
              </a:rPr>
              <a:t>Susana: trabajadora de servicios domésticos en Valparaíso. </a:t>
            </a:r>
          </a:p>
          <a:p>
            <a:pPr marL="0" indent="0" algn="ctr">
              <a:buNone/>
            </a:pPr>
            <a:r>
              <a:rPr lang="es-ES" sz="1400" dirty="0">
                <a:latin typeface="Arial" panose="020B0604020202020204" pitchFamily="34" charset="0"/>
                <a:cs typeface="Arial" panose="020B0604020202020204" pitchFamily="34" charset="0"/>
              </a:rPr>
              <a:t>«[En mi juventud] no teníamos luz, estábamos con velas (…) no llegaba el agua (…) yo pasé hambre, frío, de todo, de todo realmente. (…) Ahora, sin cuarto medio no soy nadie (…) Hay que sufrir nomás, </a:t>
            </a:r>
            <a:r>
              <a:rPr lang="es-ES" sz="1400" dirty="0" err="1">
                <a:latin typeface="Arial" panose="020B0604020202020204" pitchFamily="34" charset="0"/>
                <a:cs typeface="Arial" panose="020B0604020202020204" pitchFamily="34" charset="0"/>
              </a:rPr>
              <a:t>poh</a:t>
            </a:r>
            <a:r>
              <a:rPr lang="es-ES" sz="1400" dirty="0">
                <a:latin typeface="Arial" panose="020B0604020202020204" pitchFamily="34" charset="0"/>
                <a:cs typeface="Arial" panose="020B0604020202020204" pitchFamily="34" charset="0"/>
              </a:rPr>
              <a:t>, tú tienes que tener tus cosas rasguñando y sufriendo para poder salir adelante. Si yo no hubiera tenido todo este esfuerzo, toda esta energía, todas estas cosas, estaría en la calle, mis hijos internados, mis hijos botados en una cárcel, muertos».</a:t>
            </a:r>
          </a:p>
          <a:p>
            <a:pPr marL="0" indent="0" algn="ctr">
              <a:buNone/>
            </a:pPr>
            <a:endParaRPr lang="es-ES" sz="1400" dirty="0">
              <a:latin typeface="Arial" panose="020B0604020202020204" pitchFamily="34" charset="0"/>
              <a:cs typeface="Arial" panose="020B0604020202020204" pitchFamily="34" charset="0"/>
            </a:endParaRPr>
          </a:p>
          <a:p>
            <a:pPr marL="0" indent="0">
              <a:buNone/>
            </a:pPr>
            <a:r>
              <a:rPr lang="es-ES" sz="1400" dirty="0">
                <a:latin typeface="Arial" panose="020B0604020202020204" pitchFamily="34" charset="0"/>
                <a:cs typeface="Arial" panose="020B0604020202020204" pitchFamily="34" charset="0"/>
              </a:rPr>
              <a:t>a. ¿Qué dificultades podría tener Susana para desarrollar una participación en igualdad de condiciones dentro de la sociedad?</a:t>
            </a:r>
          </a:p>
          <a:p>
            <a:pPr marL="0" indent="0">
              <a:buNone/>
            </a:pPr>
            <a:endParaRPr lang="es-ES" sz="1400" dirty="0">
              <a:latin typeface="Arial" panose="020B0604020202020204" pitchFamily="34" charset="0"/>
              <a:cs typeface="Arial" panose="020B0604020202020204" pitchFamily="34" charset="0"/>
            </a:endParaRPr>
          </a:p>
          <a:p>
            <a:pPr marL="0" indent="0">
              <a:buNone/>
            </a:pPr>
            <a:endParaRPr lang="es-ES" sz="1400" dirty="0">
              <a:latin typeface="Arial" panose="020B0604020202020204" pitchFamily="34" charset="0"/>
              <a:cs typeface="Arial" panose="020B0604020202020204" pitchFamily="34" charset="0"/>
            </a:endParaRPr>
          </a:p>
          <a:p>
            <a:pPr marL="0" indent="0">
              <a:buNone/>
            </a:pPr>
            <a:r>
              <a:rPr lang="es-ES" sz="1400" dirty="0">
                <a:latin typeface="Arial" panose="020B0604020202020204" pitchFamily="34" charset="0"/>
                <a:cs typeface="Arial" panose="020B0604020202020204" pitchFamily="34" charset="0"/>
              </a:rPr>
              <a:t>b. ¿Por qué es importante para la democracia el construir una sociedad inclusiva?</a:t>
            </a: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2E649BFE-B1D4-4C2B-9BE7-C4D7EC1B40CE}"/>
              </a:ext>
            </a:extLst>
          </p:cNvPr>
          <p:cNvPicPr>
            <a:picLocks noChangeAspect="1"/>
          </p:cNvPicPr>
          <p:nvPr/>
        </p:nvPicPr>
        <p:blipFill rotWithShape="1">
          <a:blip r:embed="rId2">
            <a:extLst>
              <a:ext uri="{28A0092B-C50C-407E-A947-70E740481C1C}">
                <a14:useLocalDpi xmlns:a14="http://schemas.microsoft.com/office/drawing/2010/main" val="0"/>
              </a:ext>
            </a:extLst>
          </a:blip>
          <a:srcRect r="2953" b="2"/>
          <a:stretch/>
        </p:blipFill>
        <p:spPr>
          <a:xfrm>
            <a:off x="4703478" y="115411"/>
            <a:ext cx="7441998" cy="6613863"/>
          </a:xfrm>
          <a:prstGeom prst="rect">
            <a:avLst/>
          </a:prstGeom>
          <a:effectLst/>
        </p:spPr>
      </p:pic>
    </p:spTree>
    <p:extLst>
      <p:ext uri="{BB962C8B-B14F-4D97-AF65-F5344CB8AC3E}">
        <p14:creationId xmlns:p14="http://schemas.microsoft.com/office/powerpoint/2010/main" val="25417803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D10A9664-DACB-43F4-A302-4B0919B40C13}"/>
              </a:ext>
            </a:extLst>
          </p:cNvPr>
          <p:cNvSpPr>
            <a:spLocks noGrp="1"/>
          </p:cNvSpPr>
          <p:nvPr>
            <p:ph type="title"/>
          </p:nvPr>
        </p:nvSpPr>
        <p:spPr>
          <a:xfrm>
            <a:off x="1225292" y="1450655"/>
            <a:ext cx="3932030" cy="3956690"/>
          </a:xfrm>
        </p:spPr>
        <p:txBody>
          <a:bodyPr anchor="ctr">
            <a:normAutofit/>
          </a:bodyPr>
          <a:lstStyle/>
          <a:p>
            <a:r>
              <a:rPr lang="es-ES" sz="6200">
                <a:solidFill>
                  <a:schemeClr val="bg1"/>
                </a:solidFill>
              </a:rPr>
              <a:t>Principios de una democracia inclusiva</a:t>
            </a:r>
            <a:endParaRPr lang="es-CL" sz="6200">
              <a:solidFill>
                <a:schemeClr val="bg1"/>
              </a:solidFill>
            </a:endParaRP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770C9D41-0F0C-4B28-8452-23553D774662}"/>
              </a:ext>
            </a:extLst>
          </p:cNvPr>
          <p:cNvGraphicFramePr>
            <a:graphicFrameLocks noGrp="1"/>
          </p:cNvGraphicFramePr>
          <p:nvPr>
            <p:ph idx="1"/>
            <p:extLst>
              <p:ext uri="{D42A27DB-BD31-4B8C-83A1-F6EECF244321}">
                <p14:modId xmlns:p14="http://schemas.microsoft.com/office/powerpoint/2010/main" val="2085386699"/>
              </p:ext>
            </p:extLst>
          </p:nvPr>
        </p:nvGraphicFramePr>
        <p:xfrm>
          <a:off x="5728502" y="685800"/>
          <a:ext cx="58785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70FEC78F-47A8-4471-AC60-8A9BBB5C5A9D}"/>
              </a:ext>
            </a:extLst>
          </p:cNvPr>
          <p:cNvSpPr/>
          <p:nvPr/>
        </p:nvSpPr>
        <p:spPr>
          <a:xfrm>
            <a:off x="1156996" y="5533053"/>
            <a:ext cx="4000326" cy="116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¿Cómo definirías cada uno de estos conceptos considerando el concepto de democracia inclusiva?</a:t>
            </a:r>
            <a:endParaRPr lang="es-CL" dirty="0"/>
          </a:p>
        </p:txBody>
      </p:sp>
    </p:spTree>
    <p:extLst>
      <p:ext uri="{BB962C8B-B14F-4D97-AF65-F5344CB8AC3E}">
        <p14:creationId xmlns:p14="http://schemas.microsoft.com/office/powerpoint/2010/main" val="77790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caricatura de una persona&#10;&#10;Descripción generada automáticamente con confianza media">
            <a:extLst>
              <a:ext uri="{FF2B5EF4-FFF2-40B4-BE49-F238E27FC236}">
                <a16:creationId xmlns:a16="http://schemas.microsoft.com/office/drawing/2014/main" id="{BD970A17-FBC3-4BE7-AE8B-398D405C31D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1195" b="1"/>
          <a:stretch/>
        </p:blipFill>
        <p:spPr>
          <a:xfrm>
            <a:off x="3522468" y="10"/>
            <a:ext cx="8669532" cy="6857990"/>
          </a:xfrm>
          <a:prstGeom prst="rect">
            <a:avLst/>
          </a:prstGeom>
        </p:spPr>
      </p:pic>
      <p:sp>
        <p:nvSpPr>
          <p:cNvPr id="19" name="Rectangle 1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34F4E2A-2619-43FA-82FF-17440757C0ED}"/>
              </a:ext>
            </a:extLst>
          </p:cNvPr>
          <p:cNvSpPr>
            <a:spLocks noGrp="1"/>
          </p:cNvSpPr>
          <p:nvPr>
            <p:ph type="title"/>
          </p:nvPr>
        </p:nvSpPr>
        <p:spPr>
          <a:xfrm>
            <a:off x="371094" y="1161288"/>
            <a:ext cx="3438144" cy="1124712"/>
          </a:xfrm>
        </p:spPr>
        <p:txBody>
          <a:bodyPr anchor="b">
            <a:normAutofit/>
          </a:bodyPr>
          <a:lstStyle/>
          <a:p>
            <a:r>
              <a:rPr lang="es-ES" sz="2800"/>
              <a:t>Actividad</a:t>
            </a:r>
            <a:endParaRPr lang="es-CL" sz="280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54C366B4-5867-4E8C-9967-AED146F30255}"/>
              </a:ext>
            </a:extLst>
          </p:cNvPr>
          <p:cNvSpPr>
            <a:spLocks noGrp="1"/>
          </p:cNvSpPr>
          <p:nvPr>
            <p:ph idx="1"/>
          </p:nvPr>
        </p:nvSpPr>
        <p:spPr>
          <a:xfrm>
            <a:off x="371094" y="2718054"/>
            <a:ext cx="3438906" cy="3207258"/>
          </a:xfrm>
        </p:spPr>
        <p:txBody>
          <a:bodyPr anchor="t">
            <a:normAutofit/>
          </a:bodyPr>
          <a:lstStyle/>
          <a:p>
            <a:pPr marL="0" indent="0">
              <a:buNone/>
            </a:pPr>
            <a:r>
              <a:rPr lang="es-ES" sz="1700"/>
              <a:t>Continuaremos nuestro aprendizaje con el desarrollo la actividad evaluada:</a:t>
            </a:r>
          </a:p>
          <a:p>
            <a:pPr marL="0" indent="0">
              <a:buNone/>
            </a:pPr>
            <a:endParaRPr lang="es-ES" sz="1700"/>
          </a:p>
          <a:p>
            <a:pPr marL="0" indent="0">
              <a:buNone/>
            </a:pPr>
            <a:r>
              <a:rPr lang="es-CL" sz="1700" b="1">
                <a:effectLst/>
                <a:latin typeface="Arial" panose="020B0604020202020204" pitchFamily="34" charset="0"/>
                <a:ea typeface="Calibri" panose="020F0502020204030204" pitchFamily="34" charset="0"/>
                <a:cs typeface="Times New Roman" panose="02020603050405020304" pitchFamily="18" charset="0"/>
              </a:rPr>
              <a:t>Estudio de Casos:  </a:t>
            </a:r>
            <a:r>
              <a:rPr lang="es-CL" sz="1700" b="1" u="sng">
                <a:effectLst/>
                <a:latin typeface="Arial" panose="020B0604020202020204" pitchFamily="34" charset="0"/>
                <a:ea typeface="Calibri" panose="020F0502020204030204" pitchFamily="34" charset="0"/>
                <a:cs typeface="Times New Roman" panose="02020603050405020304" pitchFamily="18" charset="0"/>
              </a:rPr>
              <a:t>Democracia inclusiva</a:t>
            </a:r>
            <a:r>
              <a:rPr lang="es-CL" sz="1700" b="1">
                <a:effectLst/>
                <a:latin typeface="Arial" panose="020B0604020202020204" pitchFamily="34" charset="0"/>
                <a:ea typeface="Calibri" panose="020F0502020204030204" pitchFamily="34" charset="0"/>
                <a:cs typeface="Times New Roman" panose="02020603050405020304" pitchFamily="18" charset="0"/>
              </a:rPr>
              <a:t>, ¿Cómo la construimos?</a:t>
            </a:r>
            <a:endParaRPr lang="es-CL" sz="17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sz="1700"/>
          </a:p>
        </p:txBody>
      </p:sp>
      <p:sp>
        <p:nvSpPr>
          <p:cNvPr id="6" name="CuadroTexto 5">
            <a:extLst>
              <a:ext uri="{FF2B5EF4-FFF2-40B4-BE49-F238E27FC236}">
                <a16:creationId xmlns:a16="http://schemas.microsoft.com/office/drawing/2014/main" id="{1DE1617E-593C-4A2D-B796-3DB4BD195CA5}"/>
              </a:ext>
            </a:extLst>
          </p:cNvPr>
          <p:cNvSpPr txBox="1"/>
          <p:nvPr/>
        </p:nvSpPr>
        <p:spPr>
          <a:xfrm>
            <a:off x="9838472" y="6657945"/>
            <a:ext cx="2353528" cy="200055"/>
          </a:xfrm>
          <a:prstGeom prst="rect">
            <a:avLst/>
          </a:prstGeom>
          <a:solidFill>
            <a:srgbClr val="000000"/>
          </a:solidFill>
        </p:spPr>
        <p:txBody>
          <a:bodyPr wrap="none" rtlCol="0">
            <a:spAutoFit/>
          </a:bodyPr>
          <a:lstStyle/>
          <a:p>
            <a:pPr algn="r">
              <a:spcAft>
                <a:spcPts val="600"/>
              </a:spcAft>
            </a:pPr>
            <a:r>
              <a:rPr lang="es-CL" sz="700">
                <a:solidFill>
                  <a:srgbClr val="FFFFFF"/>
                </a:solidFill>
                <a:hlinkClick r:id="rId3" tooltip="https://gartic.com.br/niique/desenho-livre/shrek">
                  <a:extLst>
                    <a:ext uri="{A12FA001-AC4F-418D-AE19-62706E023703}">
                      <ahyp:hlinkClr xmlns:ahyp="http://schemas.microsoft.com/office/drawing/2018/hyperlinkcolor" val="tx"/>
                    </a:ext>
                  </a:extLst>
                </a:hlinkClick>
              </a:rPr>
              <a:t>Esta foto</a:t>
            </a:r>
            <a:r>
              <a:rPr lang="es-CL" sz="700">
                <a:solidFill>
                  <a:srgbClr val="FFFFFF"/>
                </a:solidFill>
              </a:rPr>
              <a:t> de Autor desconocido está bajo licencia </a:t>
            </a:r>
            <a:r>
              <a:rPr lang="es-CL"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s-CL" sz="700">
              <a:solidFill>
                <a:srgbClr val="FFFFFF"/>
              </a:solidFill>
            </a:endParaRPr>
          </a:p>
        </p:txBody>
      </p:sp>
    </p:spTree>
    <p:extLst>
      <p:ext uri="{BB962C8B-B14F-4D97-AF65-F5344CB8AC3E}">
        <p14:creationId xmlns:p14="http://schemas.microsoft.com/office/powerpoint/2010/main" val="14992868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705</Words>
  <Application>Microsoft Office PowerPoint</Application>
  <PresentationFormat>Panorámica</PresentationFormat>
  <Paragraphs>53</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Institucionalidad democrática</vt:lpstr>
      <vt:lpstr>Objetivo</vt:lpstr>
      <vt:lpstr>Presentación de PowerPoint</vt:lpstr>
      <vt:lpstr>Presentación de PowerPoint</vt:lpstr>
      <vt:lpstr>Formas de institucionalidad democrática</vt:lpstr>
      <vt:lpstr>Desafíos para la democracia del siglo XXI: Inclusión</vt:lpstr>
      <vt:lpstr>Democracia Inclusiva</vt:lpstr>
      <vt:lpstr>Principios de una democracia inclusiva</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Institucionalidad democrática</dc:title>
  <dc:creator>Abraham López</dc:creator>
  <cp:lastModifiedBy>Carmen Barros Ortega</cp:lastModifiedBy>
  <cp:revision>5</cp:revision>
  <dcterms:created xsi:type="dcterms:W3CDTF">2020-07-28T08:25:23Z</dcterms:created>
  <dcterms:modified xsi:type="dcterms:W3CDTF">2021-06-09T20:33:50Z</dcterms:modified>
</cp:coreProperties>
</file>