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dtvu5VganL1fR5Hp4r0R2rDWl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¿Qué consecuencias podría traer esto?</a:t>
            </a:r>
            <a:endParaRPr/>
          </a:p>
        </p:txBody>
      </p:sp>
      <p:sp>
        <p:nvSpPr>
          <p:cNvPr id="202" name="Google Shape;20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¿Qué garantías nos brinda esta forma de gobierno?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¿Qué problemas puede presentar este modelo?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¿Cuáles de estos elementos están presentes en nuestro país?</a:t>
            </a:r>
            <a:endParaRPr/>
          </a:p>
        </p:txBody>
      </p:sp>
      <p:sp>
        <p:nvSpPr>
          <p:cNvPr id="180" name="Google Shape;18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Adolphe_Thier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la-educacion-se-mueve.blogspot.com/2009/09/solidarios-de-lujo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DUqg1ALdY7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" descr="Una multitud de gente en la calle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r="6214" b="2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0C0C"/>
              </a:gs>
              <a:gs pos="36000">
                <a:srgbClr val="0C0C0C"/>
              </a:gs>
              <a:gs pos="81000">
                <a:srgbClr val="0C0C0C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A9DB"/>
              </a:buClr>
              <a:buSzPts val="24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 txBox="1"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>
                <a:solidFill>
                  <a:schemeClr val="lt1"/>
                </a:solidFill>
              </a:rPr>
              <a:t>EL IDEAL LIBERAL REPUBLICANO</a:t>
            </a:r>
            <a:endParaRPr/>
          </a:p>
        </p:txBody>
      </p:sp>
      <p:cxnSp>
        <p:nvCxnSpPr>
          <p:cNvPr id="118" name="Google Shape;118;p2"/>
          <p:cNvCxnSpPr/>
          <p:nvPr/>
        </p:nvCxnSpPr>
        <p:spPr>
          <a:xfrm rot="10800000">
            <a:off x="128585" y="3681408"/>
            <a:ext cx="1193482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" name="Google Shape;119;p2"/>
          <p:cNvSpPr txBox="1"/>
          <p:nvPr/>
        </p:nvSpPr>
        <p:spPr>
          <a:xfrm>
            <a:off x="9857708" y="6657947"/>
            <a:ext cx="2334292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lang="en-U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946925" y="3864200"/>
            <a:ext cx="3835500" cy="189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HISTORIA  1° Medio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rgbClr val="8DA9DB"/>
                </a:solidFill>
                <a:latin typeface="Calibri"/>
                <a:ea typeface="Calibri"/>
                <a:cs typeface="Calibri"/>
                <a:sym typeface="Calibri"/>
              </a:rPr>
              <a:t>OA : 01</a:t>
            </a: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 err="1">
                <a:solidFill>
                  <a:srgbClr val="8DA9DB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sz="2400" dirty="0">
                <a:solidFill>
                  <a:srgbClr val="8DA9DB"/>
                </a:solidFill>
                <a:latin typeface="Calibri"/>
                <a:ea typeface="Calibri"/>
                <a:cs typeface="Calibri"/>
                <a:sym typeface="Calibri"/>
              </a:rPr>
              <a:t>: Abraham López</a:t>
            </a: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 err="1">
                <a:solidFill>
                  <a:srgbClr val="8DA9DB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sz="2400" dirty="0">
                <a:solidFill>
                  <a:srgbClr val="8DA9DB"/>
                </a:solidFill>
                <a:latin typeface="Calibri"/>
                <a:ea typeface="Calibri"/>
                <a:cs typeface="Calibri"/>
                <a:sym typeface="Calibri"/>
              </a:rPr>
              <a:t> N° 15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/>
              <a:t>Liberalismo económico</a:t>
            </a: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0" y="0"/>
            <a:ext cx="6136816" cy="5254922"/>
          </a:xfrm>
          <a:custGeom>
            <a:avLst/>
            <a:gdLst/>
            <a:ahLst/>
            <a:cxnLst/>
            <a:rect l="l" t="t" r="r" b="b"/>
            <a:pathLst>
              <a:path w="6136816" h="5254922" extrusionOk="0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1" descr="Imagen que contiene texto, jueg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8708" r="-2" b="6278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 extrusionOk="0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07" name="Google Shape;207;p11"/>
          <p:cNvSpPr txBox="1">
            <a:spLocks noGrp="1"/>
          </p:cNvSpPr>
          <p:nvPr>
            <p:ph type="body" idx="1"/>
          </p:nvPr>
        </p:nvSpPr>
        <p:spPr>
          <a:xfrm>
            <a:off x="6289158" y="2128888"/>
            <a:ext cx="5259714" cy="45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Esta doctrina socio-económica tiene como fundamento la libertad individual en donde cada agente o sector de la economía decide qué, cómo y para quién producir.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Rechaza los monopolios apoyados por los antiguos Estados monárquicos.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La propiedad privada de los medios de producción.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 Existencia de trabajo asalariado formalmente libre.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 Predominio de un mercado competitivo.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El interés propio como motivación dominante.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Estado que no interfiere en la actividad económica.</a:t>
            </a:r>
            <a:endParaRPr/>
          </a:p>
        </p:txBody>
      </p:sp>
      <p:sp>
        <p:nvSpPr>
          <p:cNvPr id="208" name="Google Shape;208;p11"/>
          <p:cNvSpPr txBox="1"/>
          <p:nvPr/>
        </p:nvSpPr>
        <p:spPr>
          <a:xfrm>
            <a:off x="9724658" y="6657945"/>
            <a:ext cx="2467342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lang="en-U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115410" y="68321"/>
            <a:ext cx="4403324" cy="4350058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2"/>
          <p:cNvSpPr txBox="1">
            <a:spLocks noGrp="1"/>
          </p:cNvSpPr>
          <p:nvPr>
            <p:ph type="title"/>
          </p:nvPr>
        </p:nvSpPr>
        <p:spPr>
          <a:xfrm>
            <a:off x="619760" y="764373"/>
            <a:ext cx="5154508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Reconocimiento de libertades individuales.</a:t>
            </a:r>
            <a:endParaRPr/>
          </a:p>
        </p:txBody>
      </p:sp>
      <p:sp>
        <p:nvSpPr>
          <p:cNvPr id="216" name="Google Shape;216;p12"/>
          <p:cNvSpPr txBox="1">
            <a:spLocks noGrp="1"/>
          </p:cNvSpPr>
          <p:nvPr>
            <p:ph type="body" idx="1"/>
          </p:nvPr>
        </p:nvSpPr>
        <p:spPr>
          <a:xfrm>
            <a:off x="619760" y="2194560"/>
            <a:ext cx="5154507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en-US" sz="1900" b="1"/>
              <a:t>Libertad de pensamiento: </a:t>
            </a:r>
            <a:r>
              <a:rPr lang="en-US" sz="1900"/>
              <a:t>Derecho de pensar y expresar ideas propias y disentir con las contrarias sin ninguna presión de autoridad.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en-US" sz="1900" b="1"/>
              <a:t>Libertad de reunión y asociación: </a:t>
            </a:r>
            <a:r>
              <a:rPr lang="en-US" sz="1900"/>
              <a:t>Derecho a reunirse libre y pacíficamente, además de formar grupos como organizaciones y sociedades.</a:t>
            </a:r>
            <a:endParaRPr sz="19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en-US" sz="1900" b="1"/>
              <a:t>Libertad de expresión y de prensa:</a:t>
            </a:r>
            <a:r>
              <a:rPr lang="en-US" sz="1900"/>
              <a:t> Derecho a exponer toda clase de ideas, opiniones y hechos a través de cualquier medio y sin censura.</a:t>
            </a:r>
            <a:endParaRPr sz="19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en-US" sz="1900" b="1"/>
              <a:t>Libertad religiosa: </a:t>
            </a:r>
            <a:r>
              <a:rPr lang="en-US" sz="1900"/>
              <a:t>Plena independencia para practicar cualquier religión.</a:t>
            </a:r>
            <a:endParaRPr sz="1900" b="1"/>
          </a:p>
        </p:txBody>
      </p:sp>
      <p:pic>
        <p:nvPicPr>
          <p:cNvPr id="217" name="Google Shape;217;p12" descr="Imagen que contiene texto, periódico, hombre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17723" r="2" b="7101"/>
          <a:stretch/>
        </p:blipFill>
        <p:spPr>
          <a:xfrm>
            <a:off x="6417731" y="10"/>
            <a:ext cx="3270176" cy="393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2" descr="Imagen que contiene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r="18350" b="-1"/>
          <a:stretch/>
        </p:blipFill>
        <p:spPr>
          <a:xfrm>
            <a:off x="9782174" y="10"/>
            <a:ext cx="2409826" cy="2538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" descr="Imagen que contiene firmar, texto, periódico, paraguas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t="3430" r="6" b="6"/>
          <a:stretch/>
        </p:blipFill>
        <p:spPr>
          <a:xfrm>
            <a:off x="9782176" y="2624474"/>
            <a:ext cx="2409827" cy="130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2" descr="Imagen que contiene dibujo, señal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 t="12615" r="2" b="2"/>
          <a:stretch/>
        </p:blipFill>
        <p:spPr>
          <a:xfrm>
            <a:off x="6417734" y="4019723"/>
            <a:ext cx="5774266" cy="283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característica </a:t>
            </a:r>
            <a:r>
              <a:rPr lang="en-US" sz="4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en-US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este periodo podría haber contradecido los principios liberales?</a:t>
            </a:r>
            <a:endParaRPr/>
          </a:p>
        </p:txBody>
      </p:sp>
      <p:cxnSp>
        <p:nvCxnSpPr>
          <p:cNvPr id="227" name="Google Shape;227;p13"/>
          <p:cNvCxnSpPr/>
          <p:nvPr/>
        </p:nvCxnSpPr>
        <p:spPr>
          <a:xfrm>
            <a:off x="585285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8" name="Google Shape;228;p13"/>
          <p:cNvCxnSpPr/>
          <p:nvPr/>
        </p:nvCxnSpPr>
        <p:spPr>
          <a:xfrm rot="10800000">
            <a:off x="0" y="6252485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51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4" descr="Resultado de imagen para abolicionismo XIX caricatu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7114" y="643467"/>
            <a:ext cx="3537626" cy="557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4"/>
          <p:cNvSpPr/>
          <p:nvPr/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4" descr="https://i.ytimg.com/vi/95idZT1y0_Q/hq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180" y="1505331"/>
            <a:ext cx="5129784" cy="3847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4"/>
          <p:cNvSpPr txBox="1"/>
          <p:nvPr/>
        </p:nvSpPr>
        <p:spPr>
          <a:xfrm>
            <a:off x="1297530" y="5509563"/>
            <a:ext cx="3817084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la mujer siguió restringido al hogar y crianza de los niños.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7009796" y="5429702"/>
            <a:ext cx="3817084" cy="9233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población afrodescendiente era fuertemente discriminada y carecía de derechos fundamentales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/>
          <p:nvPr/>
        </p:nvSpPr>
        <p:spPr>
          <a:xfrm>
            <a:off x="5913121" y="-2"/>
            <a:ext cx="6278879" cy="6858002"/>
          </a:xfrm>
          <a:custGeom>
            <a:avLst/>
            <a:gdLst/>
            <a:ahLst/>
            <a:cxnLst/>
            <a:rect l="l" t="t" r="r" b="b"/>
            <a:pathLst>
              <a:path w="6278879" h="6858002" extrusionOk="0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5"/>
          <p:cNvSpPr txBox="1"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Actividad:</a:t>
            </a:r>
            <a:endParaRPr/>
          </a:p>
        </p:txBody>
      </p:sp>
      <p:cxnSp>
        <p:nvCxnSpPr>
          <p:cNvPr id="246" name="Google Shape;246;p15"/>
          <p:cNvCxnSpPr/>
          <p:nvPr/>
        </p:nvCxnSpPr>
        <p:spPr>
          <a:xfrm>
            <a:off x="763661" y="2316480"/>
            <a:ext cx="8229600" cy="0"/>
          </a:xfrm>
          <a:prstGeom prst="straightConnector1">
            <a:avLst/>
          </a:prstGeom>
          <a:noFill/>
          <a:ln w="1905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15"/>
          <p:cNvSpPr txBox="1">
            <a:spLocks noGrp="1"/>
          </p:cNvSpPr>
          <p:nvPr>
            <p:ph type="body" idx="1"/>
          </p:nvPr>
        </p:nvSpPr>
        <p:spPr>
          <a:xfrm>
            <a:off x="655320" y="2644518"/>
            <a:ext cx="9013052" cy="332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¿Consideran que el ideal liberal fue aplicado como tal a lo largo del siglo XIX? Fundamenta tu respuesta.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¿Qué elementos de las corrientes liberales podemos observar en la actualidad?¿Cómo se explica su permanencia?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014151" y="1450650"/>
            <a:ext cx="4189200" cy="3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Objetivo:</a:t>
            </a:r>
            <a:endParaRPr/>
          </a:p>
        </p:txBody>
      </p:sp>
      <p:cxnSp>
        <p:nvCxnSpPr>
          <p:cNvPr id="127" name="Google Shape;127;p3"/>
          <p:cNvCxnSpPr/>
          <p:nvPr/>
        </p:nvCxnSpPr>
        <p:spPr>
          <a:xfrm rot="10800000">
            <a:off x="1014141" y="1450655"/>
            <a:ext cx="393203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" name="Google Shape;128;p3"/>
          <p:cNvCxnSpPr/>
          <p:nvPr/>
        </p:nvCxnSpPr>
        <p:spPr>
          <a:xfrm rot="10800000">
            <a:off x="1014141" y="5408571"/>
            <a:ext cx="393203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3"/>
          <p:cNvSpPr txBox="1">
            <a:spLocks noGrp="1"/>
          </p:cNvSpPr>
          <p:nvPr>
            <p:ph type="body" idx="1"/>
          </p:nvPr>
        </p:nvSpPr>
        <p:spPr>
          <a:xfrm>
            <a:off x="6096000" y="1108061"/>
            <a:ext cx="5008901" cy="4571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Reconocer los principios republicanos y liberales para discutir su alcance en las sociedades europeas y americanas, estableciendo vínculos con el presente.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n-US" sz="3800">
                <a:solidFill>
                  <a:schemeClr val="lt1"/>
                </a:solidFill>
              </a:rPr>
              <a:t>Video</a:t>
            </a:r>
            <a:endParaRPr/>
          </a:p>
        </p:txBody>
      </p:sp>
      <p:cxnSp>
        <p:nvCxnSpPr>
          <p:cNvPr id="136" name="Google Shape;136;p4"/>
          <p:cNvCxnSpPr/>
          <p:nvPr/>
        </p:nvCxnSpPr>
        <p:spPr>
          <a:xfrm rot="10800000">
            <a:off x="831873" y="1749756"/>
            <a:ext cx="471830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xfrm>
            <a:off x="897769" y="1909192"/>
            <a:ext cx="4586513" cy="364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Observa atentamente el video resumen de la Revolución Francesa y registra en tu cuaderno los elementos que consideres más relevantes.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</a:rPr>
              <a:t>¿Cómo era la relación entre la monarquía y la burguesía?</a:t>
            </a:r>
            <a:endParaRPr/>
          </a:p>
        </p:txBody>
      </p:sp>
      <p:cxnSp>
        <p:nvCxnSpPr>
          <p:cNvPr id="138" name="Google Shape;138;p4"/>
          <p:cNvCxnSpPr/>
          <p:nvPr/>
        </p:nvCxnSpPr>
        <p:spPr>
          <a:xfrm rot="10800000">
            <a:off x="834027" y="5707672"/>
            <a:ext cx="4713997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9" name="Google Shape;139;p4" descr="Resultado de imagen para guru guru videocaset"/>
          <p:cNvPicPr preferRelativeResize="0"/>
          <p:nvPr/>
        </p:nvPicPr>
        <p:blipFill rotWithShape="1">
          <a:blip r:embed="rId3">
            <a:alphaModFix/>
          </a:blip>
          <a:srcRect l="19015" r="19015"/>
          <a:stretch/>
        </p:blipFill>
        <p:spPr>
          <a:xfrm>
            <a:off x="6525453" y="0"/>
            <a:ext cx="5666547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/>
          <p:nvPr/>
        </p:nvSpPr>
        <p:spPr>
          <a:xfrm>
            <a:off x="649867" y="3260596"/>
            <a:ext cx="5082315" cy="143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https://www.youtube.com/watch?v=DUqg1ALdY7w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Revolución Francesa en 3 minutos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Respondamos</a:t>
            </a:r>
            <a:endParaRPr/>
          </a:p>
        </p:txBody>
      </p:sp>
      <p:cxnSp>
        <p:nvCxnSpPr>
          <p:cNvPr id="147" name="Google Shape;147;p5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1295400" y="2288809"/>
            <a:ext cx="4800600" cy="3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</a:rPr>
              <a:t>¿Qué crees que significan los conceptos de libertad e igualdad en el contexto de revolución francesa?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</p:txBody>
      </p:sp>
      <p:pic>
        <p:nvPicPr>
          <p:cNvPr id="149" name="Google Shape;149;p5" descr="Imagen que contiene taza, señal, cd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3656" y="369913"/>
            <a:ext cx="1851713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5" descr="Resultado de imagen para william walla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8661" y="4113228"/>
            <a:ext cx="3588640" cy="201861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/>
          <p:nvPr/>
        </p:nvSpPr>
        <p:spPr>
          <a:xfrm>
            <a:off x="1608152" y="0"/>
            <a:ext cx="8981524" cy="6858000"/>
          </a:xfrm>
          <a:prstGeom prst="rect">
            <a:avLst/>
          </a:prstGeom>
          <a:solidFill>
            <a:schemeClr val="lt2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>
            <a:spLocks noGrp="1"/>
          </p:cNvSpPr>
          <p:nvPr>
            <p:ph type="title"/>
          </p:nvPr>
        </p:nvSpPr>
        <p:spPr>
          <a:xfrm>
            <a:off x="-2099052" y="129609"/>
            <a:ext cx="100079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u="sng"/>
              <a:t>Conceptos:</a:t>
            </a:r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body" idx="1"/>
          </p:nvPr>
        </p:nvSpPr>
        <p:spPr>
          <a:xfrm>
            <a:off x="1608152" y="1455478"/>
            <a:ext cx="3925492" cy="1595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Liberalismo: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Doctrina política, económica y social que defiende la libertad del individuo y la limitación del poder del Estado.</a:t>
            </a:r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body" idx="2"/>
          </p:nvPr>
        </p:nvSpPr>
        <p:spPr>
          <a:xfrm>
            <a:off x="1599410" y="3807164"/>
            <a:ext cx="3931319" cy="197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República: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Sistema de gobierno en los cuales los ciudadanos eligen a sus autoridades máximas, la vida en sociedad se encuentra regulada por leyes y otros principios.</a:t>
            </a:r>
            <a:endParaRPr/>
          </a:p>
        </p:txBody>
      </p:sp>
      <p:pic>
        <p:nvPicPr>
          <p:cNvPr id="161" name="Google Shape;161;p6" descr="Imagen que contiene texto, libro, foto, gru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4619" y="1599240"/>
            <a:ext cx="4617381" cy="365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7B7B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/>
          <p:nvPr/>
        </p:nvSpPr>
        <p:spPr>
          <a:xfrm rot="10800000" flipH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 rot="10800000" flipH="1">
            <a:off x="804672" y="-479"/>
            <a:ext cx="9468701" cy="6858478"/>
          </a:xfrm>
          <a:custGeom>
            <a:avLst/>
            <a:gdLst/>
            <a:ahLst/>
            <a:cxnLst/>
            <a:rect l="l" t="t" r="r" b="b"/>
            <a:pathLst>
              <a:path w="8078051" h="5829300" extrusionOk="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 rot="10800000" flipH="1">
            <a:off x="-1" y="-3325"/>
            <a:ext cx="9681166" cy="6861324"/>
          </a:xfrm>
          <a:custGeom>
            <a:avLst/>
            <a:gdLst/>
            <a:ahLst/>
            <a:cxnLst/>
            <a:rect l="l" t="t" r="r" b="b"/>
            <a:pathLst>
              <a:path w="9681166" h="6861324" extrusionOk="0">
                <a:moveTo>
                  <a:pt x="0" y="6861324"/>
                </a:moveTo>
                <a:lnTo>
                  <a:pt x="3359025" y="6861324"/>
                </a:lnTo>
                <a:lnTo>
                  <a:pt x="3359025" y="6861323"/>
                </a:lnTo>
                <a:lnTo>
                  <a:pt x="9324977" y="6861323"/>
                </a:lnTo>
                <a:lnTo>
                  <a:pt x="9323659" y="6858478"/>
                </a:lnTo>
                <a:lnTo>
                  <a:pt x="9681166" y="6858478"/>
                </a:lnTo>
                <a:lnTo>
                  <a:pt x="6504791" y="0"/>
                </a:lnTo>
                <a:lnTo>
                  <a:pt x="6499214" y="0"/>
                </a:lnTo>
                <a:lnTo>
                  <a:pt x="5432986" y="0"/>
                </a:lnTo>
                <a:lnTo>
                  <a:pt x="1603114" y="0"/>
                </a:lnTo>
                <a:lnTo>
                  <a:pt x="1603114" y="479"/>
                </a:lnTo>
                <a:lnTo>
                  <a:pt x="356189" y="479"/>
                </a:lnTo>
                <a:lnTo>
                  <a:pt x="356189" y="3324"/>
                </a:lnTo>
                <a:lnTo>
                  <a:pt x="0" y="332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 txBox="1">
            <a:spLocks noGrp="1"/>
          </p:cNvSpPr>
          <p:nvPr>
            <p:ph type="title"/>
          </p:nvPr>
        </p:nvSpPr>
        <p:spPr>
          <a:xfrm>
            <a:off x="804672" y="1823107"/>
            <a:ext cx="6430784" cy="343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Principios Republicanos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7A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8" descr="Imagen que contiene captura de pantalla&#10;&#10;Descripción generada con confianza muy alta"/>
          <p:cNvPicPr preferRelativeResize="0"/>
          <p:nvPr/>
        </p:nvPicPr>
        <p:blipFill rotWithShape="1">
          <a:blip r:embed="rId3">
            <a:alphaModFix/>
          </a:blip>
          <a:srcRect l="1713" b="1987"/>
          <a:stretch/>
        </p:blipFill>
        <p:spPr>
          <a:xfrm>
            <a:off x="477012" y="912888"/>
            <a:ext cx="10718109" cy="467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lang="en-US" sz="4100"/>
              <a:t>Principios del Orden Liberal Republicano:</a:t>
            </a:r>
            <a:endParaRPr/>
          </a:p>
        </p:txBody>
      </p:sp>
      <p:sp>
        <p:nvSpPr>
          <p:cNvPr id="183" name="Google Shape;183;p9"/>
          <p:cNvSpPr txBox="1">
            <a:spLocks noGrp="1"/>
          </p:cNvSpPr>
          <p:nvPr>
            <p:ph type="body" idx="1"/>
          </p:nvPr>
        </p:nvSpPr>
        <p:spPr>
          <a:xfrm>
            <a:off x="838200" y="2548467"/>
            <a:ext cx="4595071" cy="362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b="1"/>
              <a:t>Soberanía popular: </a:t>
            </a:r>
            <a:r>
              <a:rPr lang="en-US" sz="1400"/>
              <a:t>Cada ciudadano es soberano y ejerce soberanía directamente. (Ejemplo: Modelo representativo, elecciones)</a:t>
            </a:r>
            <a:endParaRPr/>
          </a:p>
          <a:p>
            <a:pPr marL="0" lvl="0" indent="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b="1"/>
              <a:t>Separación de los poderes del Estado: </a:t>
            </a:r>
            <a:r>
              <a:rPr lang="en-US" sz="1400"/>
              <a:t>Las funciones ejecutiva, legislativa y judicial se encuentran separadas y son independientes, lo que permite el control y el equilibrio en el gobierno.</a:t>
            </a:r>
            <a:endParaRPr/>
          </a:p>
          <a:p>
            <a:pPr marL="0" lvl="0" indent="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b="1"/>
              <a:t>Igualdad ante la ley y necesidad de una constitución: </a:t>
            </a:r>
            <a:r>
              <a:rPr lang="en-US" sz="1400"/>
              <a:t>Existe igualdad ante la ley y existe una carta fundamental que delimita las características y deberes de las autoridades y los derechos y deberes ciudadanos.</a:t>
            </a:r>
            <a:endParaRPr sz="1400" b="1"/>
          </a:p>
        </p:txBody>
      </p:sp>
      <p:sp>
        <p:nvSpPr>
          <p:cNvPr id="184" name="Google Shape;184;p9"/>
          <p:cNvSpPr/>
          <p:nvPr/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rgbClr val="FEFEFE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9"/>
          <p:cNvPicPr preferRelativeResize="0"/>
          <p:nvPr/>
        </p:nvPicPr>
        <p:blipFill rotWithShape="1">
          <a:blip r:embed="rId3">
            <a:alphaModFix/>
          </a:blip>
          <a:srcRect t="13412" r="2" b="15838"/>
          <a:stretch/>
        </p:blipFill>
        <p:spPr>
          <a:xfrm>
            <a:off x="6420908" y="509476"/>
            <a:ext cx="2364317" cy="236433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/>
          <p:nvPr/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9" descr="Imagen que contiene alimentos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1190" r="-3" b="-4"/>
          <a:stretch/>
        </p:blipFill>
        <p:spPr>
          <a:xfrm>
            <a:off x="9502775" y="683678"/>
            <a:ext cx="2364317" cy="20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 descr="Imagen que contiene text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l="-160" t="1" r="137" b="-2"/>
          <a:stretch/>
        </p:blipFill>
        <p:spPr>
          <a:xfrm>
            <a:off x="7402812" y="3788626"/>
            <a:ext cx="3573624" cy="255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 txBox="1">
            <a:spLocks noGrp="1"/>
          </p:cNvSpPr>
          <p:nvPr>
            <p:ph type="title"/>
          </p:nvPr>
        </p:nvSpPr>
        <p:spPr>
          <a:xfrm>
            <a:off x="759635" y="2253343"/>
            <a:ext cx="4605340" cy="235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haroni"/>
              <a:buNone/>
            </a:pPr>
            <a:r>
              <a:rPr lang="en-US" sz="39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Organización de gobierno: Parlamentarismo / Presidencialismo</a:t>
            </a:r>
            <a:endParaRPr sz="3900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97" name="Google Shape;197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722" r="3" b="897"/>
          <a:stretch/>
        </p:blipFill>
        <p:spPr>
          <a:xfrm>
            <a:off x="5819787" y="737119"/>
            <a:ext cx="5917401" cy="558903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98" name="Google Shape;198;p10"/>
          <p:cNvSpPr/>
          <p:nvPr/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Panorámica</PresentationFormat>
  <Paragraphs>62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Tema de Office</vt:lpstr>
      <vt:lpstr>Tema de Office</vt:lpstr>
      <vt:lpstr>EL IDEAL LIBERAL REPUBLICANO</vt:lpstr>
      <vt:lpstr>Objetivo:</vt:lpstr>
      <vt:lpstr>Video</vt:lpstr>
      <vt:lpstr>Respondamos</vt:lpstr>
      <vt:lpstr>Conceptos:</vt:lpstr>
      <vt:lpstr>Principios Republicanos</vt:lpstr>
      <vt:lpstr>Presentación de PowerPoint</vt:lpstr>
      <vt:lpstr>Principios del Orden Liberal Republicano:</vt:lpstr>
      <vt:lpstr>Organización de gobierno: Parlamentarismo / Presidencialismo</vt:lpstr>
      <vt:lpstr>Liberalismo económico</vt:lpstr>
      <vt:lpstr>Reconocimiento de libertades individuales.</vt:lpstr>
      <vt:lpstr>¿Qué característica social de este periodo podría haber contradecido los principios liberales?</vt:lpstr>
      <vt:lpstr>Presentación de PowerPoint</vt:lpstr>
      <vt:lpstr>Actividad: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IDEAL LIBERAL REPUBLICANO</dc:title>
  <dc:creator>Abraham López</dc:creator>
  <cp:lastModifiedBy>Carmen Barros Ortega</cp:lastModifiedBy>
  <cp:revision>1</cp:revision>
  <dcterms:created xsi:type="dcterms:W3CDTF">2020-03-19T13:46:06Z</dcterms:created>
  <dcterms:modified xsi:type="dcterms:W3CDTF">2021-04-26T13:39:47Z</dcterms:modified>
</cp:coreProperties>
</file>