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16FB34-8259-4840-8A5C-DCB94705706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CBED787-45B7-45E0-9AA6-16ACDC43A234}">
      <dgm:prSet/>
      <dgm:spPr/>
      <dgm:t>
        <a:bodyPr/>
        <a:lstStyle/>
        <a:p>
          <a:r>
            <a:rPr lang="es-ES" dirty="0"/>
            <a:t>¿Por qué la población se somete al orden jurídico del Estado? (normas y leyes)</a:t>
          </a:r>
          <a:endParaRPr lang="en-US" dirty="0"/>
        </a:p>
      </dgm:t>
    </dgm:pt>
    <dgm:pt modelId="{CA9543FC-C700-475D-BE2C-1E77C236158D}" type="parTrans" cxnId="{B3325428-F38B-49B4-B614-F5D287A1C6E7}">
      <dgm:prSet/>
      <dgm:spPr/>
      <dgm:t>
        <a:bodyPr/>
        <a:lstStyle/>
        <a:p>
          <a:endParaRPr lang="en-US"/>
        </a:p>
      </dgm:t>
    </dgm:pt>
    <dgm:pt modelId="{2A8A3435-CA40-4059-AC8F-5A18432C74E5}" type="sibTrans" cxnId="{B3325428-F38B-49B4-B614-F5D287A1C6E7}">
      <dgm:prSet/>
      <dgm:spPr/>
      <dgm:t>
        <a:bodyPr/>
        <a:lstStyle/>
        <a:p>
          <a:endParaRPr lang="en-US"/>
        </a:p>
      </dgm:t>
    </dgm:pt>
    <dgm:pt modelId="{B4CEE504-7A94-48B7-AF1D-915CA94B3C41}">
      <dgm:prSet/>
      <dgm:spPr/>
      <dgm:t>
        <a:bodyPr/>
        <a:lstStyle/>
        <a:p>
          <a:r>
            <a:rPr lang="es-ES" dirty="0"/>
            <a:t>¿De qué manera la democracia ha permitido orientar al Estado hacia el beneficio colectivo?</a:t>
          </a:r>
          <a:endParaRPr lang="en-US" dirty="0"/>
        </a:p>
      </dgm:t>
    </dgm:pt>
    <dgm:pt modelId="{F13E3ED4-AA61-472B-8C3D-F4EBBAFCC47F}" type="parTrans" cxnId="{D591D0D1-FD76-4FA5-83A3-7B1063F01244}">
      <dgm:prSet/>
      <dgm:spPr/>
      <dgm:t>
        <a:bodyPr/>
        <a:lstStyle/>
        <a:p>
          <a:endParaRPr lang="en-US"/>
        </a:p>
      </dgm:t>
    </dgm:pt>
    <dgm:pt modelId="{8C483E52-BB92-4043-B5C8-8000E325A660}" type="sibTrans" cxnId="{D591D0D1-FD76-4FA5-83A3-7B1063F01244}">
      <dgm:prSet/>
      <dgm:spPr/>
      <dgm:t>
        <a:bodyPr/>
        <a:lstStyle/>
        <a:p>
          <a:endParaRPr lang="en-US"/>
        </a:p>
      </dgm:t>
    </dgm:pt>
    <dgm:pt modelId="{7050626E-2CC4-47A0-898F-1A8BA6BBFE1C}">
      <dgm:prSet/>
      <dgm:spPr/>
      <dgm:t>
        <a:bodyPr/>
        <a:lstStyle/>
        <a:p>
          <a:r>
            <a:rPr lang="es-ES" dirty="0"/>
            <a:t>¿Conoces el concepto de “contrato social”?</a:t>
          </a:r>
          <a:endParaRPr lang="en-US" dirty="0"/>
        </a:p>
      </dgm:t>
    </dgm:pt>
    <dgm:pt modelId="{27E5B91B-10C8-4966-9D55-62CB052BECB2}" type="parTrans" cxnId="{8ED977FD-0D2A-4C0D-B233-EBFA766AB5F7}">
      <dgm:prSet/>
      <dgm:spPr/>
      <dgm:t>
        <a:bodyPr/>
        <a:lstStyle/>
        <a:p>
          <a:endParaRPr lang="en-US"/>
        </a:p>
      </dgm:t>
    </dgm:pt>
    <dgm:pt modelId="{BE616F33-8845-495D-9BF2-D8B81C05CEF9}" type="sibTrans" cxnId="{8ED977FD-0D2A-4C0D-B233-EBFA766AB5F7}">
      <dgm:prSet/>
      <dgm:spPr/>
      <dgm:t>
        <a:bodyPr/>
        <a:lstStyle/>
        <a:p>
          <a:endParaRPr lang="en-US"/>
        </a:p>
      </dgm:t>
    </dgm:pt>
    <dgm:pt modelId="{AD39F986-B6A4-4B4A-9311-D957BBC091F5}" type="pres">
      <dgm:prSet presAssocID="{4616FB34-8259-4840-8A5C-DCB947057069}" presName="vert0" presStyleCnt="0">
        <dgm:presLayoutVars>
          <dgm:dir/>
          <dgm:animOne val="branch"/>
          <dgm:animLvl val="lvl"/>
        </dgm:presLayoutVars>
      </dgm:prSet>
      <dgm:spPr/>
    </dgm:pt>
    <dgm:pt modelId="{9E1DD408-0C31-457A-B4D3-7BE0479E1074}" type="pres">
      <dgm:prSet presAssocID="{2CBED787-45B7-45E0-9AA6-16ACDC43A234}" presName="thickLine" presStyleLbl="alignNode1" presStyleIdx="0" presStyleCnt="3"/>
      <dgm:spPr/>
    </dgm:pt>
    <dgm:pt modelId="{D8C2568D-B0FD-4F61-9434-DB3DCBB6EAC9}" type="pres">
      <dgm:prSet presAssocID="{2CBED787-45B7-45E0-9AA6-16ACDC43A234}" presName="horz1" presStyleCnt="0"/>
      <dgm:spPr/>
    </dgm:pt>
    <dgm:pt modelId="{8D6C14D8-D9AA-4CEE-A4A2-9F949037D4FD}" type="pres">
      <dgm:prSet presAssocID="{2CBED787-45B7-45E0-9AA6-16ACDC43A234}" presName="tx1" presStyleLbl="revTx" presStyleIdx="0" presStyleCnt="3"/>
      <dgm:spPr/>
    </dgm:pt>
    <dgm:pt modelId="{E42EC2C0-376B-4315-9BF2-4863B5D823C4}" type="pres">
      <dgm:prSet presAssocID="{2CBED787-45B7-45E0-9AA6-16ACDC43A234}" presName="vert1" presStyleCnt="0"/>
      <dgm:spPr/>
    </dgm:pt>
    <dgm:pt modelId="{869E0216-0FAE-4CFB-83F7-4946D4C37DEB}" type="pres">
      <dgm:prSet presAssocID="{B4CEE504-7A94-48B7-AF1D-915CA94B3C41}" presName="thickLine" presStyleLbl="alignNode1" presStyleIdx="1" presStyleCnt="3"/>
      <dgm:spPr/>
    </dgm:pt>
    <dgm:pt modelId="{13C9CD06-E244-4A83-B026-3DEB345B6CF8}" type="pres">
      <dgm:prSet presAssocID="{B4CEE504-7A94-48B7-AF1D-915CA94B3C41}" presName="horz1" presStyleCnt="0"/>
      <dgm:spPr/>
    </dgm:pt>
    <dgm:pt modelId="{A589DC6E-66FB-4A55-B379-5FC7FA668349}" type="pres">
      <dgm:prSet presAssocID="{B4CEE504-7A94-48B7-AF1D-915CA94B3C41}" presName="tx1" presStyleLbl="revTx" presStyleIdx="1" presStyleCnt="3"/>
      <dgm:spPr/>
    </dgm:pt>
    <dgm:pt modelId="{6BB0F12E-F959-4979-82FA-D2EB01AB7637}" type="pres">
      <dgm:prSet presAssocID="{B4CEE504-7A94-48B7-AF1D-915CA94B3C41}" presName="vert1" presStyleCnt="0"/>
      <dgm:spPr/>
    </dgm:pt>
    <dgm:pt modelId="{EE9C7538-567D-4DDC-85C2-9F1772CD517F}" type="pres">
      <dgm:prSet presAssocID="{7050626E-2CC4-47A0-898F-1A8BA6BBFE1C}" presName="thickLine" presStyleLbl="alignNode1" presStyleIdx="2" presStyleCnt="3"/>
      <dgm:spPr/>
    </dgm:pt>
    <dgm:pt modelId="{00AA854D-0D87-429E-AC21-61A14976755F}" type="pres">
      <dgm:prSet presAssocID="{7050626E-2CC4-47A0-898F-1A8BA6BBFE1C}" presName="horz1" presStyleCnt="0"/>
      <dgm:spPr/>
    </dgm:pt>
    <dgm:pt modelId="{C7F8AA9E-9A50-47E1-A6D5-88960A7481E5}" type="pres">
      <dgm:prSet presAssocID="{7050626E-2CC4-47A0-898F-1A8BA6BBFE1C}" presName="tx1" presStyleLbl="revTx" presStyleIdx="2" presStyleCnt="3"/>
      <dgm:spPr/>
    </dgm:pt>
    <dgm:pt modelId="{14D231EC-F168-48BF-964C-622FCDF7227E}" type="pres">
      <dgm:prSet presAssocID="{7050626E-2CC4-47A0-898F-1A8BA6BBFE1C}" presName="vert1" presStyleCnt="0"/>
      <dgm:spPr/>
    </dgm:pt>
  </dgm:ptLst>
  <dgm:cxnLst>
    <dgm:cxn modelId="{B3325428-F38B-49B4-B614-F5D287A1C6E7}" srcId="{4616FB34-8259-4840-8A5C-DCB947057069}" destId="{2CBED787-45B7-45E0-9AA6-16ACDC43A234}" srcOrd="0" destOrd="0" parTransId="{CA9543FC-C700-475D-BE2C-1E77C236158D}" sibTransId="{2A8A3435-CA40-4059-AC8F-5A18432C74E5}"/>
    <dgm:cxn modelId="{4D0F1188-0EEC-497A-AB10-76858C087813}" type="presOf" srcId="{7050626E-2CC4-47A0-898F-1A8BA6BBFE1C}" destId="{C7F8AA9E-9A50-47E1-A6D5-88960A7481E5}" srcOrd="0" destOrd="0" presId="urn:microsoft.com/office/officeart/2008/layout/LinedList"/>
    <dgm:cxn modelId="{6DEE3E89-8A4F-43DA-9D6B-42EBF6FF3294}" type="presOf" srcId="{2CBED787-45B7-45E0-9AA6-16ACDC43A234}" destId="{8D6C14D8-D9AA-4CEE-A4A2-9F949037D4FD}" srcOrd="0" destOrd="0" presId="urn:microsoft.com/office/officeart/2008/layout/LinedList"/>
    <dgm:cxn modelId="{D591D0D1-FD76-4FA5-83A3-7B1063F01244}" srcId="{4616FB34-8259-4840-8A5C-DCB947057069}" destId="{B4CEE504-7A94-48B7-AF1D-915CA94B3C41}" srcOrd="1" destOrd="0" parTransId="{F13E3ED4-AA61-472B-8C3D-F4EBBAFCC47F}" sibTransId="{8C483E52-BB92-4043-B5C8-8000E325A660}"/>
    <dgm:cxn modelId="{7EA164E3-998B-4147-927D-4F490DA4D044}" type="presOf" srcId="{4616FB34-8259-4840-8A5C-DCB947057069}" destId="{AD39F986-B6A4-4B4A-9311-D957BBC091F5}" srcOrd="0" destOrd="0" presId="urn:microsoft.com/office/officeart/2008/layout/LinedList"/>
    <dgm:cxn modelId="{9BF60EE8-C4D0-4E15-B3BA-B459A1CF3BA0}" type="presOf" srcId="{B4CEE504-7A94-48B7-AF1D-915CA94B3C41}" destId="{A589DC6E-66FB-4A55-B379-5FC7FA668349}" srcOrd="0" destOrd="0" presId="urn:microsoft.com/office/officeart/2008/layout/LinedList"/>
    <dgm:cxn modelId="{8ED977FD-0D2A-4C0D-B233-EBFA766AB5F7}" srcId="{4616FB34-8259-4840-8A5C-DCB947057069}" destId="{7050626E-2CC4-47A0-898F-1A8BA6BBFE1C}" srcOrd="2" destOrd="0" parTransId="{27E5B91B-10C8-4966-9D55-62CB052BECB2}" sibTransId="{BE616F33-8845-495D-9BF2-D8B81C05CEF9}"/>
    <dgm:cxn modelId="{C4E3061B-F882-44CB-8E56-4EA93B595B25}" type="presParOf" srcId="{AD39F986-B6A4-4B4A-9311-D957BBC091F5}" destId="{9E1DD408-0C31-457A-B4D3-7BE0479E1074}" srcOrd="0" destOrd="0" presId="urn:microsoft.com/office/officeart/2008/layout/LinedList"/>
    <dgm:cxn modelId="{00AAD0A5-F231-4519-9BBE-A07C479A4C65}" type="presParOf" srcId="{AD39F986-B6A4-4B4A-9311-D957BBC091F5}" destId="{D8C2568D-B0FD-4F61-9434-DB3DCBB6EAC9}" srcOrd="1" destOrd="0" presId="urn:microsoft.com/office/officeart/2008/layout/LinedList"/>
    <dgm:cxn modelId="{83CB6226-BF05-4F3D-B173-A27D4B3873B5}" type="presParOf" srcId="{D8C2568D-B0FD-4F61-9434-DB3DCBB6EAC9}" destId="{8D6C14D8-D9AA-4CEE-A4A2-9F949037D4FD}" srcOrd="0" destOrd="0" presId="urn:microsoft.com/office/officeart/2008/layout/LinedList"/>
    <dgm:cxn modelId="{A223A096-D647-4602-AB68-5DF89D5C91AC}" type="presParOf" srcId="{D8C2568D-B0FD-4F61-9434-DB3DCBB6EAC9}" destId="{E42EC2C0-376B-4315-9BF2-4863B5D823C4}" srcOrd="1" destOrd="0" presId="urn:microsoft.com/office/officeart/2008/layout/LinedList"/>
    <dgm:cxn modelId="{50E6724F-D17A-482B-8BE8-023B9B8034AD}" type="presParOf" srcId="{AD39F986-B6A4-4B4A-9311-D957BBC091F5}" destId="{869E0216-0FAE-4CFB-83F7-4946D4C37DEB}" srcOrd="2" destOrd="0" presId="urn:microsoft.com/office/officeart/2008/layout/LinedList"/>
    <dgm:cxn modelId="{B6BABF88-80E1-4FDF-AFAB-9069AE6CBCCF}" type="presParOf" srcId="{AD39F986-B6A4-4B4A-9311-D957BBC091F5}" destId="{13C9CD06-E244-4A83-B026-3DEB345B6CF8}" srcOrd="3" destOrd="0" presId="urn:microsoft.com/office/officeart/2008/layout/LinedList"/>
    <dgm:cxn modelId="{78206DEB-5E7B-414C-BF2B-52C801159872}" type="presParOf" srcId="{13C9CD06-E244-4A83-B026-3DEB345B6CF8}" destId="{A589DC6E-66FB-4A55-B379-5FC7FA668349}" srcOrd="0" destOrd="0" presId="urn:microsoft.com/office/officeart/2008/layout/LinedList"/>
    <dgm:cxn modelId="{6F4E11CC-67EA-4220-B62F-39FCCEE56C50}" type="presParOf" srcId="{13C9CD06-E244-4A83-B026-3DEB345B6CF8}" destId="{6BB0F12E-F959-4979-82FA-D2EB01AB7637}" srcOrd="1" destOrd="0" presId="urn:microsoft.com/office/officeart/2008/layout/LinedList"/>
    <dgm:cxn modelId="{CCF1B572-7DD3-4730-980A-EDAFE7C90B3A}" type="presParOf" srcId="{AD39F986-B6A4-4B4A-9311-D957BBC091F5}" destId="{EE9C7538-567D-4DDC-85C2-9F1772CD517F}" srcOrd="4" destOrd="0" presId="urn:microsoft.com/office/officeart/2008/layout/LinedList"/>
    <dgm:cxn modelId="{F1D32389-4010-4016-8E3B-B9564315B68B}" type="presParOf" srcId="{AD39F986-B6A4-4B4A-9311-D957BBC091F5}" destId="{00AA854D-0D87-429E-AC21-61A14976755F}" srcOrd="5" destOrd="0" presId="urn:microsoft.com/office/officeart/2008/layout/LinedList"/>
    <dgm:cxn modelId="{946D69D7-EA99-415E-AB9E-FCE563DDA8AE}" type="presParOf" srcId="{00AA854D-0D87-429E-AC21-61A14976755F}" destId="{C7F8AA9E-9A50-47E1-A6D5-88960A7481E5}" srcOrd="0" destOrd="0" presId="urn:microsoft.com/office/officeart/2008/layout/LinedList"/>
    <dgm:cxn modelId="{BF4318F1-9073-4BBF-A65F-8E19DB9966A6}" type="presParOf" srcId="{00AA854D-0D87-429E-AC21-61A14976755F}" destId="{14D231EC-F168-48BF-964C-622FCDF7227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DD408-0C31-457A-B4D3-7BE0479E1074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6C14D8-D9AA-4CEE-A4A2-9F949037D4FD}">
      <dsp:nvSpPr>
        <dsp:cNvPr id="0" name=""/>
        <dsp:cNvSpPr/>
      </dsp:nvSpPr>
      <dsp:spPr>
        <a:xfrm>
          <a:off x="0" y="2492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400" kern="1200" dirty="0"/>
            <a:t>¿Por qué la población se somete al orden jurídico del Estado? (normas y leyes)</a:t>
          </a:r>
          <a:endParaRPr lang="en-US" sz="3400" kern="1200" dirty="0"/>
        </a:p>
      </dsp:txBody>
      <dsp:txXfrm>
        <a:off x="0" y="2492"/>
        <a:ext cx="6492875" cy="1700138"/>
      </dsp:txXfrm>
    </dsp:sp>
    <dsp:sp modelId="{869E0216-0FAE-4CFB-83F7-4946D4C37DEB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89DC6E-66FB-4A55-B379-5FC7FA668349}">
      <dsp:nvSpPr>
        <dsp:cNvPr id="0" name=""/>
        <dsp:cNvSpPr/>
      </dsp:nvSpPr>
      <dsp:spPr>
        <a:xfrm>
          <a:off x="0" y="1702630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400" kern="1200" dirty="0"/>
            <a:t>¿De qué manera la democracia ha permitido orientar al Estado hacia el beneficio colectivo?</a:t>
          </a:r>
          <a:endParaRPr lang="en-US" sz="3400" kern="1200" dirty="0"/>
        </a:p>
      </dsp:txBody>
      <dsp:txXfrm>
        <a:off x="0" y="1702630"/>
        <a:ext cx="6492875" cy="1700138"/>
      </dsp:txXfrm>
    </dsp:sp>
    <dsp:sp modelId="{EE9C7538-567D-4DDC-85C2-9F1772CD517F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F8AA9E-9A50-47E1-A6D5-88960A7481E5}">
      <dsp:nvSpPr>
        <dsp:cNvPr id="0" name=""/>
        <dsp:cNvSpPr/>
      </dsp:nvSpPr>
      <dsp:spPr>
        <a:xfrm>
          <a:off x="0" y="3402769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400" kern="1200" dirty="0"/>
            <a:t>¿Conoces el concepto de “contrato social”?</a:t>
          </a:r>
          <a:endParaRPr lang="en-US" sz="3400" kern="1200" dirty="0"/>
        </a:p>
      </dsp:txBody>
      <dsp:txXfrm>
        <a:off x="0" y="3402769"/>
        <a:ext cx="6492875" cy="1700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072CC-40BB-4105-9033-A88B100B3ADF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56CB-26FE-446F-9B19-5FC9D52D91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79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https://www.youtube.com/watch?v=iQWsGxAynE8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B456CB-26FE-446F-9B19-5FC9D52D91E2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7829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Biblioteca del Congreso Nacional de Chile (2016). Guía de formación </a:t>
            </a:r>
            <a:r>
              <a:rPr lang="es-ES" dirty="0" err="1"/>
              <a:t>civica</a:t>
            </a:r>
            <a:r>
              <a:rPr lang="es-ES" dirty="0"/>
              <a:t>. Santiago: Editorial BCN. Recuperado de https://bit.ly/3hXQmd4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B456CB-26FE-446F-9B19-5FC9D52D91E2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71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https://www.menti.com/9e3exe4jkn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B456CB-26FE-446F-9B19-5FC9D52D91E2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6044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EA724-ABF1-43CB-AE51-B690574A0C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0A5F86-8865-448C-AFDD-969C986E6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AD2831-69AC-4900-8472-86CE589E2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7239-3235-48A3-8D3E-409312A5CE23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444AC0-966B-4FD5-B0CC-5730A9CEE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905757-830E-4561-97DB-242A67A75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07B-2202-4BEE-B9DC-E23F71090C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606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454CBB-928D-4058-B0FA-CCC870CE7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605D30-BBC7-48FD-B487-9F42F6409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B31F5E-7407-4FDB-855D-74A3F2D4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7239-3235-48A3-8D3E-409312A5CE23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97FAC0-917F-4FCC-9C1D-13E23E9E6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035900-6B76-4E69-A830-FCF38B502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07B-2202-4BEE-B9DC-E23F71090C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140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F82B0F2-D3C8-40ED-945D-3CB8F5B4A3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49D0AF6-D30B-4543-BDF4-8C62F2BA4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516551-F498-413F-A8DF-A215BE872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7239-3235-48A3-8D3E-409312A5CE23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4310E5-87D0-4A68-A091-D1624A74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6797DB-20A6-43CA-98CD-4B518A79D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07B-2202-4BEE-B9DC-E23F71090C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6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E661F0-677F-4167-AA55-14520D2A5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124EB9-00B7-4EF4-B3F4-A06678529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E5719A-BA3C-420B-A8D0-449BFCE0F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7239-3235-48A3-8D3E-409312A5CE23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B360EF-6676-47D6-8CC3-12C21654E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000F84-8000-4C43-8FBF-F624CD1F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07B-2202-4BEE-B9DC-E23F71090C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005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A1656-A1C5-497A-9225-A9A1A6D6A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6B42AA-7AC1-4C0D-9846-580540DCA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FA8A3B-B17E-4875-914F-D7019972A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7239-3235-48A3-8D3E-409312A5CE23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94DFB4-A15D-44AD-8532-F003E5401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9D1FEB-985F-4D53-9291-68F883CA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07B-2202-4BEE-B9DC-E23F71090C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5977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1B2323-BBE0-4A8A-BBEE-8DA118C74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9A3CF6-31A0-4C70-B9FA-C4CD4A35C3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6350FA-4EA6-49AA-B543-8D3F4132E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6309E5-FD5F-41FD-9E77-B56E1008A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7239-3235-48A3-8D3E-409312A5CE23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1686E5-1E5A-403C-973A-6D311C771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93841A-A9B6-4C12-8839-EE8EED033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07B-2202-4BEE-B9DC-E23F71090C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102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ED886A-FB47-437D-9FC3-2BA4937F3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3D414E-7EB7-4990-A27B-14B0C7BE2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AAB7BC-A23F-4757-B343-17ACAE3B1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218E1FD-921C-46B5-A73F-F4658A59F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9131DA9-7430-4AEC-B1D4-43E8809178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D37DC24-A5F2-401A-BDA4-F0C17601E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7239-3235-48A3-8D3E-409312A5CE23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0CE83F4-9FED-4376-92B8-81490ADC1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C8CF7AD-6F2A-4B4B-B9AA-7B8870B0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07B-2202-4BEE-B9DC-E23F71090C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118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E04766-1ABC-4F9A-85F9-4ED8BFFBD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3299F26-CDB4-44A0-A35C-2657A9E5B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7239-3235-48A3-8D3E-409312A5CE23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DA5DD0-5D9B-464A-91D9-61275B416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D29A615-B2A9-4775-9887-EEA86CB72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07B-2202-4BEE-B9DC-E23F71090C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4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9685666-9FB8-4879-9068-88DC72D82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7239-3235-48A3-8D3E-409312A5CE23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F49AFFE-E524-42C5-AA30-B32BB8CD1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F91AF4-AA1B-4A4F-B587-98E795FA5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07B-2202-4BEE-B9DC-E23F71090C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70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58A40-63B2-4FB8-9934-384DC8B79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E10A46-DB56-4016-B602-3F0C86569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9DE6E9-EA50-49E3-B2F8-C886D8852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9A736F-95AF-47FF-85C5-0287B421D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7239-3235-48A3-8D3E-409312A5CE23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B32EB8-3FE5-41C3-B2E2-0A4F349F3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EEDC98-2C0F-4B81-AB8B-4CAAD773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07B-2202-4BEE-B9DC-E23F71090C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739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B26CF-3585-44DB-B5EE-10237468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299D638-941B-4AE5-A32A-41C50F3875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600E232-7E6B-4BA5-8F34-5A08ECFBA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56F761-17B5-4A58-86A0-A3DA4B934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7239-3235-48A3-8D3E-409312A5CE23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6D2FAF4-FDFC-4B9F-8296-E859897B5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882543-2307-4CFA-AFC5-03C3CE89B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07B-2202-4BEE-B9DC-E23F71090C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437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08F40F-8EAD-4764-B893-FC0499B46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7D3AE6-1C28-4FC4-9B88-387E8519B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1E680E-D586-4333-A04A-5B5AD13BE6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D7239-3235-48A3-8D3E-409312A5CE23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58002F-C5C6-4C03-97A5-93536BFB5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96623D-8F54-470B-BD10-7940A0381A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0407B-2202-4BEE-B9DC-E23F71090C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971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%C3%8Dndice_de_democraci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QWsGxAynE8?feature=oembed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es.wikipedia.org/wiki/Asentamiento_irregula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radanovic.blogspot.com/2017/07/otra-vez-sobre-el-aborto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odeinalbis.blogspot.com/2011/09/el-reconocimiento-de-la-dignidad-humana.html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aulinorivero.com/2015/11/01/decisiones-dificiles-explicar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56429&amp;picture=&amp;jazyk=NL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3">
            <a:extLst>
              <a:ext uri="{FF2B5EF4-FFF2-40B4-BE49-F238E27FC236}">
                <a16:creationId xmlns:a16="http://schemas.microsoft.com/office/drawing/2014/main" id="{9C6777B5-64F4-4200-B099-34168B69F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9C36D57-34F8-4B34-AB16-4E4269922A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2439"/>
          <a:stretch/>
        </p:blipFill>
        <p:spPr>
          <a:xfrm>
            <a:off x="20" y="1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24" name="Rectangle 41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0" cy="6038850"/>
          </a:xfrm>
          <a:custGeom>
            <a:avLst/>
            <a:gdLst>
              <a:gd name="connsiteX0" fmla="*/ 0 w 12192000"/>
              <a:gd name="connsiteY0" fmla="*/ 0 h 5835650"/>
              <a:gd name="connsiteX1" fmla="*/ 12192000 w 12192000"/>
              <a:gd name="connsiteY1" fmla="*/ 0 h 5835650"/>
              <a:gd name="connsiteX2" fmla="*/ 12192000 w 12192000"/>
              <a:gd name="connsiteY2" fmla="*/ 5835650 h 5835650"/>
              <a:gd name="connsiteX3" fmla="*/ 0 w 12192000"/>
              <a:gd name="connsiteY3" fmla="*/ 5835650 h 5835650"/>
              <a:gd name="connsiteX4" fmla="*/ 0 w 12192000"/>
              <a:gd name="connsiteY4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0 w 12198350"/>
              <a:gd name="connsiteY4" fmla="*/ 5835650 h 5835650"/>
              <a:gd name="connsiteX5" fmla="*/ 0 w 12198350"/>
              <a:gd name="connsiteY5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0 w 12198350"/>
              <a:gd name="connsiteY5" fmla="*/ 5835650 h 5835650"/>
              <a:gd name="connsiteX6" fmla="*/ 0 w 12198350"/>
              <a:gd name="connsiteY6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822450 w 12198350"/>
              <a:gd name="connsiteY5" fmla="*/ 58293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727200 w 12198350"/>
              <a:gd name="connsiteY5" fmla="*/ 54864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3854450 w 12198350"/>
              <a:gd name="connsiteY5" fmla="*/ 5695950 h 5835650"/>
              <a:gd name="connsiteX6" fmla="*/ 1727200 w 12198350"/>
              <a:gd name="connsiteY6" fmla="*/ 5486400 h 5835650"/>
              <a:gd name="connsiteX7" fmla="*/ 0 w 12198350"/>
              <a:gd name="connsiteY7" fmla="*/ 5835650 h 5835650"/>
              <a:gd name="connsiteX8" fmla="*/ 0 w 12198350"/>
              <a:gd name="connsiteY8" fmla="*/ 0 h 5835650"/>
              <a:gd name="connsiteX0" fmla="*/ 0 w 12198350"/>
              <a:gd name="connsiteY0" fmla="*/ 0 h 5842000"/>
              <a:gd name="connsiteX1" fmla="*/ 12192000 w 12198350"/>
              <a:gd name="connsiteY1" fmla="*/ 0 h 5842000"/>
              <a:gd name="connsiteX2" fmla="*/ 12198350 w 12198350"/>
              <a:gd name="connsiteY2" fmla="*/ 3505200 h 5842000"/>
              <a:gd name="connsiteX3" fmla="*/ 12192000 w 12198350"/>
              <a:gd name="connsiteY3" fmla="*/ 5835650 h 5842000"/>
              <a:gd name="connsiteX4" fmla="*/ 5060950 w 12198350"/>
              <a:gd name="connsiteY4" fmla="*/ 5835650 h 5842000"/>
              <a:gd name="connsiteX5" fmla="*/ 3663950 w 12198350"/>
              <a:gd name="connsiteY5" fmla="*/ 5842000 h 5842000"/>
              <a:gd name="connsiteX6" fmla="*/ 1727200 w 12198350"/>
              <a:gd name="connsiteY6" fmla="*/ 5486400 h 5842000"/>
              <a:gd name="connsiteX7" fmla="*/ 0 w 12198350"/>
              <a:gd name="connsiteY7" fmla="*/ 5835650 h 5842000"/>
              <a:gd name="connsiteX8" fmla="*/ 0 w 12198350"/>
              <a:gd name="connsiteY8" fmla="*/ 0 h 584200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4883150 w 12198350"/>
              <a:gd name="connsiteY4" fmla="*/ 5924550 h 5924550"/>
              <a:gd name="connsiteX5" fmla="*/ 3663950 w 12198350"/>
              <a:gd name="connsiteY5" fmla="*/ 5842000 h 5924550"/>
              <a:gd name="connsiteX6" fmla="*/ 1727200 w 12198350"/>
              <a:gd name="connsiteY6" fmla="*/ 5486400 h 5924550"/>
              <a:gd name="connsiteX7" fmla="*/ 0 w 12198350"/>
              <a:gd name="connsiteY7" fmla="*/ 5835650 h 5924550"/>
              <a:gd name="connsiteX8" fmla="*/ 0 w 12198350"/>
              <a:gd name="connsiteY8" fmla="*/ 0 h 592455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8318500 w 12198350"/>
              <a:gd name="connsiteY4" fmla="*/ 5867400 h 5924550"/>
              <a:gd name="connsiteX5" fmla="*/ 4883150 w 12198350"/>
              <a:gd name="connsiteY5" fmla="*/ 5924550 h 5924550"/>
              <a:gd name="connsiteX6" fmla="*/ 3663950 w 12198350"/>
              <a:gd name="connsiteY6" fmla="*/ 5842000 h 5924550"/>
              <a:gd name="connsiteX7" fmla="*/ 1727200 w 12198350"/>
              <a:gd name="connsiteY7" fmla="*/ 5486400 h 5924550"/>
              <a:gd name="connsiteX8" fmla="*/ 0 w 12198350"/>
              <a:gd name="connsiteY8" fmla="*/ 5835650 h 5924550"/>
              <a:gd name="connsiteX9" fmla="*/ 0 w 12198350"/>
              <a:gd name="connsiteY9" fmla="*/ 0 h 59245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9766300 w 12198350"/>
              <a:gd name="connsiteY4" fmla="*/ 59245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25525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8813800 w 12198350"/>
              <a:gd name="connsiteY3" fmla="*/ 57467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623550 w 12198350"/>
              <a:gd name="connsiteY3" fmla="*/ 48006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18540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766550 w 12198350"/>
              <a:gd name="connsiteY3" fmla="*/ 410845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8350" h="6038850">
                <a:moveTo>
                  <a:pt x="0" y="0"/>
                </a:moveTo>
                <a:lnTo>
                  <a:pt x="12192000" y="0"/>
                </a:lnTo>
                <a:cubicBezTo>
                  <a:pt x="12194117" y="1168400"/>
                  <a:pt x="12196233" y="2336800"/>
                  <a:pt x="12198350" y="3505200"/>
                </a:cubicBezTo>
                <a:cubicBezTo>
                  <a:pt x="11828992" y="3872442"/>
                  <a:pt x="11606741" y="4015317"/>
                  <a:pt x="11341100" y="4267200"/>
                </a:cubicBezTo>
                <a:cubicBezTo>
                  <a:pt x="11005609" y="4512733"/>
                  <a:pt x="10677525" y="4705350"/>
                  <a:pt x="10185400" y="4978400"/>
                </a:cubicBezTo>
                <a:cubicBezTo>
                  <a:pt x="9693275" y="5251450"/>
                  <a:pt x="9381067" y="5540375"/>
                  <a:pt x="8813800" y="5746750"/>
                </a:cubicBezTo>
                <a:lnTo>
                  <a:pt x="7219950" y="6038850"/>
                </a:lnTo>
                <a:lnTo>
                  <a:pt x="4883150" y="5924550"/>
                </a:lnTo>
                <a:lnTo>
                  <a:pt x="3663950" y="5842000"/>
                </a:lnTo>
                <a:lnTo>
                  <a:pt x="1727200" y="5486400"/>
                </a:lnTo>
                <a:lnTo>
                  <a:pt x="0" y="58356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0000">
                  <a:alpha val="60000"/>
                </a:srgbClr>
              </a:gs>
              <a:gs pos="100000">
                <a:srgbClr val="000000">
                  <a:alpha val="0"/>
                </a:srgbClr>
              </a:gs>
              <a:gs pos="68000">
                <a:srgbClr val="000000">
                  <a:alpha val="4000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6" name="Group 17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27" name="Freeform: Shape 18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4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A2C70F3-C2EF-4FEB-B310-36001202D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es-ES" sz="6100">
                <a:solidFill>
                  <a:srgbClr val="FFFFFF"/>
                </a:solidFill>
              </a:rPr>
              <a:t>Estado y democracia en la actualidad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40A50F-B6D0-4AA5-A2A9-8C21E5E5AD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s-ES" dirty="0" err="1">
                <a:solidFill>
                  <a:srgbClr val="FFFFFF"/>
                </a:solidFill>
              </a:rPr>
              <a:t>OA</a:t>
            </a:r>
            <a:r>
              <a:rPr lang="es-ES" dirty="0">
                <a:solidFill>
                  <a:srgbClr val="FFFFFF"/>
                </a:solidFill>
              </a:rPr>
              <a:t> 01 Educación Ciudadana </a:t>
            </a:r>
            <a:r>
              <a:rPr lang="es-ES" dirty="0" err="1">
                <a:solidFill>
                  <a:srgbClr val="FFFFFF"/>
                </a:solidFill>
              </a:rPr>
              <a:t>3ro</a:t>
            </a:r>
            <a:r>
              <a:rPr lang="es-ES" dirty="0">
                <a:solidFill>
                  <a:srgbClr val="FFFFFF"/>
                </a:solidFill>
              </a:rPr>
              <a:t> Medio</a:t>
            </a:r>
          </a:p>
          <a:p>
            <a:pPr algn="l"/>
            <a:r>
              <a:rPr lang="es-ES" dirty="0">
                <a:solidFill>
                  <a:srgbClr val="FFFFFF"/>
                </a:solidFill>
              </a:rPr>
              <a:t>Profesor Abraham López</a:t>
            </a:r>
          </a:p>
          <a:p>
            <a:pPr algn="l"/>
            <a:r>
              <a:rPr lang="es-ES" dirty="0">
                <a:solidFill>
                  <a:srgbClr val="FFFFFF"/>
                </a:solidFill>
              </a:rPr>
              <a:t>Clase </a:t>
            </a:r>
            <a:r>
              <a:rPr lang="es-ES" dirty="0" err="1">
                <a:solidFill>
                  <a:srgbClr val="FFFFFF"/>
                </a:solidFill>
              </a:rPr>
              <a:t>N°</a:t>
            </a:r>
            <a:r>
              <a:rPr lang="es-ES" dirty="0">
                <a:solidFill>
                  <a:srgbClr val="FFFFFF"/>
                </a:solidFill>
              </a:rPr>
              <a:t> 16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3FF2DFA-4F9A-4EBD-A493-47F4A3C23321}"/>
              </a:ext>
            </a:extLst>
          </p:cNvPr>
          <p:cNvSpPr txBox="1"/>
          <p:nvPr/>
        </p:nvSpPr>
        <p:spPr>
          <a:xfrm>
            <a:off x="9857708" y="6657945"/>
            <a:ext cx="233429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z="700">
                <a:solidFill>
                  <a:srgbClr val="FFFFFF"/>
                </a:solidFill>
                <a:hlinkClick r:id="rId3" tooltip="https://es.wikipedia.org/wiki/%C3%8Dndice_de_democrac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S" sz="700">
                <a:solidFill>
                  <a:srgbClr val="FFFFFF"/>
                </a:solidFill>
              </a:rPr>
              <a:t> de Autor desconocido está bajo licencia </a:t>
            </a:r>
            <a:r>
              <a:rPr lang="es-ES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s-E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71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EF463D-EE6B-46FF-B7C7-74B09A96C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A27B3A-460C-4100-99B5-817F25979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9" y="1498602"/>
            <a:ext cx="4403345" cy="3940174"/>
            <a:chOff x="827089" y="1498602"/>
            <a:chExt cx="4403345" cy="3940174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5450488-7F33-43E4-B4DA-CAB50A1CC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E5154B2-BEF9-4C08-B6B1-9DED9F17C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D7D81914-23BB-42C4-AEBC-0193A2538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27" y="2023558"/>
            <a:ext cx="3521265" cy="2491292"/>
          </a:xfrm>
        </p:spPr>
        <p:txBody>
          <a:bodyPr anchor="t">
            <a:normAutofit/>
          </a:bodyPr>
          <a:lstStyle/>
          <a:p>
            <a:r>
              <a:rPr lang="es-ES" sz="4000"/>
              <a:t>Objetivo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0B5ED20-499B-41E7-95BE-8BBD31314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5A51D22-76EA-4C70-B5C9-ED3946924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27B8B5-FE40-4B0C-9E9C-38A548833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175" y="1311088"/>
            <a:ext cx="5276850" cy="4327261"/>
          </a:xfrm>
        </p:spPr>
        <p:txBody>
          <a:bodyPr>
            <a:normAutofit/>
          </a:bodyPr>
          <a:lstStyle/>
          <a:p>
            <a:pPr algn="just"/>
            <a:r>
              <a:rPr lang="es-ES" sz="2400" dirty="0">
                <a:solidFill>
                  <a:schemeClr val="tx1">
                    <a:alpha val="80000"/>
                  </a:schemeClr>
                </a:solidFill>
              </a:rPr>
              <a:t>Explicar la forma en que se relacionan los conceptos de democracia y Estado, considerando las definiciones y objetivos de cada uno.</a:t>
            </a:r>
          </a:p>
        </p:txBody>
      </p:sp>
    </p:spTree>
    <p:extLst>
      <p:ext uri="{BB962C8B-B14F-4D97-AF65-F5344CB8AC3E}">
        <p14:creationId xmlns:p14="http://schemas.microsoft.com/office/powerpoint/2010/main" val="3583452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A8C99C5-DEA1-4C7E-8430-400C15F03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4" cy="1323439"/>
          </a:xfrm>
        </p:spPr>
        <p:txBody>
          <a:bodyPr anchor="t">
            <a:normAutofit/>
          </a:bodyPr>
          <a:lstStyle/>
          <a:p>
            <a:r>
              <a:rPr lang="es-ES" sz="4000">
                <a:solidFill>
                  <a:schemeClr val="bg1"/>
                </a:solidFill>
              </a:rPr>
              <a:t>Democracia y Estado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72F93F4-39D1-48B0-9EC9-50E33921A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4" cy="24543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L" sz="2400" dirty="0">
                <a:solidFill>
                  <a:schemeClr val="bg1">
                    <a:alpha val="80000"/>
                  </a:schemeClr>
                </a:solidFill>
              </a:rPr>
              <a:t>¿Cómo se vincula lo descrito en el video con los conceptos de democracia y Estado?</a:t>
            </a:r>
          </a:p>
          <a:p>
            <a:pPr marL="0" indent="0" algn="just">
              <a:buNone/>
            </a:pPr>
            <a:endParaRPr lang="es-CL" sz="2400" dirty="0">
              <a:solidFill>
                <a:schemeClr val="bg1">
                  <a:alpha val="80000"/>
                </a:schemeClr>
              </a:solidFill>
            </a:endParaRPr>
          </a:p>
          <a:p>
            <a:pPr marL="0" indent="0" algn="just">
              <a:buNone/>
            </a:pPr>
            <a:r>
              <a:rPr lang="es-CL" sz="2400" dirty="0">
                <a:solidFill>
                  <a:schemeClr val="bg1">
                    <a:alpha val="80000"/>
                  </a:schemeClr>
                </a:solidFill>
              </a:rPr>
              <a:t>¿Por qué en la actualidad estos conceptos tienden a aparecer en conjunto?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44E3F87-3D58-4B03-86B2-15A5C5B9C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841376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24" name="Group 16">
              <a:extLst>
                <a:ext uri="{FF2B5EF4-FFF2-40B4-BE49-F238E27FC236}">
                  <a16:creationId xmlns:a16="http://schemas.microsoft.com/office/drawing/2014/main" id="{B4D09509-F6FC-47A6-B196-CCCFD8E83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25" name="Freeform: Shape 20">
                <a:extLst>
                  <a:ext uri="{FF2B5EF4-FFF2-40B4-BE49-F238E27FC236}">
                    <a16:creationId xmlns:a16="http://schemas.microsoft.com/office/drawing/2014/main" id="{BA5B9D66-192D-4F12-964D-2B23A1D2754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C9C14E68-C469-4A71-AF08-169DB545FC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6" name="Group 17">
              <a:extLst>
                <a:ext uri="{FF2B5EF4-FFF2-40B4-BE49-F238E27FC236}">
                  <a16:creationId xmlns:a16="http://schemas.microsoft.com/office/drawing/2014/main" id="{B2C18990-7F62-45E8-B68F-47E95E481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27" name="Freeform: Shape 18">
                <a:extLst>
                  <a:ext uri="{FF2B5EF4-FFF2-40B4-BE49-F238E27FC236}">
                    <a16:creationId xmlns:a16="http://schemas.microsoft.com/office/drawing/2014/main" id="{AC206BB2-3759-4DF0-9932-7445B6367A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8" name="Freeform: Shape 19">
                <a:extLst>
                  <a:ext uri="{FF2B5EF4-FFF2-40B4-BE49-F238E27FC236}">
                    <a16:creationId xmlns:a16="http://schemas.microsoft.com/office/drawing/2014/main" id="{381FA6FA-3CB6-4F57-8871-82DDE5BE86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4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7" name="Elementos multimedia en línea 6" title="Peter - Estado de Derecho y  Democracia Representativa">
            <a:hlinkClick r:id="" action="ppaction://media"/>
            <a:extLst>
              <a:ext uri="{FF2B5EF4-FFF2-40B4-BE49-F238E27FC236}">
                <a16:creationId xmlns:a16="http://schemas.microsoft.com/office/drawing/2014/main" id="{7601ED15-0E20-41DB-800F-DEE76D16203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6541932" y="1648232"/>
            <a:ext cx="4369112" cy="246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24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n 7" descr="Ciudad vista desde arriba de un calle&#10;&#10;Descripción generada automáticamente">
            <a:extLst>
              <a:ext uri="{FF2B5EF4-FFF2-40B4-BE49-F238E27FC236}">
                <a16:creationId xmlns:a16="http://schemas.microsoft.com/office/drawing/2014/main" id="{C9F0003A-F195-4290-8179-187248802D0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6157" t="8869" r="19826" b="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E7D4A5A-4792-44A3-8965-EBAA41C43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es-ES" sz="2800" dirty="0"/>
              <a:t>El concepto de Estado en la actualidad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C926A09-6668-421D-916A-6514DE207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3" y="2718054"/>
            <a:ext cx="4368857" cy="4121648"/>
          </a:xfrm>
        </p:spPr>
        <p:txBody>
          <a:bodyPr anchor="t"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sz="1600" dirty="0"/>
              <a:t>“El Estado es un concepto político referido a una forma de organización social, que cuenta con </a:t>
            </a:r>
            <a:r>
              <a:rPr lang="es-ES" sz="1600" b="1" dirty="0"/>
              <a:t>instituciones soberanas</a:t>
            </a:r>
            <a:r>
              <a:rPr lang="es-ES" sz="1600" dirty="0"/>
              <a:t>, que regulan la vida de una cierta comunidad de individuos en el marco de un territorio nacional. </a:t>
            </a:r>
          </a:p>
          <a:p>
            <a:pPr marL="0" indent="0" algn="just">
              <a:buNone/>
            </a:pPr>
            <a:r>
              <a:rPr lang="es-ES" sz="1600" dirty="0"/>
              <a:t>[Para entender qué es el Estado,] es necesario precisar dos conceptos: forma de Estado y forma de gobierno. </a:t>
            </a:r>
          </a:p>
          <a:p>
            <a:pPr marL="0" indent="0" algn="just">
              <a:buNone/>
            </a:pPr>
            <a:r>
              <a:rPr lang="es-ES" sz="1600" dirty="0"/>
              <a:t>• Forma de Estado: estructura del poder del cual el Estado es titular y su distribución espacial. </a:t>
            </a:r>
          </a:p>
          <a:p>
            <a:pPr marL="0" indent="0" algn="just">
              <a:buNone/>
            </a:pPr>
            <a:r>
              <a:rPr lang="es-ES" sz="1600" dirty="0"/>
              <a:t>• Forma de gobierno: ordenamiento político que se adopta, es decir, manera en que se ejerce el poder y cómo son designados los gobernantes. </a:t>
            </a:r>
          </a:p>
          <a:p>
            <a:pPr marL="0" indent="0" algn="just">
              <a:buNone/>
            </a:pPr>
            <a:endParaRPr lang="es-ES" sz="1600" dirty="0"/>
          </a:p>
          <a:p>
            <a:pPr marL="0" indent="0" algn="just">
              <a:buNone/>
            </a:pPr>
            <a:r>
              <a:rPr lang="es-ES" sz="1600" dirty="0"/>
              <a:t>Fuente: Biblioteca del Congreso Nacional de Chile (2016). Guía de formación cívica. Santiago: Editorial BCN. Recuperado de https://bit.ly/3hXQmd4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C5D382F-DABE-43A8-B0DC-D55617640277}"/>
              </a:ext>
            </a:extLst>
          </p:cNvPr>
          <p:cNvSpPr txBox="1"/>
          <p:nvPr/>
        </p:nvSpPr>
        <p:spPr>
          <a:xfrm>
            <a:off x="9857708" y="6657945"/>
            <a:ext cx="233429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z="700">
                <a:solidFill>
                  <a:srgbClr val="FFFFFF"/>
                </a:solidFill>
                <a:hlinkClick r:id="rId4" tooltip="https://es.wikipedia.org/wiki/Asentamiento_irregula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S" sz="700">
                <a:solidFill>
                  <a:srgbClr val="FFFFFF"/>
                </a:solidFill>
              </a:rPr>
              <a:t> de Autor desconocido está bajo licencia </a:t>
            </a:r>
            <a:r>
              <a:rPr lang="es-ES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s-ES" sz="700">
              <a:solidFill>
                <a:srgbClr val="FFFFFF"/>
              </a:solidFill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82951C2B-75D4-49C4-A9AA-A1DF04BC05F0}"/>
              </a:ext>
            </a:extLst>
          </p:cNvPr>
          <p:cNvSpPr/>
          <p:nvPr/>
        </p:nvSpPr>
        <p:spPr>
          <a:xfrm>
            <a:off x="7981026" y="603837"/>
            <a:ext cx="1172371" cy="4793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Formas de Estado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5BBE9928-16DD-4374-B27A-45C43C07578C}"/>
              </a:ext>
            </a:extLst>
          </p:cNvPr>
          <p:cNvSpPr/>
          <p:nvPr/>
        </p:nvSpPr>
        <p:spPr>
          <a:xfrm>
            <a:off x="6774092" y="1483947"/>
            <a:ext cx="1172371" cy="4793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Unitario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09F7199C-4DE2-4E17-A15E-94714BE00B30}"/>
              </a:ext>
            </a:extLst>
          </p:cNvPr>
          <p:cNvSpPr/>
          <p:nvPr/>
        </p:nvSpPr>
        <p:spPr>
          <a:xfrm>
            <a:off x="9220970" y="1483947"/>
            <a:ext cx="1172371" cy="4793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Federal</a:t>
            </a: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C8629656-52D9-4C55-8F86-B6935C367715}"/>
              </a:ext>
            </a:extLst>
          </p:cNvPr>
          <p:cNvSpPr/>
          <p:nvPr/>
        </p:nvSpPr>
        <p:spPr>
          <a:xfrm>
            <a:off x="8142732" y="3420423"/>
            <a:ext cx="1172371" cy="47939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Forma de gobierno</a:t>
            </a: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D415B28A-7B48-458D-910F-7B8300C5D4F0}"/>
              </a:ext>
            </a:extLst>
          </p:cNvPr>
          <p:cNvSpPr/>
          <p:nvPr/>
        </p:nvSpPr>
        <p:spPr>
          <a:xfrm>
            <a:off x="6774092" y="4299484"/>
            <a:ext cx="1748471" cy="47939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Presidencialista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DDD4DB3F-F505-411A-84A5-AEF8D199C2B2}"/>
              </a:ext>
            </a:extLst>
          </p:cNvPr>
          <p:cNvSpPr/>
          <p:nvPr/>
        </p:nvSpPr>
        <p:spPr>
          <a:xfrm>
            <a:off x="9025202" y="4299484"/>
            <a:ext cx="1748471" cy="47939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Parlamentarista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0A030ED3-4898-461B-98C1-22DB151C74FD}"/>
              </a:ext>
            </a:extLst>
          </p:cNvPr>
          <p:cNvCxnSpPr/>
          <p:nvPr/>
        </p:nvCxnSpPr>
        <p:spPr>
          <a:xfrm flipH="1">
            <a:off x="7670047" y="3987668"/>
            <a:ext cx="852516" cy="2396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61D0CC60-237C-43D2-B422-9EE6E9D0E3CC}"/>
              </a:ext>
            </a:extLst>
          </p:cNvPr>
          <p:cNvCxnSpPr>
            <a:cxnSpLocks/>
          </p:cNvCxnSpPr>
          <p:nvPr/>
        </p:nvCxnSpPr>
        <p:spPr>
          <a:xfrm>
            <a:off x="9025202" y="3997643"/>
            <a:ext cx="862054" cy="2914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EAE4E961-5E54-4FF1-B74C-B863BDF0D7CE}"/>
              </a:ext>
            </a:extLst>
          </p:cNvPr>
          <p:cNvCxnSpPr/>
          <p:nvPr/>
        </p:nvCxnSpPr>
        <p:spPr>
          <a:xfrm flipH="1">
            <a:off x="7331704" y="1146424"/>
            <a:ext cx="852516" cy="2396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6F9D1857-1463-4A16-AD15-3A88EA657B02}"/>
              </a:ext>
            </a:extLst>
          </p:cNvPr>
          <p:cNvCxnSpPr>
            <a:cxnSpLocks/>
          </p:cNvCxnSpPr>
          <p:nvPr/>
        </p:nvCxnSpPr>
        <p:spPr>
          <a:xfrm>
            <a:off x="8852214" y="1161288"/>
            <a:ext cx="815172" cy="3123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090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5E695F0-8527-4BE1-9DA1-7D0A5557C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es-ES" sz="3800">
                <a:solidFill>
                  <a:schemeClr val="bg1"/>
                </a:solidFill>
              </a:rPr>
              <a:t>Democracia en la actualidad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13D1C9-3095-4127-9E17-888AB5561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769" y="1909192"/>
            <a:ext cx="4586513" cy="37984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000" dirty="0">
                <a:solidFill>
                  <a:schemeClr val="bg1"/>
                </a:solidFill>
              </a:rPr>
              <a:t>El concepto de democracia actual se basa algunos principios fundamentales, como los siguientes: 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chemeClr val="bg1"/>
                </a:solidFill>
              </a:rPr>
              <a:t>• la creencia de que todos sus ciudadanos son libres e iguales ante la ley. 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chemeClr val="bg1"/>
                </a:solidFill>
              </a:rPr>
              <a:t>• la existencia de un marco jurídico establecido en una Constitución. 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chemeClr val="bg1"/>
                </a:solidFill>
              </a:rPr>
              <a:t>• el acuerdo de un contrato social entre los gobernantes y el pueblo.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62C5037C-B810-4B93-9A65-25192B87B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525453" y="0"/>
            <a:ext cx="4852035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AD3B3E6-D8EE-4345-90E2-192881FB3159}"/>
              </a:ext>
            </a:extLst>
          </p:cNvPr>
          <p:cNvSpPr txBox="1"/>
          <p:nvPr/>
        </p:nvSpPr>
        <p:spPr>
          <a:xfrm>
            <a:off x="9043196" y="6657945"/>
            <a:ext cx="233429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z="700">
                <a:solidFill>
                  <a:srgbClr val="FFFFFF"/>
                </a:solidFill>
                <a:hlinkClick r:id="rId3" tooltip="https://bradanovic.blogspot.com/2017/07/otra-vez-sobre-el-aborto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S" sz="700">
                <a:solidFill>
                  <a:srgbClr val="FFFFFF"/>
                </a:solidFill>
              </a:rPr>
              <a:t> de Autor desconocido está bajo licencia </a:t>
            </a:r>
            <a:r>
              <a:rPr lang="es-ES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s-ES" sz="700">
              <a:solidFill>
                <a:srgbClr val="FFFFFF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D9DAF88-6E7B-4032-9582-23ABFFDAEF33}"/>
              </a:ext>
            </a:extLst>
          </p:cNvPr>
          <p:cNvSpPr/>
          <p:nvPr/>
        </p:nvSpPr>
        <p:spPr>
          <a:xfrm>
            <a:off x="701336" y="5707672"/>
            <a:ext cx="4965212" cy="950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dirty="0">
                <a:solidFill>
                  <a:schemeClr val="bg1"/>
                </a:solidFill>
              </a:rPr>
              <a:t>Todos estos elementos, necesarios para el desarrollo de un sistema democrático, se pueden encontrar en la organización social y política que otorga un Estado.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779069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7D3071-3628-40D8-977D-D864C23DD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67" y="1397120"/>
            <a:ext cx="4707671" cy="1225650"/>
          </a:xfrm>
        </p:spPr>
        <p:txBody>
          <a:bodyPr anchor="b">
            <a:normAutofit/>
          </a:bodyPr>
          <a:lstStyle/>
          <a:p>
            <a:r>
              <a:rPr lang="es-ES" sz="3800">
                <a:solidFill>
                  <a:schemeClr val="bg1"/>
                </a:solidFill>
              </a:rPr>
              <a:t>Democracia en la actualidad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E86A38-6C89-4A2F-AAFF-2446D69A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467" y="2891752"/>
            <a:ext cx="4707671" cy="2334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400">
                <a:solidFill>
                  <a:schemeClr val="bg1"/>
                </a:solidFill>
              </a:rPr>
              <a:t>Reconocimiento de la dignidad humana: </a:t>
            </a:r>
          </a:p>
          <a:p>
            <a:pPr marL="0" indent="0">
              <a:buNone/>
            </a:pPr>
            <a:r>
              <a:rPr lang="es-ES" sz="1400">
                <a:solidFill>
                  <a:schemeClr val="bg1"/>
                </a:solidFill>
              </a:rPr>
              <a:t>• Todos los miembros de la sociedad deben ser respetados. </a:t>
            </a:r>
          </a:p>
          <a:p>
            <a:pPr marL="0" indent="0">
              <a:buNone/>
            </a:pPr>
            <a:r>
              <a:rPr lang="es-ES" sz="1400">
                <a:solidFill>
                  <a:schemeClr val="bg1"/>
                </a:solidFill>
              </a:rPr>
              <a:t>• Las personas tienen derecho a informarse y a expresar sus opiniones de manera libre. </a:t>
            </a:r>
          </a:p>
          <a:p>
            <a:pPr marL="0" indent="0">
              <a:buNone/>
            </a:pPr>
            <a:r>
              <a:rPr lang="es-ES" sz="1400">
                <a:solidFill>
                  <a:schemeClr val="bg1"/>
                </a:solidFill>
              </a:rPr>
              <a:t>• Existe la igualdad ante la ley. </a:t>
            </a:r>
          </a:p>
          <a:p>
            <a:pPr marL="0" indent="0">
              <a:buNone/>
            </a:pPr>
            <a:r>
              <a:rPr lang="es-ES" sz="1400">
                <a:solidFill>
                  <a:schemeClr val="bg1"/>
                </a:solidFill>
              </a:rPr>
              <a:t>• Se reconoce que todos cuentan con los mismos derechos, obligaciones y oportunidades</a:t>
            </a:r>
          </a:p>
        </p:txBody>
      </p:sp>
      <p:pic>
        <p:nvPicPr>
          <p:cNvPr id="5" name="Imagen 4" descr="Imagen que contiene edificio, exterior, frente, hombre&#10;&#10;Descripción generada automáticamente">
            <a:extLst>
              <a:ext uri="{FF2B5EF4-FFF2-40B4-BE49-F238E27FC236}">
                <a16:creationId xmlns:a16="http://schemas.microsoft.com/office/drawing/2014/main" id="{F60EC5A8-B8A4-47F2-8053-267FA45368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7252" r="13915" b="-2"/>
          <a:stretch/>
        </p:blipFill>
        <p:spPr>
          <a:xfrm>
            <a:off x="6735467" y="977900"/>
            <a:ext cx="5037433" cy="4826000"/>
          </a:xfrm>
          <a:prstGeom prst="rect">
            <a:avLst/>
          </a:prstGeom>
        </p:spPr>
      </p:pic>
      <p:sp>
        <p:nvSpPr>
          <p:cNvPr id="18" name="Rectangle 12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C61F2F60-14E3-4196-B7CE-175E46F04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596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52E15F3-54AE-4E2E-AB9B-46C853871440}"/>
              </a:ext>
            </a:extLst>
          </p:cNvPr>
          <p:cNvSpPr txBox="1"/>
          <p:nvPr/>
        </p:nvSpPr>
        <p:spPr>
          <a:xfrm>
            <a:off x="9286322" y="5603845"/>
            <a:ext cx="248657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z="700">
                <a:solidFill>
                  <a:srgbClr val="FFFFFF"/>
                </a:solidFill>
                <a:hlinkClick r:id="rId3" tooltip="http://archivodeinalbis.blogspot.com/2011/09/el-reconocimiento-de-la-dignidad-humana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S" sz="700">
                <a:solidFill>
                  <a:srgbClr val="FFFFFF"/>
                </a:solidFill>
              </a:rPr>
              <a:t> de Autor desconocido está bajo licencia </a:t>
            </a:r>
            <a:r>
              <a:rPr lang="es-E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s-E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288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953DB5D-0A37-4498-852C-604ADD855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959" y="-1"/>
            <a:ext cx="4670042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52B46D5E-7F74-4741-9FF9-3E105C9570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512234" y="-512235"/>
            <a:ext cx="6858001" cy="7882470"/>
          </a:xfrm>
          <a:custGeom>
            <a:avLst/>
            <a:gdLst>
              <a:gd name="connsiteX0" fmla="*/ 0 w 6858001"/>
              <a:gd name="connsiteY0" fmla="*/ 0 h 7882470"/>
              <a:gd name="connsiteX1" fmla="*/ 0 w 6858001"/>
              <a:gd name="connsiteY1" fmla="*/ 1067477 h 7882470"/>
              <a:gd name="connsiteX2" fmla="*/ 0 w 6858001"/>
              <a:gd name="connsiteY2" fmla="*/ 2201779 h 7882470"/>
              <a:gd name="connsiteX3" fmla="*/ 0 w 6858001"/>
              <a:gd name="connsiteY3" fmla="*/ 7552944 h 7882470"/>
              <a:gd name="connsiteX4" fmla="*/ 1 w 6858001"/>
              <a:gd name="connsiteY4" fmla="*/ 7552944 h 7882470"/>
              <a:gd name="connsiteX5" fmla="*/ 1 w 6858001"/>
              <a:gd name="connsiteY5" fmla="*/ 7584020 h 7882470"/>
              <a:gd name="connsiteX6" fmla="*/ 1228295 w 6858001"/>
              <a:gd name="connsiteY6" fmla="*/ 7584020 h 7882470"/>
              <a:gd name="connsiteX7" fmla="*/ 1609295 w 6858001"/>
              <a:gd name="connsiteY7" fmla="*/ 7869770 h 7882470"/>
              <a:gd name="connsiteX8" fmla="*/ 1617762 w 6858001"/>
              <a:gd name="connsiteY8" fmla="*/ 7872945 h 7882470"/>
              <a:gd name="connsiteX9" fmla="*/ 1630461 w 6858001"/>
              <a:gd name="connsiteY9" fmla="*/ 7877708 h 7882470"/>
              <a:gd name="connsiteX10" fmla="*/ 1643162 w 6858001"/>
              <a:gd name="connsiteY10" fmla="*/ 7882470 h 7882470"/>
              <a:gd name="connsiteX11" fmla="*/ 1653745 w 6858001"/>
              <a:gd name="connsiteY11" fmla="*/ 7882470 h 7882470"/>
              <a:gd name="connsiteX12" fmla="*/ 1666445 w 6858001"/>
              <a:gd name="connsiteY12" fmla="*/ 7882470 h 7882470"/>
              <a:gd name="connsiteX13" fmla="*/ 1677028 w 6858001"/>
              <a:gd name="connsiteY13" fmla="*/ 7877708 h 7882470"/>
              <a:gd name="connsiteX14" fmla="*/ 1689728 w 6858001"/>
              <a:gd name="connsiteY14" fmla="*/ 7872945 h 7882470"/>
              <a:gd name="connsiteX15" fmla="*/ 1698195 w 6858001"/>
              <a:gd name="connsiteY15" fmla="*/ 7869770 h 7882470"/>
              <a:gd name="connsiteX16" fmla="*/ 2079195 w 6858001"/>
              <a:gd name="connsiteY16" fmla="*/ 7584020 h 7882470"/>
              <a:gd name="connsiteX17" fmla="*/ 6858001 w 6858001"/>
              <a:gd name="connsiteY17" fmla="*/ 7584020 h 7882470"/>
              <a:gd name="connsiteX18" fmla="*/ 6858001 w 6858001"/>
              <a:gd name="connsiteY18" fmla="*/ 5696482 h 7882470"/>
              <a:gd name="connsiteX19" fmla="*/ 6858000 w 6858001"/>
              <a:gd name="connsiteY19" fmla="*/ 5696482 h 7882470"/>
              <a:gd name="connsiteX20" fmla="*/ 6858000 w 6858001"/>
              <a:gd name="connsiteY20" fmla="*/ 2201779 h 7882470"/>
              <a:gd name="connsiteX21" fmla="*/ 6858000 w 6858001"/>
              <a:gd name="connsiteY21" fmla="*/ 1067477 h 7882470"/>
              <a:gd name="connsiteX22" fmla="*/ 6858000 w 6858001"/>
              <a:gd name="connsiteY22" fmla="*/ 0 h 788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58001" h="7882470">
                <a:moveTo>
                  <a:pt x="0" y="0"/>
                </a:moveTo>
                <a:lnTo>
                  <a:pt x="0" y="1067477"/>
                </a:lnTo>
                <a:lnTo>
                  <a:pt x="0" y="2201779"/>
                </a:lnTo>
                <a:lnTo>
                  <a:pt x="0" y="7552944"/>
                </a:lnTo>
                <a:lnTo>
                  <a:pt x="1" y="7552944"/>
                </a:lnTo>
                <a:lnTo>
                  <a:pt x="1" y="7584020"/>
                </a:lnTo>
                <a:lnTo>
                  <a:pt x="1228295" y="7584020"/>
                </a:lnTo>
                <a:lnTo>
                  <a:pt x="1609295" y="7869770"/>
                </a:lnTo>
                <a:lnTo>
                  <a:pt x="1617762" y="7872945"/>
                </a:lnTo>
                <a:lnTo>
                  <a:pt x="1630461" y="7877708"/>
                </a:lnTo>
                <a:lnTo>
                  <a:pt x="1643162" y="7882470"/>
                </a:lnTo>
                <a:lnTo>
                  <a:pt x="1653745" y="7882470"/>
                </a:lnTo>
                <a:lnTo>
                  <a:pt x="1666445" y="7882470"/>
                </a:lnTo>
                <a:lnTo>
                  <a:pt x="1677028" y="7877708"/>
                </a:lnTo>
                <a:lnTo>
                  <a:pt x="1689728" y="7872945"/>
                </a:lnTo>
                <a:lnTo>
                  <a:pt x="1698195" y="7869770"/>
                </a:lnTo>
                <a:lnTo>
                  <a:pt x="2079195" y="7584020"/>
                </a:lnTo>
                <a:lnTo>
                  <a:pt x="6858001" y="7584020"/>
                </a:lnTo>
                <a:lnTo>
                  <a:pt x="6858001" y="5696482"/>
                </a:lnTo>
                <a:lnTo>
                  <a:pt x="6858000" y="5696482"/>
                </a:lnTo>
                <a:lnTo>
                  <a:pt x="6858000" y="2201779"/>
                </a:lnTo>
                <a:lnTo>
                  <a:pt x="6858000" y="1067477"/>
                </a:lnTo>
                <a:lnTo>
                  <a:pt x="6858000" y="0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6="http://schemas.microsoft.com/office/drawing/2014/main" xmlns:a14="http://schemas.microsoft.com/office/drawing/2010/main" xmlns:p14="http://schemas.microsoft.com/office/powerpoint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834D6B1-1F87-435F-93F6-6A661D9A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777" y="885717"/>
            <a:ext cx="5944308" cy="1559412"/>
          </a:xfrm>
        </p:spPr>
        <p:txBody>
          <a:bodyPr>
            <a:normAutofit/>
          </a:bodyPr>
          <a:lstStyle/>
          <a:p>
            <a:r>
              <a:rPr lang="es-ES"/>
              <a:t>Democracia en la actualidad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A0AAA1-197E-4EC5-8879-2BE6D157D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985" y="2700810"/>
            <a:ext cx="5924099" cy="3271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/>
              <a:t>Cumplimiento del rol del Estado: </a:t>
            </a:r>
          </a:p>
          <a:p>
            <a:pPr marL="0" indent="0">
              <a:buNone/>
            </a:pPr>
            <a:r>
              <a:rPr lang="es-ES" sz="2000" dirty="0"/>
              <a:t>• Promueve y protege los derechos humanos. </a:t>
            </a:r>
          </a:p>
          <a:p>
            <a:pPr marL="0" indent="0">
              <a:buNone/>
            </a:pPr>
            <a:r>
              <a:rPr lang="es-ES" sz="2000" dirty="0"/>
              <a:t>• Respeta y defiende la diversidad social, cultural, religiosa, étnica, entre otras. </a:t>
            </a:r>
          </a:p>
          <a:p>
            <a:pPr marL="0" indent="0">
              <a:buNone/>
            </a:pPr>
            <a:r>
              <a:rPr lang="es-ES" sz="2000" dirty="0"/>
              <a:t>• Favorece la existencia de canales de participación como las organizaciones y partidos políticos. </a:t>
            </a:r>
          </a:p>
          <a:p>
            <a:pPr marL="0" indent="0">
              <a:buNone/>
            </a:pPr>
            <a:r>
              <a:rPr lang="es-ES" sz="2000" dirty="0"/>
              <a:t>• Organiza procesos electorales transparentes. </a:t>
            </a:r>
          </a:p>
          <a:p>
            <a:pPr marL="0" indent="0">
              <a:buNone/>
            </a:pPr>
            <a:r>
              <a:rPr lang="es-ES" sz="2000" dirty="0"/>
              <a:t>• Vela por el bien común y el bienestar de sus ciudadanos</a:t>
            </a:r>
          </a:p>
        </p:txBody>
      </p:sp>
      <p:sp>
        <p:nvSpPr>
          <p:cNvPr id="15" name="Rounded Rectangle 17">
            <a:extLst>
              <a:ext uri="{FF2B5EF4-FFF2-40B4-BE49-F238E27FC236}">
                <a16:creationId xmlns:a16="http://schemas.microsoft.com/office/drawing/2014/main" id="{B97A76A2-B7F2-4D75-AB9E-71FB748825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93746" y="958640"/>
            <a:ext cx="3354790" cy="3639118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7C491D4-37E0-4990-B8B9-571BDBAF32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503606" y="1392058"/>
            <a:ext cx="2735071" cy="277228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EB6851A-1428-423D-BE57-802D189FBD09}"/>
              </a:ext>
            </a:extLst>
          </p:cNvPr>
          <p:cNvSpPr txBox="1"/>
          <p:nvPr/>
        </p:nvSpPr>
        <p:spPr>
          <a:xfrm>
            <a:off x="8904384" y="3964285"/>
            <a:ext cx="2334293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z="700">
                <a:solidFill>
                  <a:srgbClr val="FFFFFF"/>
                </a:solidFill>
                <a:hlinkClick r:id="rId3" tooltip="https://paulinorivero.com/2015/11/01/decisiones-dificiles-explicar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S" sz="700">
                <a:solidFill>
                  <a:srgbClr val="FFFFFF"/>
                </a:solidFill>
              </a:rPr>
              <a:t> de Autor desconocido está bajo licencia </a:t>
            </a:r>
            <a:r>
              <a:rPr lang="es-ES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s-E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094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4">
            <a:extLst>
              <a:ext uri="{FF2B5EF4-FFF2-40B4-BE49-F238E27FC236}">
                <a16:creationId xmlns:a16="http://schemas.microsoft.com/office/drawing/2014/main" id="{1557A916-FDD1-44A1-A7A1-70009FD6B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16">
            <a:extLst>
              <a:ext uri="{FF2B5EF4-FFF2-40B4-BE49-F238E27FC236}">
                <a16:creationId xmlns:a16="http://schemas.microsoft.com/office/drawing/2014/main" id="{4B874C19-9B23-4B12-823E-D67615A9B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743949" cy="6858000"/>
          </a:xfrm>
          <a:custGeom>
            <a:avLst/>
            <a:gdLst>
              <a:gd name="connsiteX0" fmla="*/ 956085 w 7743949"/>
              <a:gd name="connsiteY0" fmla="*/ 2071857 h 6858000"/>
              <a:gd name="connsiteX1" fmla="*/ 4999548 w 7743949"/>
              <a:gd name="connsiteY1" fmla="*/ 2071857 h 6858000"/>
              <a:gd name="connsiteX2" fmla="*/ 5619604 w 7743949"/>
              <a:gd name="connsiteY2" fmla="*/ 2437296 h 6858000"/>
              <a:gd name="connsiteX3" fmla="*/ 7645701 w 7743949"/>
              <a:gd name="connsiteY3" fmla="*/ 5926372 h 6858000"/>
              <a:gd name="connsiteX4" fmla="*/ 7645701 w 7743949"/>
              <a:gd name="connsiteY4" fmla="*/ 6639850 h 6858000"/>
              <a:gd name="connsiteX5" fmla="*/ 7538856 w 7743949"/>
              <a:gd name="connsiteY5" fmla="*/ 6823844 h 6858000"/>
              <a:gd name="connsiteX6" fmla="*/ 7519022 w 7743949"/>
              <a:gd name="connsiteY6" fmla="*/ 6858000 h 6858000"/>
              <a:gd name="connsiteX7" fmla="*/ 0 w 7743949"/>
              <a:gd name="connsiteY7" fmla="*/ 6858000 h 6858000"/>
              <a:gd name="connsiteX8" fmla="*/ 0 w 7743949"/>
              <a:gd name="connsiteY8" fmla="*/ 3003362 h 6858000"/>
              <a:gd name="connsiteX9" fmla="*/ 144017 w 7743949"/>
              <a:gd name="connsiteY9" fmla="*/ 2754282 h 6858000"/>
              <a:gd name="connsiteX10" fmla="*/ 327296 w 7743949"/>
              <a:gd name="connsiteY10" fmla="*/ 2437296 h 6858000"/>
              <a:gd name="connsiteX11" fmla="*/ 956085 w 7743949"/>
              <a:gd name="connsiteY11" fmla="*/ 2071857 h 6858000"/>
              <a:gd name="connsiteX12" fmla="*/ 6281397 w 7743949"/>
              <a:gd name="connsiteY12" fmla="*/ 1163923 h 6858000"/>
              <a:gd name="connsiteX13" fmla="*/ 7148441 w 7743949"/>
              <a:gd name="connsiteY13" fmla="*/ 1163923 h 6858000"/>
              <a:gd name="connsiteX14" fmla="*/ 7281401 w 7743949"/>
              <a:gd name="connsiteY14" fmla="*/ 1242285 h 6858000"/>
              <a:gd name="connsiteX15" fmla="*/ 7715859 w 7743949"/>
              <a:gd name="connsiteY15" fmla="*/ 1990451 h 6858000"/>
              <a:gd name="connsiteX16" fmla="*/ 7715859 w 7743949"/>
              <a:gd name="connsiteY16" fmla="*/ 2143443 h 6858000"/>
              <a:gd name="connsiteX17" fmla="*/ 7281401 w 7743949"/>
              <a:gd name="connsiteY17" fmla="*/ 2891610 h 6858000"/>
              <a:gd name="connsiteX18" fmla="*/ 7148441 w 7743949"/>
              <a:gd name="connsiteY18" fmla="*/ 2969971 h 6858000"/>
              <a:gd name="connsiteX19" fmla="*/ 6281397 w 7743949"/>
              <a:gd name="connsiteY19" fmla="*/ 2969971 h 6858000"/>
              <a:gd name="connsiteX20" fmla="*/ 6146565 w 7743949"/>
              <a:gd name="connsiteY20" fmla="*/ 2891610 h 6858000"/>
              <a:gd name="connsiteX21" fmla="*/ 5713979 w 7743949"/>
              <a:gd name="connsiteY21" fmla="*/ 2143443 h 6858000"/>
              <a:gd name="connsiteX22" fmla="*/ 5713979 w 7743949"/>
              <a:gd name="connsiteY22" fmla="*/ 1990451 h 6858000"/>
              <a:gd name="connsiteX23" fmla="*/ 6146565 w 7743949"/>
              <a:gd name="connsiteY23" fmla="*/ 1242285 h 6858000"/>
              <a:gd name="connsiteX24" fmla="*/ 6281397 w 7743949"/>
              <a:gd name="connsiteY24" fmla="*/ 1163923 h 6858000"/>
              <a:gd name="connsiteX25" fmla="*/ 0 w 7743949"/>
              <a:gd name="connsiteY25" fmla="*/ 0 h 6858000"/>
              <a:gd name="connsiteX26" fmla="*/ 6600525 w 7743949"/>
              <a:gd name="connsiteY26" fmla="*/ 0 h 6858000"/>
              <a:gd name="connsiteX27" fmla="*/ 6486618 w 7743949"/>
              <a:gd name="connsiteY27" fmla="*/ 196155 h 6858000"/>
              <a:gd name="connsiteX28" fmla="*/ 5677553 w 7743949"/>
              <a:gd name="connsiteY28" fmla="*/ 1589421 h 6858000"/>
              <a:gd name="connsiteX29" fmla="*/ 5057496 w 7743949"/>
              <a:gd name="connsiteY29" fmla="*/ 1954861 h 6858000"/>
              <a:gd name="connsiteX30" fmla="*/ 1014033 w 7743949"/>
              <a:gd name="connsiteY30" fmla="*/ 1954861 h 6858000"/>
              <a:gd name="connsiteX31" fmla="*/ 385244 w 7743949"/>
              <a:gd name="connsiteY31" fmla="*/ 1589421 h 6858000"/>
              <a:gd name="connsiteX32" fmla="*/ 69234 w 7743949"/>
              <a:gd name="connsiteY32" fmla="*/ 1042874 h 6858000"/>
              <a:gd name="connsiteX33" fmla="*/ 0 w 7743949"/>
              <a:gd name="connsiteY33" fmla="*/ 9231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743949" h="6858000">
                <a:moveTo>
                  <a:pt x="956085" y="2071857"/>
                </a:moveTo>
                <a:cubicBezTo>
                  <a:pt x="956085" y="2071857"/>
                  <a:pt x="956085" y="2071857"/>
                  <a:pt x="4999548" y="2071857"/>
                </a:cubicBezTo>
                <a:cubicBezTo>
                  <a:pt x="5252811" y="2071857"/>
                  <a:pt x="5497339" y="2211072"/>
                  <a:pt x="5619604" y="2437296"/>
                </a:cubicBezTo>
                <a:cubicBezTo>
                  <a:pt x="5619604" y="2437296"/>
                  <a:pt x="5619604" y="2437296"/>
                  <a:pt x="7645701" y="5926372"/>
                </a:cubicBezTo>
                <a:cubicBezTo>
                  <a:pt x="7776699" y="6143896"/>
                  <a:pt x="7776699" y="6422327"/>
                  <a:pt x="7645701" y="6639850"/>
                </a:cubicBezTo>
                <a:cubicBezTo>
                  <a:pt x="7645701" y="6639850"/>
                  <a:pt x="7645701" y="6639850"/>
                  <a:pt x="7538856" y="6823844"/>
                </a:cubicBezTo>
                <a:lnTo>
                  <a:pt x="7519022" y="6858000"/>
                </a:lnTo>
                <a:lnTo>
                  <a:pt x="0" y="6858000"/>
                </a:lnTo>
                <a:lnTo>
                  <a:pt x="0" y="3003362"/>
                </a:lnTo>
                <a:lnTo>
                  <a:pt x="144017" y="2754282"/>
                </a:lnTo>
                <a:cubicBezTo>
                  <a:pt x="203181" y="2651956"/>
                  <a:pt x="264254" y="2546330"/>
                  <a:pt x="327296" y="2437296"/>
                </a:cubicBezTo>
                <a:cubicBezTo>
                  <a:pt x="458294" y="2211072"/>
                  <a:pt x="694090" y="2071857"/>
                  <a:pt x="956085" y="2071857"/>
                </a:cubicBezTo>
                <a:close/>
                <a:moveTo>
                  <a:pt x="6281397" y="1163923"/>
                </a:moveTo>
                <a:cubicBezTo>
                  <a:pt x="6281397" y="1163923"/>
                  <a:pt x="6281397" y="1163923"/>
                  <a:pt x="7148441" y="1163923"/>
                </a:cubicBezTo>
                <a:cubicBezTo>
                  <a:pt x="7202749" y="1163923"/>
                  <a:pt x="7255183" y="1193775"/>
                  <a:pt x="7281401" y="1242285"/>
                </a:cubicBezTo>
                <a:cubicBezTo>
                  <a:pt x="7281401" y="1242285"/>
                  <a:pt x="7281401" y="1242285"/>
                  <a:pt x="7715859" y="1990451"/>
                </a:cubicBezTo>
                <a:cubicBezTo>
                  <a:pt x="7743949" y="2037095"/>
                  <a:pt x="7743949" y="2096799"/>
                  <a:pt x="7715859" y="2143443"/>
                </a:cubicBezTo>
                <a:cubicBezTo>
                  <a:pt x="7715859" y="2143443"/>
                  <a:pt x="7715859" y="2143443"/>
                  <a:pt x="7281401" y="2891610"/>
                </a:cubicBezTo>
                <a:cubicBezTo>
                  <a:pt x="7255183" y="2940119"/>
                  <a:pt x="7202749" y="2969971"/>
                  <a:pt x="7148441" y="2969971"/>
                </a:cubicBezTo>
                <a:cubicBezTo>
                  <a:pt x="7148441" y="2969971"/>
                  <a:pt x="7148441" y="2969971"/>
                  <a:pt x="6281397" y="2969971"/>
                </a:cubicBezTo>
                <a:cubicBezTo>
                  <a:pt x="6225217" y="2969971"/>
                  <a:pt x="6174655" y="2940119"/>
                  <a:pt x="6146565" y="2891610"/>
                </a:cubicBezTo>
                <a:cubicBezTo>
                  <a:pt x="6146565" y="2891610"/>
                  <a:pt x="6146565" y="2891610"/>
                  <a:pt x="5713979" y="2143443"/>
                </a:cubicBezTo>
                <a:cubicBezTo>
                  <a:pt x="5685889" y="2096799"/>
                  <a:pt x="5685889" y="2037095"/>
                  <a:pt x="5713979" y="1990451"/>
                </a:cubicBezTo>
                <a:cubicBezTo>
                  <a:pt x="5713979" y="1990451"/>
                  <a:pt x="5713979" y="1990451"/>
                  <a:pt x="6146565" y="1242285"/>
                </a:cubicBezTo>
                <a:cubicBezTo>
                  <a:pt x="6174655" y="1193775"/>
                  <a:pt x="6225217" y="1163923"/>
                  <a:pt x="6281397" y="1163923"/>
                </a:cubicBezTo>
                <a:close/>
                <a:moveTo>
                  <a:pt x="0" y="0"/>
                </a:moveTo>
                <a:lnTo>
                  <a:pt x="6600525" y="0"/>
                </a:lnTo>
                <a:lnTo>
                  <a:pt x="6486618" y="196155"/>
                </a:lnTo>
                <a:cubicBezTo>
                  <a:pt x="6261242" y="584267"/>
                  <a:pt x="5994130" y="1044253"/>
                  <a:pt x="5677553" y="1589421"/>
                </a:cubicBezTo>
                <a:cubicBezTo>
                  <a:pt x="5555288" y="1815646"/>
                  <a:pt x="5310759" y="1954861"/>
                  <a:pt x="5057496" y="1954861"/>
                </a:cubicBezTo>
                <a:cubicBezTo>
                  <a:pt x="5057496" y="1954861"/>
                  <a:pt x="5057496" y="1954861"/>
                  <a:pt x="1014033" y="1954861"/>
                </a:cubicBezTo>
                <a:cubicBezTo>
                  <a:pt x="752038" y="1954861"/>
                  <a:pt x="516243" y="1815646"/>
                  <a:pt x="385244" y="1589421"/>
                </a:cubicBezTo>
                <a:cubicBezTo>
                  <a:pt x="385244" y="1589421"/>
                  <a:pt x="385244" y="1589421"/>
                  <a:pt x="69234" y="1042874"/>
                </a:cubicBezTo>
                <a:lnTo>
                  <a:pt x="0" y="9231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5B75C1C-4F82-4766-8B7A-2CD662B25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744" y="349858"/>
            <a:ext cx="4761461" cy="1351722"/>
          </a:xfrm>
        </p:spPr>
        <p:txBody>
          <a:bodyPr anchor="ctr">
            <a:normAutofit/>
          </a:bodyPr>
          <a:lstStyle/>
          <a:p>
            <a:r>
              <a:rPr lang="es-ES">
                <a:solidFill>
                  <a:schemeClr val="bg1"/>
                </a:solidFill>
              </a:rPr>
              <a:t>Democracia en la actualidad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300550-3688-45D8-92B3-6F40779A7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746" y="2863018"/>
            <a:ext cx="4666592" cy="3304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>
                <a:solidFill>
                  <a:schemeClr val="bg1"/>
                </a:solidFill>
              </a:rPr>
              <a:t>Participación de la población: </a:t>
            </a:r>
          </a:p>
          <a:p>
            <a:pPr marL="0" indent="0">
              <a:buNone/>
            </a:pPr>
            <a:r>
              <a:rPr lang="es-ES" sz="2000">
                <a:solidFill>
                  <a:schemeClr val="bg1"/>
                </a:solidFill>
              </a:rPr>
              <a:t>• Exige el cumplimiento de sus derechos. </a:t>
            </a:r>
          </a:p>
          <a:p>
            <a:pPr marL="0" indent="0">
              <a:buNone/>
            </a:pPr>
            <a:r>
              <a:rPr lang="es-ES" sz="2000">
                <a:solidFill>
                  <a:schemeClr val="bg1"/>
                </a:solidFill>
              </a:rPr>
              <a:t>• Cumple con sus obligaciones. </a:t>
            </a:r>
          </a:p>
          <a:p>
            <a:pPr marL="0" indent="0">
              <a:buNone/>
            </a:pPr>
            <a:r>
              <a:rPr lang="es-ES" sz="2000">
                <a:solidFill>
                  <a:schemeClr val="bg1"/>
                </a:solidFill>
              </a:rPr>
              <a:t>• Vota libremente para elegir a sus representantes. </a:t>
            </a:r>
          </a:p>
          <a:p>
            <a:pPr marL="0" indent="0">
              <a:buNone/>
            </a:pPr>
            <a:r>
              <a:rPr lang="es-ES" sz="2000">
                <a:solidFill>
                  <a:schemeClr val="bg1"/>
                </a:solidFill>
              </a:rPr>
              <a:t>• Observa y vigila el trabajo de sus autoridades. </a:t>
            </a:r>
          </a:p>
          <a:p>
            <a:pPr marL="0" indent="0">
              <a:buNone/>
            </a:pPr>
            <a:r>
              <a:rPr lang="es-ES" sz="2000">
                <a:solidFill>
                  <a:schemeClr val="bg1"/>
                </a:solidFill>
              </a:rPr>
              <a:t>• Toma decisiones que contribuyen al bien común.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0DD1694-2E5D-43F8-B265-B0D69118EE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71145" y="1133221"/>
            <a:ext cx="3189462" cy="411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564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2F36D66-345E-429A-8F2E-96D7DA0FF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s-ES" sz="4000" dirty="0">
                <a:solidFill>
                  <a:srgbClr val="FFFFFF"/>
                </a:solidFill>
              </a:rPr>
              <a:t>Actividad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D1C363B5-1628-4EC2-8391-4A7C682891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704231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133777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645</Words>
  <Application>Microsoft Office PowerPoint</Application>
  <PresentationFormat>Panorámica</PresentationFormat>
  <Paragraphs>64</Paragraphs>
  <Slides>9</Slides>
  <Notes>3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Estado y democracia en la actualidad</vt:lpstr>
      <vt:lpstr>Objetivo</vt:lpstr>
      <vt:lpstr>Democracia y Estado</vt:lpstr>
      <vt:lpstr>El concepto de Estado en la actualidad </vt:lpstr>
      <vt:lpstr>Democracia en la actualidad</vt:lpstr>
      <vt:lpstr>Democracia en la actualidad</vt:lpstr>
      <vt:lpstr>Democracia en la actualidad</vt:lpstr>
      <vt:lpstr>Democracia en la actualidad</vt:lpstr>
      <vt:lpstr>Actividad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y democracia en la actualidad</dc:title>
  <dc:creator>Abraham López</dc:creator>
  <cp:lastModifiedBy>Carmen Barros Ortega</cp:lastModifiedBy>
  <cp:revision>6</cp:revision>
  <dcterms:created xsi:type="dcterms:W3CDTF">2021-05-11T04:55:08Z</dcterms:created>
  <dcterms:modified xsi:type="dcterms:W3CDTF">2021-05-11T20:18:50Z</dcterms:modified>
</cp:coreProperties>
</file>