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57"/>
    <p:restoredTop sz="95135"/>
  </p:normalViewPr>
  <p:slideViewPr>
    <p:cSldViewPr>
      <p:cViewPr varScale="1">
        <p:scale>
          <a:sx n="45" d="100"/>
          <a:sy n="45" d="100"/>
        </p:scale>
        <p:origin x="94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A9135-2E35-4D58-81CD-8F444D891C3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3207B-24D2-4747-A686-8DE0C050BD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55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3207B-24D2-4747-A686-8DE0C050BD0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45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A80397-0B1C-48A7-BA0F-48DDCD95C590}" type="datetimeFigureOut">
              <a:rPr lang="es-CL" smtClean="0"/>
              <a:t>06-04-2021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EBB891-6C9E-476F-B475-B0D9E2D15661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772400" cy="1253697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Multiplicaci</a:t>
            </a:r>
            <a:r>
              <a:rPr lang="es-ES" dirty="0" err="1">
                <a:solidFill>
                  <a:schemeClr val="tx1"/>
                </a:solidFill>
              </a:rPr>
              <a:t>ón</a:t>
            </a:r>
            <a:r>
              <a:rPr lang="es-ES" dirty="0">
                <a:solidFill>
                  <a:schemeClr val="tx1"/>
                </a:solidFill>
              </a:rPr>
              <a:t> y división de Números enteros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7772400" cy="1199704"/>
          </a:xfrm>
        </p:spPr>
        <p:txBody>
          <a:bodyPr>
            <a:noAutofit/>
          </a:bodyPr>
          <a:lstStyle/>
          <a:p>
            <a:pPr algn="l"/>
            <a:r>
              <a:rPr lang="es-CL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</a:t>
            </a:r>
            <a:endParaRPr lang="es-C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476671"/>
            <a:ext cx="97210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1027" name="Picture 3" descr="logo%20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07383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99592" y="335699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Profesor: Zamir Santis Kifafi</a:t>
            </a:r>
          </a:p>
          <a:p>
            <a:r>
              <a:rPr lang="es-ES_tradnl" dirty="0"/>
              <a:t>Octavo B</a:t>
            </a:r>
            <a:r>
              <a:rPr lang="es-ES" dirty="0" err="1"/>
              <a:t>ásico</a:t>
            </a:r>
            <a:endParaRPr lang="es-ES" dirty="0"/>
          </a:p>
          <a:p>
            <a:r>
              <a:rPr lang="es-ES" dirty="0"/>
              <a:t>Clase </a:t>
            </a:r>
            <a:r>
              <a:rPr lang="es-ES" dirty="0" err="1"/>
              <a:t>N°</a:t>
            </a:r>
            <a:r>
              <a:rPr lang="es-ES"/>
              <a:t> 4</a:t>
            </a:r>
            <a:endParaRPr lang="es-ES" dirty="0"/>
          </a:p>
          <a:p>
            <a:r>
              <a:rPr lang="es-ES" dirty="0"/>
              <a:t>Colegio Del Real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9916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63688" y="548680"/>
            <a:ext cx="4766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/>
              <a:t>Objetivo: OA1</a:t>
            </a:r>
            <a:endParaRPr lang="es-ES_tradnl" sz="2800" dirty="0"/>
          </a:p>
        </p:txBody>
      </p:sp>
      <p:sp>
        <p:nvSpPr>
          <p:cNvPr id="5" name="Rectángulo 4"/>
          <p:cNvSpPr/>
          <p:nvPr/>
        </p:nvSpPr>
        <p:spPr>
          <a:xfrm>
            <a:off x="1779960" y="2348880"/>
            <a:ext cx="71642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i="1" dirty="0">
                <a:solidFill>
                  <a:srgbClr val="4D4D4D"/>
                </a:solidFill>
                <a:latin typeface="Raleway" charset="0"/>
              </a:rPr>
              <a:t>Mostrar que comprenden la multiplicación y la división de números enteros: Representándolos de manera concreta, pictórica y simbólica. Aplicando procedimientos usados en la multiplicación y la división de números naturales. Aplicando la regla de los signos de la operación. Resolviendo problemas rutinarios y no rutinarios.</a:t>
            </a:r>
            <a:endParaRPr lang="es-ES_tradnl" sz="2400" b="1" i="1" dirty="0">
              <a:solidFill>
                <a:srgbClr val="4D4D4D"/>
              </a:solidFill>
              <a:effectLst/>
              <a:latin typeface="Raleway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85" y="1062190"/>
            <a:ext cx="1572766" cy="157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8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566124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Objetivo: OA1</a:t>
            </a:r>
          </a:p>
        </p:txBody>
      </p:sp>
    </p:spTree>
    <p:extLst>
      <p:ext uri="{BB962C8B-B14F-4D97-AF65-F5344CB8AC3E}">
        <p14:creationId xmlns:p14="http://schemas.microsoft.com/office/powerpoint/2010/main" val="23200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28092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1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08501"/>
              </p:ext>
            </p:extLst>
          </p:nvPr>
        </p:nvGraphicFramePr>
        <p:xfrm>
          <a:off x="265312" y="1285846"/>
          <a:ext cx="8856984" cy="48059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06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9893">
                <a:tc>
                  <a:txBody>
                    <a:bodyPr/>
                    <a:lstStyle/>
                    <a:p>
                      <a:pPr marL="66675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s-ES" sz="1200" spc="-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9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r>
                        <a:rPr lang="es-ES" sz="1200" spc="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r>
                        <a:rPr lang="es-ES" sz="1200" spc="53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</a:t>
                      </a:r>
                      <a:r>
                        <a:rPr lang="es-ES" sz="1200" b="1" spc="28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9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4)=</a:t>
                      </a:r>
                      <a:endParaRPr lang="es-ES_tradnl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1200" spc="-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r>
                        <a:rPr lang="es-ES" sz="1200" spc="29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 spc="-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</a:t>
                      </a:r>
                      <a:r>
                        <a:rPr lang="es-ES" sz="1200" b="1" spc="27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9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12) =</a:t>
                      </a:r>
                      <a:endParaRPr lang="es-ES_tradnl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176">
                <a:tc>
                  <a:txBody>
                    <a:bodyPr/>
                    <a:lstStyle/>
                    <a:p>
                      <a:pPr marL="66675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s-ES" sz="1200" spc="-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(-14)</a:t>
                      </a:r>
                      <a:r>
                        <a:rPr lang="es-ES" sz="1200" spc="28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  </a:t>
                      </a:r>
                      <a:r>
                        <a:rPr lang="es-ES" sz="1200" b="1" spc="1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9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4)</a:t>
                      </a:r>
                      <a:r>
                        <a:rPr lang="es-ES" sz="1200" spc="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lang="es-ES_tradnl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1200" spc="-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(-10)</a:t>
                      </a:r>
                      <a:r>
                        <a:rPr lang="es-ES" sz="1200" spc="1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</a:t>
                      </a:r>
                      <a:r>
                        <a:rPr lang="es-ES" sz="1200" b="1" spc="27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8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30) =</a:t>
                      </a:r>
                      <a:endParaRPr lang="es-ES_tradnl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893">
                <a:tc>
                  <a:txBody>
                    <a:bodyPr/>
                    <a:lstStyle/>
                    <a:p>
                      <a:pPr marL="66675">
                        <a:spcBef>
                          <a:spcPts val="355"/>
                        </a:spcBef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r>
                        <a:rPr lang="es-ES" sz="1200" spc="-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9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1)	</a:t>
                      </a:r>
                      <a:r>
                        <a:rPr lang="es-ES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</a:t>
                      </a:r>
                      <a:r>
                        <a:rPr lang="es-ES" sz="1200" b="1" spc="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9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12)</a:t>
                      </a:r>
                      <a:r>
                        <a:rPr lang="es-ES" sz="1200" spc="-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lang="es-ES_tradnl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(-5)</a:t>
                      </a:r>
                      <a:r>
                        <a:rPr lang="es-ES" sz="1200" spc="1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</a:t>
                      </a:r>
                      <a:r>
                        <a:rPr lang="es-ES" sz="1200" b="1" spc="53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 =</a:t>
                      </a:r>
                      <a:endParaRPr lang="es-ES_tradnl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893">
                <a:tc>
                  <a:txBody>
                    <a:bodyPr/>
                    <a:lstStyle/>
                    <a:p>
                      <a:pPr marL="66675">
                        <a:spcBef>
                          <a:spcPts val="365"/>
                        </a:spcBef>
                        <a:spcAft>
                          <a:spcPts val="0"/>
                        </a:spcAft>
                        <a:tabLst>
                          <a:tab pos="631825" algn="l"/>
                        </a:tabLs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9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10)</a:t>
                      </a:r>
                      <a:r>
                        <a:rPr lang="es-ES" sz="1200" spc="27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	</a:t>
                      </a:r>
                      <a:r>
                        <a:rPr lang="es-ES" sz="1200" spc="-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9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4) =</a:t>
                      </a:r>
                      <a:endParaRPr lang="es-ES_tradnl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1200" spc="-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9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spc="-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2)</a:t>
                      </a:r>
                      <a:r>
                        <a:rPr lang="es-ES" sz="1200" spc="27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</a:t>
                      </a:r>
                      <a:r>
                        <a:rPr lang="es-ES" sz="1200" b="1" spc="28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8=</a:t>
                      </a:r>
                      <a:endParaRPr lang="es-ES_tradnl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176">
                <a:tc>
                  <a:txBody>
                    <a:bodyPr/>
                    <a:lstStyle/>
                    <a:p>
                      <a:pPr marL="66675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s-ES" sz="1200" spc="-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  <a:r>
                        <a:rPr lang="es-ES" sz="1200" spc="2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</a:t>
                      </a:r>
                      <a:r>
                        <a:rPr lang="es-ES" sz="1200" b="1" spc="53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</a:t>
                      </a:r>
                      <a:r>
                        <a:rPr lang="es-ES" sz="1200" spc="-9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9) =</a:t>
                      </a:r>
                      <a:endParaRPr lang="es-ES_tradnl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(-3)</a:t>
                      </a:r>
                      <a:r>
                        <a:rPr lang="es-ES" sz="1200" spc="1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</a:t>
                      </a:r>
                      <a:r>
                        <a:rPr lang="es-ES" sz="1200" b="1" spc="53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 =</a:t>
                      </a:r>
                      <a:endParaRPr lang="es-ES_tradnl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893">
                <a:tc>
                  <a:txBody>
                    <a:bodyPr/>
                    <a:lstStyle/>
                    <a:p>
                      <a:pPr marL="66675"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643890" algn="l"/>
                        </a:tabLs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(-12)</a:t>
                      </a:r>
                      <a:r>
                        <a:rPr lang="es-ES" sz="1200" spc="53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	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(-4)</a:t>
                      </a:r>
                      <a:r>
                        <a:rPr lang="es-ES" sz="1200" spc="-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lang="es-ES_tradnl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(-7)</a:t>
                      </a:r>
                      <a:r>
                        <a:rPr lang="es-ES" sz="1200" spc="28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·</a:t>
                      </a:r>
                      <a:r>
                        <a:rPr lang="es-ES" sz="1200" b="1" spc="53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r>
                        <a:rPr lang="es-ES" sz="1200" spc="-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lang="es-ES_tradnl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199673"/>
            <a:ext cx="15246930" cy="108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588777" tIns="69828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Calibri" charset="0"/>
                <a:cs typeface="Calibri" charset="0"/>
              </a:rPr>
              <a:t>Resuelve las siguientes multiplicaciones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Calibri" charset="0"/>
                <a:cs typeface="Calibri" charset="0"/>
              </a:rPr>
              <a:t>con Números Enteros: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8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582161"/>
              </p:ext>
            </p:extLst>
          </p:nvPr>
        </p:nvGraphicFramePr>
        <p:xfrm>
          <a:off x="539552" y="1005880"/>
          <a:ext cx="7992886" cy="41880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6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0912">
                <a:tc>
                  <a:txBody>
                    <a:bodyPr/>
                    <a:lstStyle/>
                    <a:p>
                      <a:pPr marR="28130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24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703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24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 ·</a:t>
                      </a:r>
                      <a:r>
                        <a:rPr lang="es-ES" sz="2400" b="1" spc="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4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 · c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 ·</a:t>
                      </a:r>
                      <a:r>
                        <a:rPr lang="es-ES" sz="2400" b="1" spc="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(a</a:t>
                      </a:r>
                      <a:r>
                        <a:rPr lang="es-ES" sz="2400" b="1" spc="-1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</a:t>
                      </a:r>
                      <a:r>
                        <a:rPr lang="es-ES" sz="2400" b="1" spc="-1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c)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24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 ·</a:t>
                      </a:r>
                      <a:r>
                        <a:rPr lang="es-ES" sz="2400" b="1" spc="5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4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 ·</a:t>
                      </a:r>
                      <a:r>
                        <a:rPr lang="es-ES" sz="2400" b="1" spc="-1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4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(-1)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713">
                <a:tc>
                  <a:txBody>
                    <a:bodyPr/>
                    <a:lstStyle/>
                    <a:p>
                      <a:pPr marR="25590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R="25590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4480" marR="278765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284480" marR="278765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33845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713">
                <a:tc>
                  <a:txBody>
                    <a:bodyPr/>
                    <a:lstStyle/>
                    <a:p>
                      <a:pPr marR="28067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R="28067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3810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33845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713">
                <a:tc>
                  <a:txBody>
                    <a:bodyPr/>
                    <a:lstStyle/>
                    <a:p>
                      <a:pPr marR="28067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R="280670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4480" marR="278765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284480" marR="278765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33845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241">
                <a:tc>
                  <a:txBody>
                    <a:bodyPr/>
                    <a:lstStyle/>
                    <a:p>
                      <a:pPr marR="25590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84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713">
                <a:tc>
                  <a:txBody>
                    <a:bodyPr/>
                    <a:lstStyle/>
                    <a:p>
                      <a:pPr marR="25590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R="255905" algn="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3810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33845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Times New Roman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es-ES_tradnl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59579" y="548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Resuelve y completa la siguiente tabla.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9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es-ES" b="1" dirty="0"/>
              <a:t>Justifica cada situación dando un ejemplo:</a:t>
            </a:r>
          </a:p>
          <a:p>
            <a:pPr lvl="0"/>
            <a:endParaRPr lang="es-ES_tradnl" b="1" dirty="0"/>
          </a:p>
          <a:p>
            <a:pPr lvl="0"/>
            <a:r>
              <a:rPr lang="es-ES" dirty="0"/>
              <a:t>Si multiplicas 2 números enteros que no tienen el mismo signo, ¿el resultado será un número entero positivo o uno negativo? ¿Por qué?</a:t>
            </a:r>
            <a:endParaRPr lang="es-ES_tradnl" dirty="0"/>
          </a:p>
          <a:p>
            <a:pPr marL="109728" indent="0">
              <a:buNone/>
            </a:pPr>
            <a:r>
              <a:rPr lang="es-ES" dirty="0"/>
              <a:t> </a:t>
            </a:r>
            <a:endParaRPr lang="es-ES_tradnl" dirty="0"/>
          </a:p>
          <a:p>
            <a:pPr lvl="0"/>
            <a:r>
              <a:rPr lang="es-ES" dirty="0"/>
              <a:t>Si multiplicas 2 números enteros negativos, ¿el resultado será un número entero negativo o positivo?</a:t>
            </a:r>
            <a:endParaRPr lang="es-ES_tradnl" dirty="0"/>
          </a:p>
          <a:p>
            <a:pPr marL="109728" indent="0">
              <a:buNone/>
            </a:pPr>
            <a:endParaRPr lang="es-ES_tradnl" dirty="0"/>
          </a:p>
          <a:p>
            <a:pPr lvl="0"/>
            <a:r>
              <a:rPr lang="es-ES" dirty="0"/>
              <a:t>Si multiplicas 2 números enteros, ambos positivos ¿el resultado será un número entero positivo o negativo?</a:t>
            </a:r>
            <a:endParaRPr lang="es-ES_tradnl" dirty="0"/>
          </a:p>
          <a:p>
            <a:pPr marL="109728" indent="0">
              <a:buNone/>
            </a:pPr>
            <a:br>
              <a:rPr lang="es-ES" dirty="0"/>
            </a:br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4754571"/>
            <a:ext cx="39116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3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11560" y="332656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55"/>
              </a:spcBef>
              <a:spcAft>
                <a:spcPts val="0"/>
              </a:spcAft>
              <a:buSzPts val="1200"/>
              <a:tabLst>
                <a:tab pos="589915" algn="l"/>
              </a:tabLst>
            </a:pPr>
            <a:r>
              <a:rPr lang="es-ES" sz="2400" b="1">
                <a:latin typeface="Calibri" charset="0"/>
                <a:ea typeface="Calibri" charset="0"/>
                <a:cs typeface="Calibri" charset="0"/>
              </a:rPr>
              <a:t>Resuelve</a:t>
            </a:r>
            <a:r>
              <a:rPr lang="es-ES" sz="2400" b="1" spc="-2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" sz="2400" b="1">
                <a:latin typeface="Calibri" charset="0"/>
                <a:ea typeface="Calibri" charset="0"/>
                <a:cs typeface="Calibri" charset="0"/>
              </a:rPr>
              <a:t>las</a:t>
            </a:r>
            <a:r>
              <a:rPr lang="es-ES" sz="2400" b="1" spc="-15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" sz="2400" b="1">
                <a:latin typeface="Calibri" charset="0"/>
                <a:ea typeface="Calibri" charset="0"/>
                <a:cs typeface="Calibri" charset="0"/>
              </a:rPr>
              <a:t>siguientes</a:t>
            </a:r>
            <a:r>
              <a:rPr lang="es-ES" sz="2400" b="1" spc="-3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" sz="2400" b="1">
                <a:latin typeface="Calibri" charset="0"/>
                <a:ea typeface="Calibri" charset="0"/>
                <a:cs typeface="Calibri" charset="0"/>
              </a:rPr>
              <a:t>divisiones</a:t>
            </a:r>
            <a:r>
              <a:rPr lang="es-ES" sz="2400" b="1" spc="5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" sz="2400" b="1">
                <a:latin typeface="Calibri" charset="0"/>
                <a:ea typeface="Calibri" charset="0"/>
                <a:cs typeface="Calibri" charset="0"/>
              </a:rPr>
              <a:t>con</a:t>
            </a:r>
            <a:r>
              <a:rPr lang="es-ES" sz="2400" b="1" spc="-5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" sz="2400" b="1">
                <a:latin typeface="Calibri" charset="0"/>
                <a:ea typeface="Calibri" charset="0"/>
                <a:cs typeface="Calibri" charset="0"/>
              </a:rPr>
              <a:t>Números</a:t>
            </a:r>
            <a:r>
              <a:rPr lang="es-ES" sz="2400" b="1" spc="-2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" sz="2400" b="1">
                <a:latin typeface="Calibri" charset="0"/>
                <a:ea typeface="Calibri" charset="0"/>
                <a:cs typeface="Calibri" charset="0"/>
              </a:rPr>
              <a:t>Enteros:</a:t>
            </a:r>
            <a:endParaRPr lang="es-ES_tradnl" sz="2400" b="1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204273"/>
              </p:ext>
            </p:extLst>
          </p:nvPr>
        </p:nvGraphicFramePr>
        <p:xfrm>
          <a:off x="827585" y="980729"/>
          <a:ext cx="2808312" cy="47525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8774">
                <a:tc>
                  <a:txBody>
                    <a:bodyPr/>
                    <a:lstStyle/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  <a:tabLst>
                          <a:tab pos="507365" algn="l"/>
                        </a:tabLst>
                      </a:pPr>
                      <a:endParaRPr lang="es-ES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  <a:tabLst>
                          <a:tab pos="507365" algn="l"/>
                        </a:tabLst>
                      </a:pP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30  </a:t>
                      </a:r>
                      <a:r>
                        <a:rPr lang="es-ES" sz="2000" spc="1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b="1" spc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 </a:t>
                      </a:r>
                      <a:r>
                        <a:rPr lang="es-ES" sz="2000" b="1" spc="0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(-3)</a:t>
                      </a:r>
                      <a:r>
                        <a:rPr lang="es-ES" sz="2000" spc="-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020"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706755" algn="l"/>
                          <a:tab pos="1037590" algn="l"/>
                        </a:tabLst>
                      </a:pP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(-9)   </a:t>
                      </a:r>
                      <a:r>
                        <a:rPr lang="es-E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	 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	=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857">
                <a:tc>
                  <a:txBody>
                    <a:bodyPr/>
                    <a:lstStyle/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</a:t>
                      </a:r>
                      <a:r>
                        <a:rPr lang="es-ES" sz="2000" spc="26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</a:t>
                      </a:r>
                      <a:r>
                        <a:rPr lang="es-ES" sz="2000" b="1" spc="27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(-50)=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3101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(-180)  </a:t>
                      </a:r>
                      <a:r>
                        <a:rPr lang="es-E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 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(-2)</a:t>
                      </a:r>
                      <a:r>
                        <a:rPr lang="es-ES" sz="2000" spc="27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8774">
                <a:tc>
                  <a:txBody>
                    <a:bodyPr/>
                    <a:lstStyle/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  <a:tabLst>
                          <a:tab pos="1037590" algn="l"/>
                        </a:tabLst>
                      </a:pPr>
                      <a:endParaRPr lang="es-ES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  <a:tabLst>
                          <a:tab pos="1037590" algn="l"/>
                        </a:tabLst>
                      </a:pP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(-15)</a:t>
                      </a:r>
                      <a:r>
                        <a:rPr lang="es-ES" sz="2000" spc="53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  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(- 5)</a:t>
                      </a:r>
                      <a:r>
                        <a:rPr lang="es-ES" sz="2000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66652"/>
              </p:ext>
            </p:extLst>
          </p:nvPr>
        </p:nvGraphicFramePr>
        <p:xfrm>
          <a:off x="3851920" y="980729"/>
          <a:ext cx="2808312" cy="47525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8774">
                <a:tc>
                  <a:txBody>
                    <a:bodyPr/>
                    <a:lstStyle/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  <a:tabLst>
                          <a:tab pos="507365" algn="l"/>
                        </a:tabLst>
                      </a:pPr>
                      <a:endParaRPr lang="es-ES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  <a:tabLst>
                          <a:tab pos="507365" algn="l"/>
                        </a:tabLst>
                      </a:pP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60  </a:t>
                      </a:r>
                      <a:r>
                        <a:rPr lang="es-ES" sz="2000" spc="1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b="1" spc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 </a:t>
                      </a:r>
                      <a:r>
                        <a:rPr lang="es-ES" sz="2000" b="1" spc="0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(-4)</a:t>
                      </a:r>
                      <a:r>
                        <a:rPr lang="es-ES" sz="2000" spc="-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020"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  <a:tabLst>
                          <a:tab pos="706755" algn="l"/>
                          <a:tab pos="1037590" algn="l"/>
                        </a:tabLst>
                      </a:pP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(-12)   </a:t>
                      </a:r>
                      <a:r>
                        <a:rPr lang="es-E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	  </a:t>
                      </a:r>
                      <a:r>
                        <a:rPr lang="es-ES" sz="20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	=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857">
                <a:tc>
                  <a:txBody>
                    <a:bodyPr/>
                    <a:lstStyle/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es-ES" sz="2000" spc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200</a:t>
                      </a:r>
                      <a:r>
                        <a:rPr lang="es-ES" sz="2000" spc="26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</a:t>
                      </a:r>
                      <a:r>
                        <a:rPr lang="es-ES" sz="2000" b="1" spc="27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(-100)=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3101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(-320)  </a:t>
                      </a:r>
                      <a:r>
                        <a:rPr lang="es-E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 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(-4)</a:t>
                      </a:r>
                      <a:r>
                        <a:rPr lang="es-ES" sz="2000" spc="27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8774">
                <a:tc>
                  <a:txBody>
                    <a:bodyPr/>
                    <a:lstStyle/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  <a:tabLst>
                          <a:tab pos="1037590" algn="l"/>
                        </a:tabLst>
                      </a:pPr>
                      <a:endParaRPr lang="es-ES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67945">
                        <a:lnSpc>
                          <a:spcPts val="1460"/>
                        </a:lnSpc>
                        <a:spcAft>
                          <a:spcPts val="0"/>
                        </a:spcAft>
                        <a:tabLst>
                          <a:tab pos="1037590" algn="l"/>
                        </a:tabLst>
                      </a:pP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(-60)</a:t>
                      </a:r>
                      <a:r>
                        <a:rPr lang="es-ES" sz="2000" spc="535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  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(- 3)</a:t>
                      </a:r>
                      <a:r>
                        <a:rPr lang="es-ES" sz="2000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=</a:t>
                      </a:r>
                      <a:endParaRPr lang="es-ES_tradnl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712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340599" y="402477"/>
            <a:ext cx="671025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Reemplaza los valores correspondientes de “a”, “b” y “c”: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83568" y="1450814"/>
            <a:ext cx="7776864" cy="420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368184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_tradnl" altLang="es-ES_trad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s-ES_tradnl" altLang="es-ES_trad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¿Cuál es el valor de las siguientes expresiones?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Calibri" charset="0"/>
                <a:cs typeface="Calibri" charset="0"/>
              </a:rPr>
              <a:t>a)	a : (b : 2)	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b)	(- b) : c	              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Calibri" charset="0"/>
                <a:cs typeface="Calibri" charset="0"/>
              </a:rPr>
              <a:t>c)	(a : c) : b	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931024" y="2945435"/>
            <a:ext cx="819150" cy="457200"/>
            <a:chOff x="1666" y="328"/>
            <a:chExt cx="1290" cy="720"/>
          </a:xfrm>
        </p:grpSpPr>
        <p:sp>
          <p:nvSpPr>
            <p:cNvPr id="17" name="Freeform 23"/>
            <p:cNvSpPr>
              <a:spLocks/>
            </p:cNvSpPr>
            <p:nvPr/>
          </p:nvSpPr>
          <p:spPr bwMode="auto">
            <a:xfrm>
              <a:off x="1674" y="335"/>
              <a:ext cx="1275" cy="705"/>
            </a:xfrm>
            <a:custGeom>
              <a:avLst/>
              <a:gdLst>
                <a:gd name="T0" fmla="+- 0 1791 1674"/>
                <a:gd name="T1" fmla="*/ T0 w 1275"/>
                <a:gd name="T2" fmla="+- 0 336 336"/>
                <a:gd name="T3" fmla="*/ 336 h 705"/>
                <a:gd name="T4" fmla="+- 0 1746 1674"/>
                <a:gd name="T5" fmla="*/ T4 w 1275"/>
                <a:gd name="T6" fmla="+- 0 345 336"/>
                <a:gd name="T7" fmla="*/ 345 h 705"/>
                <a:gd name="T8" fmla="+- 0 1708 1674"/>
                <a:gd name="T9" fmla="*/ T8 w 1275"/>
                <a:gd name="T10" fmla="+- 0 370 336"/>
                <a:gd name="T11" fmla="*/ 370 h 705"/>
                <a:gd name="T12" fmla="+- 0 1683 1674"/>
                <a:gd name="T13" fmla="*/ T12 w 1275"/>
                <a:gd name="T14" fmla="+- 0 407 336"/>
                <a:gd name="T15" fmla="*/ 407 h 705"/>
                <a:gd name="T16" fmla="+- 0 1674 1674"/>
                <a:gd name="T17" fmla="*/ T16 w 1275"/>
                <a:gd name="T18" fmla="+- 0 453 336"/>
                <a:gd name="T19" fmla="*/ 453 h 705"/>
                <a:gd name="T20" fmla="+- 0 1674 1674"/>
                <a:gd name="T21" fmla="*/ T20 w 1275"/>
                <a:gd name="T22" fmla="+- 0 923 336"/>
                <a:gd name="T23" fmla="*/ 923 h 705"/>
                <a:gd name="T24" fmla="+- 0 1683 1674"/>
                <a:gd name="T25" fmla="*/ T24 w 1275"/>
                <a:gd name="T26" fmla="+- 0 969 336"/>
                <a:gd name="T27" fmla="*/ 969 h 705"/>
                <a:gd name="T28" fmla="+- 0 1708 1674"/>
                <a:gd name="T29" fmla="*/ T28 w 1275"/>
                <a:gd name="T30" fmla="+- 0 1006 336"/>
                <a:gd name="T31" fmla="*/ 1006 h 705"/>
                <a:gd name="T32" fmla="+- 0 1746 1674"/>
                <a:gd name="T33" fmla="*/ T32 w 1275"/>
                <a:gd name="T34" fmla="+- 0 1031 336"/>
                <a:gd name="T35" fmla="*/ 1031 h 705"/>
                <a:gd name="T36" fmla="+- 0 1791 1674"/>
                <a:gd name="T37" fmla="*/ T36 w 1275"/>
                <a:gd name="T38" fmla="+- 0 1041 336"/>
                <a:gd name="T39" fmla="*/ 1041 h 705"/>
                <a:gd name="T40" fmla="+- 0 2832 1674"/>
                <a:gd name="T41" fmla="*/ T40 w 1275"/>
                <a:gd name="T42" fmla="+- 0 1041 336"/>
                <a:gd name="T43" fmla="*/ 1041 h 705"/>
                <a:gd name="T44" fmla="+- 0 2877 1674"/>
                <a:gd name="T45" fmla="*/ T44 w 1275"/>
                <a:gd name="T46" fmla="+- 0 1031 336"/>
                <a:gd name="T47" fmla="*/ 1031 h 705"/>
                <a:gd name="T48" fmla="+- 0 2915 1674"/>
                <a:gd name="T49" fmla="*/ T48 w 1275"/>
                <a:gd name="T50" fmla="+- 0 1006 336"/>
                <a:gd name="T51" fmla="*/ 1006 h 705"/>
                <a:gd name="T52" fmla="+- 0 2940 1674"/>
                <a:gd name="T53" fmla="*/ T52 w 1275"/>
                <a:gd name="T54" fmla="+- 0 969 336"/>
                <a:gd name="T55" fmla="*/ 969 h 705"/>
                <a:gd name="T56" fmla="+- 0 2949 1674"/>
                <a:gd name="T57" fmla="*/ T56 w 1275"/>
                <a:gd name="T58" fmla="+- 0 923 336"/>
                <a:gd name="T59" fmla="*/ 923 h 705"/>
                <a:gd name="T60" fmla="+- 0 2949 1674"/>
                <a:gd name="T61" fmla="*/ T60 w 1275"/>
                <a:gd name="T62" fmla="+- 0 453 336"/>
                <a:gd name="T63" fmla="*/ 453 h 705"/>
                <a:gd name="T64" fmla="+- 0 2940 1674"/>
                <a:gd name="T65" fmla="*/ T64 w 1275"/>
                <a:gd name="T66" fmla="+- 0 407 336"/>
                <a:gd name="T67" fmla="*/ 407 h 705"/>
                <a:gd name="T68" fmla="+- 0 2915 1674"/>
                <a:gd name="T69" fmla="*/ T68 w 1275"/>
                <a:gd name="T70" fmla="+- 0 370 336"/>
                <a:gd name="T71" fmla="*/ 370 h 705"/>
                <a:gd name="T72" fmla="+- 0 2877 1674"/>
                <a:gd name="T73" fmla="*/ T72 w 1275"/>
                <a:gd name="T74" fmla="+- 0 345 336"/>
                <a:gd name="T75" fmla="*/ 345 h 705"/>
                <a:gd name="T76" fmla="+- 0 2832 1674"/>
                <a:gd name="T77" fmla="*/ T76 w 1275"/>
                <a:gd name="T78" fmla="+- 0 336 336"/>
                <a:gd name="T79" fmla="*/ 336 h 705"/>
                <a:gd name="T80" fmla="+- 0 1791 1674"/>
                <a:gd name="T81" fmla="*/ T80 w 1275"/>
                <a:gd name="T82" fmla="+- 0 336 336"/>
                <a:gd name="T83" fmla="*/ 336 h 7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275" h="705">
                  <a:moveTo>
                    <a:pt x="117" y="0"/>
                  </a:moveTo>
                  <a:lnTo>
                    <a:pt x="72" y="9"/>
                  </a:lnTo>
                  <a:lnTo>
                    <a:pt x="34" y="34"/>
                  </a:lnTo>
                  <a:lnTo>
                    <a:pt x="9" y="71"/>
                  </a:lnTo>
                  <a:lnTo>
                    <a:pt x="0" y="117"/>
                  </a:lnTo>
                  <a:lnTo>
                    <a:pt x="0" y="587"/>
                  </a:lnTo>
                  <a:lnTo>
                    <a:pt x="9" y="633"/>
                  </a:lnTo>
                  <a:lnTo>
                    <a:pt x="34" y="670"/>
                  </a:lnTo>
                  <a:lnTo>
                    <a:pt x="72" y="695"/>
                  </a:lnTo>
                  <a:lnTo>
                    <a:pt x="117" y="705"/>
                  </a:lnTo>
                  <a:lnTo>
                    <a:pt x="1158" y="705"/>
                  </a:lnTo>
                  <a:lnTo>
                    <a:pt x="1203" y="695"/>
                  </a:lnTo>
                  <a:lnTo>
                    <a:pt x="1241" y="670"/>
                  </a:lnTo>
                  <a:lnTo>
                    <a:pt x="1266" y="633"/>
                  </a:lnTo>
                  <a:lnTo>
                    <a:pt x="1275" y="587"/>
                  </a:lnTo>
                  <a:lnTo>
                    <a:pt x="1275" y="117"/>
                  </a:lnTo>
                  <a:lnTo>
                    <a:pt x="1266" y="71"/>
                  </a:lnTo>
                  <a:lnTo>
                    <a:pt x="1241" y="34"/>
                  </a:lnTo>
                  <a:lnTo>
                    <a:pt x="1203" y="9"/>
                  </a:lnTo>
                  <a:lnTo>
                    <a:pt x="1158" y="0"/>
                  </a:lnTo>
                  <a:lnTo>
                    <a:pt x="117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1666" y="328"/>
              <a:ext cx="129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altLang="es-ES_tradn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a= -28</a:t>
              </a:r>
            </a:p>
          </p:txBody>
        </p:sp>
      </p:grp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2250863" y="2955126"/>
            <a:ext cx="819150" cy="457200"/>
            <a:chOff x="3541" y="328"/>
            <a:chExt cx="1290" cy="720"/>
          </a:xfrm>
        </p:grpSpPr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3549" y="335"/>
              <a:ext cx="1275" cy="705"/>
            </a:xfrm>
            <a:custGeom>
              <a:avLst/>
              <a:gdLst>
                <a:gd name="T0" fmla="+- 0 3666 3549"/>
                <a:gd name="T1" fmla="*/ T0 w 1275"/>
                <a:gd name="T2" fmla="+- 0 336 336"/>
                <a:gd name="T3" fmla="*/ 336 h 705"/>
                <a:gd name="T4" fmla="+- 0 3621 3549"/>
                <a:gd name="T5" fmla="*/ T4 w 1275"/>
                <a:gd name="T6" fmla="+- 0 345 336"/>
                <a:gd name="T7" fmla="*/ 345 h 705"/>
                <a:gd name="T8" fmla="+- 0 3583 3549"/>
                <a:gd name="T9" fmla="*/ T8 w 1275"/>
                <a:gd name="T10" fmla="+- 0 370 336"/>
                <a:gd name="T11" fmla="*/ 370 h 705"/>
                <a:gd name="T12" fmla="+- 0 3558 3549"/>
                <a:gd name="T13" fmla="*/ T12 w 1275"/>
                <a:gd name="T14" fmla="+- 0 407 336"/>
                <a:gd name="T15" fmla="*/ 407 h 705"/>
                <a:gd name="T16" fmla="+- 0 3549 3549"/>
                <a:gd name="T17" fmla="*/ T16 w 1275"/>
                <a:gd name="T18" fmla="+- 0 453 336"/>
                <a:gd name="T19" fmla="*/ 453 h 705"/>
                <a:gd name="T20" fmla="+- 0 3549 3549"/>
                <a:gd name="T21" fmla="*/ T20 w 1275"/>
                <a:gd name="T22" fmla="+- 0 923 336"/>
                <a:gd name="T23" fmla="*/ 923 h 705"/>
                <a:gd name="T24" fmla="+- 0 3558 3549"/>
                <a:gd name="T25" fmla="*/ T24 w 1275"/>
                <a:gd name="T26" fmla="+- 0 969 336"/>
                <a:gd name="T27" fmla="*/ 969 h 705"/>
                <a:gd name="T28" fmla="+- 0 3583 3549"/>
                <a:gd name="T29" fmla="*/ T28 w 1275"/>
                <a:gd name="T30" fmla="+- 0 1006 336"/>
                <a:gd name="T31" fmla="*/ 1006 h 705"/>
                <a:gd name="T32" fmla="+- 0 3621 3549"/>
                <a:gd name="T33" fmla="*/ T32 w 1275"/>
                <a:gd name="T34" fmla="+- 0 1031 336"/>
                <a:gd name="T35" fmla="*/ 1031 h 705"/>
                <a:gd name="T36" fmla="+- 0 3666 3549"/>
                <a:gd name="T37" fmla="*/ T36 w 1275"/>
                <a:gd name="T38" fmla="+- 0 1041 336"/>
                <a:gd name="T39" fmla="*/ 1041 h 705"/>
                <a:gd name="T40" fmla="+- 0 4707 3549"/>
                <a:gd name="T41" fmla="*/ T40 w 1275"/>
                <a:gd name="T42" fmla="+- 0 1041 336"/>
                <a:gd name="T43" fmla="*/ 1041 h 705"/>
                <a:gd name="T44" fmla="+- 0 4752 3549"/>
                <a:gd name="T45" fmla="*/ T44 w 1275"/>
                <a:gd name="T46" fmla="+- 0 1031 336"/>
                <a:gd name="T47" fmla="*/ 1031 h 705"/>
                <a:gd name="T48" fmla="+- 0 4790 3549"/>
                <a:gd name="T49" fmla="*/ T48 w 1275"/>
                <a:gd name="T50" fmla="+- 0 1006 336"/>
                <a:gd name="T51" fmla="*/ 1006 h 705"/>
                <a:gd name="T52" fmla="+- 0 4815 3549"/>
                <a:gd name="T53" fmla="*/ T52 w 1275"/>
                <a:gd name="T54" fmla="+- 0 969 336"/>
                <a:gd name="T55" fmla="*/ 969 h 705"/>
                <a:gd name="T56" fmla="+- 0 4824 3549"/>
                <a:gd name="T57" fmla="*/ T56 w 1275"/>
                <a:gd name="T58" fmla="+- 0 923 336"/>
                <a:gd name="T59" fmla="*/ 923 h 705"/>
                <a:gd name="T60" fmla="+- 0 4824 3549"/>
                <a:gd name="T61" fmla="*/ T60 w 1275"/>
                <a:gd name="T62" fmla="+- 0 453 336"/>
                <a:gd name="T63" fmla="*/ 453 h 705"/>
                <a:gd name="T64" fmla="+- 0 4815 3549"/>
                <a:gd name="T65" fmla="*/ T64 w 1275"/>
                <a:gd name="T66" fmla="+- 0 407 336"/>
                <a:gd name="T67" fmla="*/ 407 h 705"/>
                <a:gd name="T68" fmla="+- 0 4790 3549"/>
                <a:gd name="T69" fmla="*/ T68 w 1275"/>
                <a:gd name="T70" fmla="+- 0 370 336"/>
                <a:gd name="T71" fmla="*/ 370 h 705"/>
                <a:gd name="T72" fmla="+- 0 4752 3549"/>
                <a:gd name="T73" fmla="*/ T72 w 1275"/>
                <a:gd name="T74" fmla="+- 0 345 336"/>
                <a:gd name="T75" fmla="*/ 345 h 705"/>
                <a:gd name="T76" fmla="+- 0 4707 3549"/>
                <a:gd name="T77" fmla="*/ T76 w 1275"/>
                <a:gd name="T78" fmla="+- 0 336 336"/>
                <a:gd name="T79" fmla="*/ 336 h 705"/>
                <a:gd name="T80" fmla="+- 0 3666 3549"/>
                <a:gd name="T81" fmla="*/ T80 w 1275"/>
                <a:gd name="T82" fmla="+- 0 336 336"/>
                <a:gd name="T83" fmla="*/ 336 h 7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275" h="705">
                  <a:moveTo>
                    <a:pt x="117" y="0"/>
                  </a:moveTo>
                  <a:lnTo>
                    <a:pt x="72" y="9"/>
                  </a:lnTo>
                  <a:lnTo>
                    <a:pt x="34" y="34"/>
                  </a:lnTo>
                  <a:lnTo>
                    <a:pt x="9" y="71"/>
                  </a:lnTo>
                  <a:lnTo>
                    <a:pt x="0" y="117"/>
                  </a:lnTo>
                  <a:lnTo>
                    <a:pt x="0" y="587"/>
                  </a:lnTo>
                  <a:lnTo>
                    <a:pt x="9" y="633"/>
                  </a:lnTo>
                  <a:lnTo>
                    <a:pt x="34" y="670"/>
                  </a:lnTo>
                  <a:lnTo>
                    <a:pt x="72" y="695"/>
                  </a:lnTo>
                  <a:lnTo>
                    <a:pt x="117" y="705"/>
                  </a:lnTo>
                  <a:lnTo>
                    <a:pt x="1158" y="705"/>
                  </a:lnTo>
                  <a:lnTo>
                    <a:pt x="1203" y="695"/>
                  </a:lnTo>
                  <a:lnTo>
                    <a:pt x="1241" y="670"/>
                  </a:lnTo>
                  <a:lnTo>
                    <a:pt x="1266" y="633"/>
                  </a:lnTo>
                  <a:lnTo>
                    <a:pt x="1275" y="587"/>
                  </a:lnTo>
                  <a:lnTo>
                    <a:pt x="1275" y="117"/>
                  </a:lnTo>
                  <a:lnTo>
                    <a:pt x="1266" y="71"/>
                  </a:lnTo>
                  <a:lnTo>
                    <a:pt x="1241" y="34"/>
                  </a:lnTo>
                  <a:lnTo>
                    <a:pt x="1203" y="9"/>
                  </a:lnTo>
                  <a:lnTo>
                    <a:pt x="1158" y="0"/>
                  </a:lnTo>
                  <a:lnTo>
                    <a:pt x="117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s-ES_tradnl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541" y="328"/>
              <a:ext cx="129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altLang="es-ES_tradn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 = -4</a:t>
              </a:r>
            </a:p>
          </p:txBody>
        </p:sp>
      </p:grpSp>
      <p:grpSp>
        <p:nvGrpSpPr>
          <p:cNvPr id="22" name="Group 18"/>
          <p:cNvGrpSpPr>
            <a:grpSpLocks/>
          </p:cNvGrpSpPr>
          <p:nvPr/>
        </p:nvGrpSpPr>
        <p:grpSpPr bwMode="auto">
          <a:xfrm>
            <a:off x="3621788" y="2976355"/>
            <a:ext cx="819150" cy="457200"/>
            <a:chOff x="5447" y="328"/>
            <a:chExt cx="1290" cy="720"/>
          </a:xfrm>
        </p:grpSpPr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5454" y="335"/>
              <a:ext cx="1275" cy="705"/>
            </a:xfrm>
            <a:custGeom>
              <a:avLst/>
              <a:gdLst>
                <a:gd name="T0" fmla="+- 0 5571 5454"/>
                <a:gd name="T1" fmla="*/ T0 w 1275"/>
                <a:gd name="T2" fmla="+- 0 336 336"/>
                <a:gd name="T3" fmla="*/ 336 h 705"/>
                <a:gd name="T4" fmla="+- 0 5526 5454"/>
                <a:gd name="T5" fmla="*/ T4 w 1275"/>
                <a:gd name="T6" fmla="+- 0 345 336"/>
                <a:gd name="T7" fmla="*/ 345 h 705"/>
                <a:gd name="T8" fmla="+- 0 5488 5454"/>
                <a:gd name="T9" fmla="*/ T8 w 1275"/>
                <a:gd name="T10" fmla="+- 0 370 336"/>
                <a:gd name="T11" fmla="*/ 370 h 705"/>
                <a:gd name="T12" fmla="+- 0 5463 5454"/>
                <a:gd name="T13" fmla="*/ T12 w 1275"/>
                <a:gd name="T14" fmla="+- 0 407 336"/>
                <a:gd name="T15" fmla="*/ 407 h 705"/>
                <a:gd name="T16" fmla="+- 0 5454 5454"/>
                <a:gd name="T17" fmla="*/ T16 w 1275"/>
                <a:gd name="T18" fmla="+- 0 453 336"/>
                <a:gd name="T19" fmla="*/ 453 h 705"/>
                <a:gd name="T20" fmla="+- 0 5454 5454"/>
                <a:gd name="T21" fmla="*/ T20 w 1275"/>
                <a:gd name="T22" fmla="+- 0 923 336"/>
                <a:gd name="T23" fmla="*/ 923 h 705"/>
                <a:gd name="T24" fmla="+- 0 5463 5454"/>
                <a:gd name="T25" fmla="*/ T24 w 1275"/>
                <a:gd name="T26" fmla="+- 0 969 336"/>
                <a:gd name="T27" fmla="*/ 969 h 705"/>
                <a:gd name="T28" fmla="+- 0 5488 5454"/>
                <a:gd name="T29" fmla="*/ T28 w 1275"/>
                <a:gd name="T30" fmla="+- 0 1006 336"/>
                <a:gd name="T31" fmla="*/ 1006 h 705"/>
                <a:gd name="T32" fmla="+- 0 5526 5454"/>
                <a:gd name="T33" fmla="*/ T32 w 1275"/>
                <a:gd name="T34" fmla="+- 0 1031 336"/>
                <a:gd name="T35" fmla="*/ 1031 h 705"/>
                <a:gd name="T36" fmla="+- 0 5571 5454"/>
                <a:gd name="T37" fmla="*/ T36 w 1275"/>
                <a:gd name="T38" fmla="+- 0 1041 336"/>
                <a:gd name="T39" fmla="*/ 1041 h 705"/>
                <a:gd name="T40" fmla="+- 0 6612 5454"/>
                <a:gd name="T41" fmla="*/ T40 w 1275"/>
                <a:gd name="T42" fmla="+- 0 1041 336"/>
                <a:gd name="T43" fmla="*/ 1041 h 705"/>
                <a:gd name="T44" fmla="+- 0 6657 5454"/>
                <a:gd name="T45" fmla="*/ T44 w 1275"/>
                <a:gd name="T46" fmla="+- 0 1031 336"/>
                <a:gd name="T47" fmla="*/ 1031 h 705"/>
                <a:gd name="T48" fmla="+- 0 6695 5454"/>
                <a:gd name="T49" fmla="*/ T48 w 1275"/>
                <a:gd name="T50" fmla="+- 0 1006 336"/>
                <a:gd name="T51" fmla="*/ 1006 h 705"/>
                <a:gd name="T52" fmla="+- 0 6720 5454"/>
                <a:gd name="T53" fmla="*/ T52 w 1275"/>
                <a:gd name="T54" fmla="+- 0 969 336"/>
                <a:gd name="T55" fmla="*/ 969 h 705"/>
                <a:gd name="T56" fmla="+- 0 6729 5454"/>
                <a:gd name="T57" fmla="*/ T56 w 1275"/>
                <a:gd name="T58" fmla="+- 0 923 336"/>
                <a:gd name="T59" fmla="*/ 923 h 705"/>
                <a:gd name="T60" fmla="+- 0 6729 5454"/>
                <a:gd name="T61" fmla="*/ T60 w 1275"/>
                <a:gd name="T62" fmla="+- 0 453 336"/>
                <a:gd name="T63" fmla="*/ 453 h 705"/>
                <a:gd name="T64" fmla="+- 0 6720 5454"/>
                <a:gd name="T65" fmla="*/ T64 w 1275"/>
                <a:gd name="T66" fmla="+- 0 407 336"/>
                <a:gd name="T67" fmla="*/ 407 h 705"/>
                <a:gd name="T68" fmla="+- 0 6695 5454"/>
                <a:gd name="T69" fmla="*/ T68 w 1275"/>
                <a:gd name="T70" fmla="+- 0 370 336"/>
                <a:gd name="T71" fmla="*/ 370 h 705"/>
                <a:gd name="T72" fmla="+- 0 6657 5454"/>
                <a:gd name="T73" fmla="*/ T72 w 1275"/>
                <a:gd name="T74" fmla="+- 0 345 336"/>
                <a:gd name="T75" fmla="*/ 345 h 705"/>
                <a:gd name="T76" fmla="+- 0 6612 5454"/>
                <a:gd name="T77" fmla="*/ T76 w 1275"/>
                <a:gd name="T78" fmla="+- 0 336 336"/>
                <a:gd name="T79" fmla="*/ 336 h 705"/>
                <a:gd name="T80" fmla="+- 0 5571 5454"/>
                <a:gd name="T81" fmla="*/ T80 w 1275"/>
                <a:gd name="T82" fmla="+- 0 336 336"/>
                <a:gd name="T83" fmla="*/ 336 h 7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275" h="705">
                  <a:moveTo>
                    <a:pt x="117" y="0"/>
                  </a:moveTo>
                  <a:lnTo>
                    <a:pt x="72" y="9"/>
                  </a:lnTo>
                  <a:lnTo>
                    <a:pt x="34" y="34"/>
                  </a:lnTo>
                  <a:lnTo>
                    <a:pt x="9" y="71"/>
                  </a:lnTo>
                  <a:lnTo>
                    <a:pt x="0" y="117"/>
                  </a:lnTo>
                  <a:lnTo>
                    <a:pt x="0" y="587"/>
                  </a:lnTo>
                  <a:lnTo>
                    <a:pt x="9" y="633"/>
                  </a:lnTo>
                  <a:lnTo>
                    <a:pt x="34" y="670"/>
                  </a:lnTo>
                  <a:lnTo>
                    <a:pt x="72" y="695"/>
                  </a:lnTo>
                  <a:lnTo>
                    <a:pt x="117" y="705"/>
                  </a:lnTo>
                  <a:lnTo>
                    <a:pt x="1158" y="705"/>
                  </a:lnTo>
                  <a:lnTo>
                    <a:pt x="1203" y="695"/>
                  </a:lnTo>
                  <a:lnTo>
                    <a:pt x="1241" y="670"/>
                  </a:lnTo>
                  <a:lnTo>
                    <a:pt x="1266" y="633"/>
                  </a:lnTo>
                  <a:lnTo>
                    <a:pt x="1275" y="587"/>
                  </a:lnTo>
                  <a:lnTo>
                    <a:pt x="1275" y="117"/>
                  </a:lnTo>
                  <a:lnTo>
                    <a:pt x="1266" y="71"/>
                  </a:lnTo>
                  <a:lnTo>
                    <a:pt x="1241" y="34"/>
                  </a:lnTo>
                  <a:lnTo>
                    <a:pt x="1203" y="9"/>
                  </a:lnTo>
                  <a:lnTo>
                    <a:pt x="1158" y="0"/>
                  </a:lnTo>
                  <a:lnTo>
                    <a:pt x="117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s-ES_tradnl"/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5446" y="328"/>
              <a:ext cx="129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altLang="es-ES_tradn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 = -1</a:t>
              </a:r>
            </a:p>
          </p:txBody>
        </p:sp>
      </p:grp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_tradnl" altLang="es-ES_trad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s-ES_tradnl" altLang="es-ES_trad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174" name="Picture 30" descr="uñecos blancos para presentaciones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253" y="3428476"/>
            <a:ext cx="3467105" cy="288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502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472</Words>
  <Application>Microsoft Office PowerPoint</Application>
  <PresentationFormat>Presentación en pantalla (4:3)</PresentationFormat>
  <Paragraphs>117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Lucida Sans Unicode</vt:lpstr>
      <vt:lpstr>Raleway</vt:lpstr>
      <vt:lpstr>Times New Roman</vt:lpstr>
      <vt:lpstr>Verdana</vt:lpstr>
      <vt:lpstr>Wingdings 2</vt:lpstr>
      <vt:lpstr>Wingdings 3</vt:lpstr>
      <vt:lpstr>Concurrencia</vt:lpstr>
      <vt:lpstr>Multiplicación y división de Números enteros</vt:lpstr>
      <vt:lpstr>Presentación de PowerPoint</vt:lpstr>
      <vt:lpstr>Objetivo: OA1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Trabajo</dc:title>
  <dc:creator>Zamir</dc:creator>
  <cp:lastModifiedBy>Carmen Barros Ortega</cp:lastModifiedBy>
  <cp:revision>10</cp:revision>
  <dcterms:created xsi:type="dcterms:W3CDTF">2012-08-27T00:38:00Z</dcterms:created>
  <dcterms:modified xsi:type="dcterms:W3CDTF">2021-04-06T14:07:36Z</dcterms:modified>
</cp:coreProperties>
</file>