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3" r:id="rId11"/>
    <p:sldId id="269" r:id="rId12"/>
    <p:sldId id="268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5B982-0E30-433D-B1BF-852DD7AD5C03}" type="datetimeFigureOut">
              <a:rPr lang="es-CL" smtClean="0"/>
              <a:t>13-08-2021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96778-56DD-429B-AA1A-BA094C9C79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91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https://www.youtube.com/watch?v=oXQ-uDnWNYA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96778-56DD-429B-AA1A-BA094C9C79F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48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https://www.youtube.com/watch?v=1-ndnoFV6wo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96778-56DD-429B-AA1A-BA094C9C79F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284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https://www.youtube.com/watch?v=imJt1vj7WOI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96778-56DD-429B-AA1A-BA094C9C79F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78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https://www.youtube.com/watch?v=qd1YehNpbV4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96778-56DD-429B-AA1A-BA094C9C79FC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955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1A7D1-5377-49E1-8489-C12AC4399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4BCC6-ED5A-4174-8722-3268EDAA1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4B42C-3B08-4983-A9DD-A6690BF0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34CA3-1D89-4CD9-9783-FB7C843D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A456F-1079-4599-BA60-1AAB4F69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12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A4105-D0BF-4912-8700-74B9128C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9128F5-294D-434F-A610-00E3B1E9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3E897B-F645-45C6-906C-CDF525D1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C50ED-503F-4E53-8FAE-319D6E27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33DF-2966-40B0-8176-5853B98C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9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2FABA4-590F-415C-AC4D-A93C0FDE4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E758DD-A56B-4324-879B-20AC58A06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8011C-3243-4508-830B-6B4711CA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19B792-40DD-472B-B6DE-40875EF8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121EB-7ABB-4939-BACA-35812FD3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06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7F141-C7A7-4A24-8276-6BD1DA9D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B1B5B-BF84-4B3B-A9D0-D4C846917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5FD82D-7A9E-4219-B5D2-C1F92AA0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C9E05A-5C15-49B1-923D-611F1643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AF936B-F99F-41B7-A328-55199F27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7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EEAC8-B3A1-4C5A-AF2E-8E833538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76A56-C941-4C7A-AF1E-9BEC07CE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4A3A3-515C-4045-99CB-2E80CE00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FFB593-FD4D-456D-BD53-1E83DD3B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4E541-7DFC-41DA-8E99-7BD9214A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5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E5B40-7DFF-432A-A5E6-788B1E10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58B5D-1C86-4825-BEA0-81E86D945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966F4B-4E38-4A48-B5F6-352FE6BD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62377-642B-4793-AA8E-9A2454EE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6CCEDA-19E7-4FEA-8631-99EFB38D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700B0-4343-4614-A17D-6081D2F6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76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CDA0F-B55F-40C7-8F15-E8C8B1EF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693C6F-7E42-40FB-B5F0-BA0F421F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8136EB-9595-435B-BD4A-43B357930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E45683-755A-4286-BD8B-AA9EC047E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6C17E4-9D8F-4925-99F2-8416560BD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F7491E-6BAE-4BC0-896B-A14DF037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7259B4-33E8-4219-B21A-0EEE4585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71FA14-B03B-48B5-AABF-557C2914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22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DA5E0-AA7B-4C70-86D7-058BEB2D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A052DD-3891-419F-81B1-0F9E27FC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AD98C8-4D50-4866-AA11-500B91CD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509E69-09B6-46D2-9C01-D80E3693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6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01658A-E6ED-4F01-A4F3-351DA2D4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9AB068-E3B3-4A14-8A31-743CF1C7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2CF58C-F59B-4D8B-A429-E0733985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63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9EFDA-045C-4541-86C7-5044BC1D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D64A3-46EC-426F-89D1-F4A17D83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9A3BC9-6B5A-4051-ABC9-3E29F283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D1F417-2C58-4745-A513-4BE965DC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17C215-09B8-4422-96BF-9813036B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63D040-16C0-4D26-94F5-08C6B285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34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B5544-5997-412D-B63E-B16385B3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A4AABE-23D4-4E42-80EA-A5AF3956F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B30368-BA27-4C0A-8C32-6A7ADBDC1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969B8C-FD5F-4F81-BC8E-5C173D3B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48C742-44CC-4478-B4CA-3A8B51AC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4266E8-FC80-429E-9F3B-8CE6A001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4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7308A0-3BB4-43AC-988B-55105B14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273ECB-28C2-452D-9D8E-92791C625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AA6CF-FBC8-4604-9824-51C22BD01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F2F5-324A-4E12-8798-6C794301768D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07937-5997-49F5-A9FD-5597F756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BBA51-577E-4603-8948-B07FB15C5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E48E-9615-4791-A582-874A442D4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4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bulo.blogspot.com/2014/09/travail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mJt1vj7WOI?feature=oembed" TargetMode="External"/><Relationship Id="rId6" Type="http://schemas.openxmlformats.org/officeDocument/2006/relationships/image" Target="../media/image19.jpeg"/><Relationship Id="rId5" Type="http://schemas.openxmlformats.org/officeDocument/2006/relationships/hyperlink" Target="https://commons.wikimedia.org/wiki/File:The_first_use_of_ether_in_dental_surgery,_1846._Ernest_Board._Wellcome_V0018140.jpg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commons.wikimedia.org/wiki/File:Human_evolution.sv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d1YehNpbV4?feature=oembed" TargetMode="External"/><Relationship Id="rId6" Type="http://schemas.openxmlformats.org/officeDocument/2006/relationships/image" Target="../media/image21.png"/><Relationship Id="rId5" Type="http://schemas.openxmlformats.org/officeDocument/2006/relationships/hyperlink" Target="https://commons.wikimedia.org/wiki/File:Jirafas_teoria_de_evolucion.jpg" TargetMode="External"/><Relationship Id="rId10" Type="http://schemas.openxmlformats.org/officeDocument/2006/relationships/hyperlink" Target="https://commons.wikimedia.org/wiki/File:Charles_Darwin_photograph_by_Herbert_Rose_Barraud,_1881_2.jpg" TargetMode="External"/><Relationship Id="rId4" Type="http://schemas.openxmlformats.org/officeDocument/2006/relationships/image" Target="../media/image20.jp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uforit.com/los-3-mejores-tablets-para-tomar-notas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Segunda_Revoluci%C3%B3n_Industrial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Q-uDnWNYA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lo.conicyt.cl/scielo.php?script=sci_arttext&amp;pid=S0717-95022017000300035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en.wikipedia.org/wiki/File:Clermont_illustration_-_Robert_Fulton_-_Project_Gutenberg_eText_1516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-ndnoFV6wo?feature=oembed" TargetMode="External"/><Relationship Id="rId6" Type="http://schemas.openxmlformats.org/officeDocument/2006/relationships/image" Target="../media/image16.jpg"/><Relationship Id="rId5" Type="http://schemas.openxmlformats.org/officeDocument/2006/relationships/hyperlink" Target="https://es.wikipedia.org/wiki/Archivo:%27The_Rocket%27_locomotive_engine_-_Stephenson_(25778402425).jpg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xterior, objeto, coche, motor&#10;&#10;Descripción generada automáticamente">
            <a:extLst>
              <a:ext uri="{FF2B5EF4-FFF2-40B4-BE49-F238E27FC236}">
                <a16:creationId xmlns:a16="http://schemas.microsoft.com/office/drawing/2014/main" id="{F14EDE46-1745-4CCC-8E50-50E9201D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922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6EC472-BF45-4688-82B6-D3422AEF0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r>
              <a:rPr lang="es-ES" sz="4400" dirty="0">
                <a:latin typeface="Bahnschrift" panose="020B0502040204020203" pitchFamily="34" charset="0"/>
              </a:rPr>
              <a:t>Progreso Indefinido y sus contradicciones: Expresiones de progreso en el siglo XIX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69FB1-B68E-42B8-B6F6-B3C03B526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2000" dirty="0">
                <a:latin typeface="Bahnschrift" panose="020B0502040204020203" pitchFamily="34" charset="0"/>
              </a:rPr>
              <a:t>Historia – Primero Medio</a:t>
            </a:r>
          </a:p>
          <a:p>
            <a:pPr algn="l"/>
            <a:r>
              <a:rPr lang="es-ES" sz="2000" dirty="0">
                <a:latin typeface="Bahnschrift" panose="020B0502040204020203" pitchFamily="34" charset="0"/>
              </a:rPr>
              <a:t>Profesor: Abraham López</a:t>
            </a:r>
          </a:p>
          <a:p>
            <a:pPr algn="l"/>
            <a:r>
              <a:rPr lang="es-ES" sz="2000" dirty="0">
                <a:latin typeface="Bahnschrift" panose="020B0502040204020203" pitchFamily="34" charset="0"/>
              </a:rPr>
              <a:t>OA: 05-06</a:t>
            </a:r>
          </a:p>
          <a:p>
            <a:pPr algn="l"/>
            <a:r>
              <a:rPr lang="es-ES" sz="2000" dirty="0">
                <a:latin typeface="Bahnschrift" panose="020B0502040204020203" pitchFamily="34" charset="0"/>
              </a:rPr>
              <a:t>Clase </a:t>
            </a:r>
            <a:r>
              <a:rPr lang="es-ES" sz="2000" dirty="0" err="1">
                <a:latin typeface="Bahnschrift" panose="020B0502040204020203" pitchFamily="34" charset="0"/>
              </a:rPr>
              <a:t>N°</a:t>
            </a:r>
            <a:r>
              <a:rPr lang="es-ES" sz="2000" dirty="0">
                <a:latin typeface="Bahnschrift" panose="020B0502040204020203" pitchFamily="34" charset="0"/>
              </a:rPr>
              <a:t>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F93F86-0297-43DD-AFAB-1A8567AC50F2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fabulo.blogspot.com/2014/09/travai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8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79D6D5-3D8D-4EFD-ADCA-A0817CF8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5400" dirty="0">
                <a:solidFill>
                  <a:srgbClr val="FFFFFF"/>
                </a:solidFill>
                <a:latin typeface="Bahnschrift" panose="020B0502040204020203" pitchFamily="34" charset="0"/>
              </a:rPr>
              <a:t>Avances en biología y química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magen que contiene foto, interior, texto, viejo&#10;&#10;Descripción generada automáticamente">
            <a:extLst>
              <a:ext uri="{FF2B5EF4-FFF2-40B4-BE49-F238E27FC236}">
                <a16:creationId xmlns:a16="http://schemas.microsoft.com/office/drawing/2014/main" id="{DEDB3751-5D91-403F-A54E-CCC796890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7073" y="2296315"/>
            <a:ext cx="4813107" cy="346543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8720D82-3C95-4F5F-9B3E-F0651183F9C4}"/>
              </a:ext>
            </a:extLst>
          </p:cNvPr>
          <p:cNvSpPr txBox="1"/>
          <p:nvPr/>
        </p:nvSpPr>
        <p:spPr>
          <a:xfrm>
            <a:off x="546351" y="5959253"/>
            <a:ext cx="529807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Bahnschrift" panose="020B0502040204020203" pitchFamily="34" charset="0"/>
              </a:rPr>
              <a:t>Proceso de pasteurización: Louis Pasteur 1854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Bahnschrift" panose="020B0502040204020203" pitchFamily="34" charset="0"/>
              </a:rPr>
              <a:t>En 1885 implementaría la vacuna contra la rabia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7FBB772-520D-4FC8-ADA4-500FD9A32961}"/>
              </a:ext>
            </a:extLst>
          </p:cNvPr>
          <p:cNvSpPr txBox="1"/>
          <p:nvPr/>
        </p:nvSpPr>
        <p:spPr>
          <a:xfrm>
            <a:off x="6781668" y="5959252"/>
            <a:ext cx="45885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latin typeface="Bahnschrift" panose="020B0502040204020203" pitchFamily="34" charset="0"/>
              </a:rPr>
              <a:t>William Morton comienza a utilizar éter como anestesia 1846</a:t>
            </a:r>
          </a:p>
        </p:txBody>
      </p:sp>
      <p:pic>
        <p:nvPicPr>
          <p:cNvPr id="5" name="Elementos multimedia en línea 4" title="La ciencia nos cambió | La Pasteurización">
            <a:hlinkClick r:id="" action="ppaction://media"/>
            <a:extLst>
              <a:ext uri="{FF2B5EF4-FFF2-40B4-BE49-F238E27FC236}">
                <a16:creationId xmlns:a16="http://schemas.microsoft.com/office/drawing/2014/main" id="{6746F874-E058-4E3A-8C6D-3C1BEA0BC8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9007" y="2443321"/>
            <a:ext cx="5612760" cy="31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AD14A-27BB-4527-BC0C-14C13715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51"/>
            <a:ext cx="105156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>
                <a:latin typeface="Bahnschrift" panose="020B0502040204020203" pitchFamily="34" charset="0"/>
              </a:rPr>
              <a:t>Nuevas teorías y formas de entender el mundo</a:t>
            </a:r>
          </a:p>
        </p:txBody>
      </p:sp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C908818-2DA8-416F-884D-94424A3BE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6341" y="3789841"/>
            <a:ext cx="4276474" cy="2031325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656C699-50FF-4C88-8682-6C4CA7B6FEB0}"/>
              </a:ext>
            </a:extLst>
          </p:cNvPr>
          <p:cNvSpPr txBox="1"/>
          <p:nvPr/>
        </p:nvSpPr>
        <p:spPr>
          <a:xfrm>
            <a:off x="146341" y="1609265"/>
            <a:ext cx="496052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ahnschrift" panose="020B0502040204020203" pitchFamily="34" charset="0"/>
              </a:rPr>
              <a:t>En 1859, Charles Darwin pública un completo estudio sobre el origen de las distintas especies de animales y plantas. </a:t>
            </a:r>
          </a:p>
          <a:p>
            <a:pPr algn="just"/>
            <a:endParaRPr lang="es-ES" dirty="0">
              <a:latin typeface="Bahnschrift" panose="020B0502040204020203" pitchFamily="34" charset="0"/>
            </a:endParaRPr>
          </a:p>
          <a:p>
            <a:pPr algn="just"/>
            <a:r>
              <a:rPr lang="es-ES" dirty="0">
                <a:latin typeface="Bahnschrift" panose="020B0502040204020203" pitchFamily="34" charset="0"/>
              </a:rPr>
              <a:t>Su la teoría: estas han evolucionado a través de largos procesos de adaptación, lo que incluye al ser humano.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C3CF44A-DA1B-4894-AD32-687FD80D1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44518" y="1698166"/>
            <a:ext cx="3240217" cy="184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47B3222-4998-4A0C-B173-2ACD6E4FB1D0}"/>
              </a:ext>
            </a:extLst>
          </p:cNvPr>
          <p:cNvSpPr txBox="1"/>
          <p:nvPr/>
        </p:nvSpPr>
        <p:spPr>
          <a:xfrm>
            <a:off x="6879710" y="1609265"/>
            <a:ext cx="161207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ahnschrift" panose="020B0502040204020203" pitchFamily="34" charset="0"/>
              </a:rPr>
              <a:t>A partir de la teoría de Darwin se comienza a rechazar la idea religiosa sobre el origen de la humanidad</a:t>
            </a:r>
          </a:p>
        </p:txBody>
      </p:sp>
      <p:pic>
        <p:nvPicPr>
          <p:cNvPr id="3" name="Elementos multimedia en línea 2" title="Evolución vs Dios: por qué la teoría de Darwin fue revolucionaria | BBC Mundo">
            <a:hlinkClick r:id="" action="ppaction://media"/>
            <a:extLst>
              <a:ext uri="{FF2B5EF4-FFF2-40B4-BE49-F238E27FC236}">
                <a16:creationId xmlns:a16="http://schemas.microsoft.com/office/drawing/2014/main" id="{8399DA12-65B8-4C52-8B9F-265EB25358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8032433" y="4420685"/>
            <a:ext cx="3321367" cy="1876572"/>
          </a:xfrm>
          <a:prstGeom prst="rect">
            <a:avLst/>
          </a:prstGeom>
        </p:spPr>
      </p:pic>
      <p:pic>
        <p:nvPicPr>
          <p:cNvPr id="8" name="Imagen 7" descr="Imagen que contiene hombre, corbata, persona, vistiendo&#10;&#10;Descripción generada automáticamente">
            <a:extLst>
              <a:ext uri="{FF2B5EF4-FFF2-40B4-BE49-F238E27FC236}">
                <a16:creationId xmlns:a16="http://schemas.microsoft.com/office/drawing/2014/main" id="{DA21D729-FDC3-4925-9F61-2397027E6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073558" y="3429000"/>
            <a:ext cx="2022442" cy="2868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82F4957-C9EF-41E9-8B36-EB49C1C1FB88}"/>
              </a:ext>
            </a:extLst>
          </p:cNvPr>
          <p:cNvSpPr txBox="1"/>
          <p:nvPr/>
        </p:nvSpPr>
        <p:spPr>
          <a:xfrm>
            <a:off x="3977043" y="5800219"/>
            <a:ext cx="247857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ahnschrift" panose="020B0502040204020203" pitchFamily="34" charset="0"/>
              </a:rPr>
              <a:t>Charles Darwin, filósofo y naturalista (1809-1882)</a:t>
            </a:r>
          </a:p>
        </p:txBody>
      </p:sp>
    </p:spTree>
    <p:extLst>
      <p:ext uri="{BB962C8B-B14F-4D97-AF65-F5344CB8AC3E}">
        <p14:creationId xmlns:p14="http://schemas.microsoft.com/office/powerpoint/2010/main" val="39478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BE985B-0B95-48DA-B4E0-7AAC72F5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633330"/>
            <a:ext cx="4332307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CL" sz="2300" dirty="0">
                <a:solidFill>
                  <a:srgbClr val="FFFFFF"/>
                </a:solidFill>
                <a:latin typeface="Bahnschrift" panose="020B0502040204020203" pitchFamily="34" charset="0"/>
              </a:rPr>
              <a:t>Considerando los </a:t>
            </a:r>
            <a: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  <a:t>avances desarrollados durante el siglo XIX y responde</a:t>
            </a:r>
            <a:r>
              <a:rPr lang="es-CL" sz="2300" dirty="0">
                <a:solidFill>
                  <a:srgbClr val="FFFFFF"/>
                </a:solidFill>
                <a:latin typeface="Bahnschrift" panose="020B0502040204020203" pitchFamily="34" charset="0"/>
              </a:rPr>
              <a:t> trabajados en clases, responde para cada uno de ellos:</a:t>
            </a:r>
            <a:b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b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  <a:t> a. ¿Qué influencia ha tenido en la actualidad?</a:t>
            </a:r>
            <a:b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b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r>
              <a:rPr lang="es-CL" sz="2300" dirty="0">
                <a:solidFill>
                  <a:srgbClr val="FFFFFF"/>
                </a:solidFill>
                <a:latin typeface="Bahnschrift" panose="020B0502040204020203" pitchFamily="34" charset="0"/>
              </a:rPr>
              <a:t>b. </a:t>
            </a:r>
            <a: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  <a:t>¿Con qué tecnologías actuales podría vincularse?</a:t>
            </a:r>
            <a:b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b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r>
              <a:rPr lang="es-CL" sz="2300" kern="1200" dirty="0">
                <a:solidFill>
                  <a:srgbClr val="FFFFFF"/>
                </a:solidFill>
                <a:latin typeface="Bahnschrift" panose="020B0502040204020203" pitchFamily="34" charset="0"/>
              </a:rPr>
              <a:t>c. ¿Cómo crees que aportó a facilitar la vida de la gente en el siglo XIX?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386FC2EE-0D18-4421-AE21-0E0116B6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2048535"/>
            <a:ext cx="6553545" cy="27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E6A4F2C4-DF90-492E-BA2E-493BFC56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781623-9058-4586-92D7-3E0BD5AC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s-ES" sz="3600">
                <a:latin typeface="Bahnschrift" panose="020B0502040204020203" pitchFamily="34" charset="0"/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8F2B4-4D14-48B8-85C6-135B2EF9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>
                <a:latin typeface="Bahnschrift" panose="020B0502040204020203" pitchFamily="34" charset="0"/>
              </a:rPr>
              <a:t>Identificar los principales avances científicos, técnicos e intelectuales desarrollados durante el siglo XIX considerando el contexto de revolución industrial e idea de progreso indefinido.</a:t>
            </a:r>
          </a:p>
        </p:txBody>
      </p:sp>
    </p:spTree>
    <p:extLst>
      <p:ext uri="{BB962C8B-B14F-4D97-AF65-F5344CB8AC3E}">
        <p14:creationId xmlns:p14="http://schemas.microsoft.com/office/powerpoint/2010/main" val="198565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200991-987E-4CA4-BBB6-A8CAB0A4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4" y="4718121"/>
            <a:ext cx="4681441" cy="1656045"/>
          </a:xfrm>
        </p:spPr>
        <p:txBody>
          <a:bodyPr anchor="t">
            <a:norm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Bahnschrift" panose="020B0502040204020203" pitchFamily="34" charset="0"/>
              </a:rPr>
              <a:t>La Producción</a:t>
            </a:r>
            <a:r>
              <a:rPr lang="es-CL" sz="2800" dirty="0">
                <a:solidFill>
                  <a:schemeClr val="bg1"/>
                </a:solidFill>
                <a:latin typeface="Bahnschrift" panose="020B0502040204020203" pitchFamily="34" charset="0"/>
              </a:rPr>
              <a:t> preindustrial </a:t>
            </a:r>
            <a:br>
              <a:rPr lang="es-CL" sz="28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Bahnschrift" panose="020B0502040204020203" pitchFamily="34" charset="0"/>
              </a:rPr>
              <a:t>(hasta mitad siglo XVIII)</a:t>
            </a:r>
          </a:p>
        </p:txBody>
      </p:sp>
      <p:pic>
        <p:nvPicPr>
          <p:cNvPr id="5" name="Marcador de contenido 4" descr="Imagen que contiene exterior, pasto, campo, nieve&#10;&#10;Descripción generada automáticamente">
            <a:extLst>
              <a:ext uri="{FF2B5EF4-FFF2-40B4-BE49-F238E27FC236}">
                <a16:creationId xmlns:a16="http://schemas.microsoft.com/office/drawing/2014/main" id="{CD4FAE7D-07BA-4DA2-BE4B-DD3E5780B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r="13371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Imagen 6" descr="Imagen que contiene texto, libro, dibujo&#10;&#10;Descripción generada automáticamente">
            <a:extLst>
              <a:ext uri="{FF2B5EF4-FFF2-40B4-BE49-F238E27FC236}">
                <a16:creationId xmlns:a16="http://schemas.microsoft.com/office/drawing/2014/main" id="{9F4BF825-1DA7-491C-BB13-1FA4CCE19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15447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9" name="Imagen 8" descr="Imagen que contiene edificio, interior, vivo, foto&#10;&#10;Descripción generada automáticamente">
            <a:extLst>
              <a:ext uri="{FF2B5EF4-FFF2-40B4-BE49-F238E27FC236}">
                <a16:creationId xmlns:a16="http://schemas.microsoft.com/office/drawing/2014/main" id="{58D13EE3-7A40-49EC-9923-E65467AE0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13437" b="-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FB4D7E9-C0A5-4457-9C16-CC7D29E5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367815"/>
            <a:ext cx="5692774" cy="22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¿Qué características tenía la producción pre industrial? </a:t>
            </a:r>
          </a:p>
          <a:p>
            <a:pPr marL="0" indent="0">
              <a:buNone/>
            </a:pPr>
            <a:endParaRPr lang="es-CL" dirty="0">
              <a:solidFill>
                <a:schemeClr val="bg1">
                  <a:alpha val="80000"/>
                </a:schemeClr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s-CL" dirty="0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¿Cómo se diferencia del modo de producción actual?</a:t>
            </a:r>
          </a:p>
        </p:txBody>
      </p:sp>
    </p:spTree>
    <p:extLst>
      <p:ext uri="{BB962C8B-B14F-4D97-AF65-F5344CB8AC3E}">
        <p14:creationId xmlns:p14="http://schemas.microsoft.com/office/powerpoint/2010/main" val="427507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DC690-E6EB-4424-ABC8-89109E29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87" y="580955"/>
            <a:ext cx="2964253" cy="64008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CL" dirty="0">
                <a:latin typeface="Bahnschrift" panose="020B0502040204020203" pitchFamily="34" charset="0"/>
              </a:rPr>
              <a:t>Contexto temporal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62D4E73-6101-4981-A8DE-8F6234016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2532" r="1000" b="1842"/>
          <a:stretch/>
        </p:blipFill>
        <p:spPr>
          <a:xfrm>
            <a:off x="551304" y="2015232"/>
            <a:ext cx="11256885" cy="4625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CF1BE9-E9DC-4630-8BED-6D54D402E7B0}"/>
              </a:ext>
            </a:extLst>
          </p:cNvPr>
          <p:cNvSpPr txBox="1"/>
          <p:nvPr/>
        </p:nvSpPr>
        <p:spPr>
          <a:xfrm>
            <a:off x="5122415" y="580955"/>
            <a:ext cx="6098960" cy="83099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s-CL" sz="2400" dirty="0">
                <a:latin typeface="Bahnschrift" panose="020B0502040204020203" pitchFamily="34" charset="0"/>
              </a:rPr>
              <a:t>¿Qué procesos o hechos podrías agregar a esta línea de tiempo?</a:t>
            </a:r>
          </a:p>
        </p:txBody>
      </p:sp>
    </p:spTree>
    <p:extLst>
      <p:ext uri="{BB962C8B-B14F-4D97-AF65-F5344CB8AC3E}">
        <p14:creationId xmlns:p14="http://schemas.microsoft.com/office/powerpoint/2010/main" val="1849328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Imagen 8" descr="Foto en blanco y negro de una multitud de gente&#10;&#10;Descripción generada automáticamente">
            <a:extLst>
              <a:ext uri="{FF2B5EF4-FFF2-40B4-BE49-F238E27FC236}">
                <a16:creationId xmlns:a16="http://schemas.microsoft.com/office/drawing/2014/main" id="{5AA7B4F1-2D16-423E-B4D2-DDA5A8423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18023" b="1"/>
          <a:stretch/>
        </p:blipFill>
        <p:spPr>
          <a:xfrm>
            <a:off x="512358" y="374869"/>
            <a:ext cx="3549663" cy="315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 descr="Imagen que contiene bicicleta, exterior, estacionado, edificio&#10;&#10;Descripción generada automáticamente">
            <a:extLst>
              <a:ext uri="{FF2B5EF4-FFF2-40B4-BE49-F238E27FC236}">
                <a16:creationId xmlns:a16="http://schemas.microsoft.com/office/drawing/2014/main" id="{1B290EA0-307A-4BCE-8515-2E0AA0D38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16691" b="9548"/>
          <a:stretch/>
        </p:blipFill>
        <p:spPr>
          <a:xfrm>
            <a:off x="4257089" y="490096"/>
            <a:ext cx="3549663" cy="286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Marcador de contenido 4" descr="Imagen que contiene edificio, barco, viejo, agua&#10;&#10;Descripción generada automáticamente">
            <a:extLst>
              <a:ext uri="{FF2B5EF4-FFF2-40B4-BE49-F238E27FC236}">
                <a16:creationId xmlns:a16="http://schemas.microsoft.com/office/drawing/2014/main" id="{1FAE1428-3C90-44AD-BA2E-EFDB20CC3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609" r="14262" b="-2"/>
          <a:stretch/>
        </p:blipFill>
        <p:spPr>
          <a:xfrm>
            <a:off x="8081816" y="378651"/>
            <a:ext cx="3549663" cy="316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A7DF58C-90AB-46AC-969A-424F9446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3" y="4048930"/>
            <a:ext cx="3353140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CL" sz="4800" kern="1200" dirty="0">
                <a:solidFill>
                  <a:schemeClr val="bg1"/>
                </a:solidFill>
                <a:latin typeface="Bahnschrift" panose="020B0502040204020203" pitchFamily="34" charset="0"/>
              </a:rPr>
              <a:t>Contexto: Revolución Industrial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63CB8C-1103-4663-8A1C-2B764E37AB9A}"/>
              </a:ext>
            </a:extLst>
          </p:cNvPr>
          <p:cNvSpPr txBox="1"/>
          <p:nvPr/>
        </p:nvSpPr>
        <p:spPr>
          <a:xfrm>
            <a:off x="4126097" y="3760170"/>
            <a:ext cx="7522408" cy="295286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CL" sz="2000" dirty="0">
                <a:solidFill>
                  <a:schemeClr val="bg1"/>
                </a:solidFill>
                <a:latin typeface="Bahnschrift" panose="020B0502040204020203" pitchFamily="34" charset="0"/>
              </a:rPr>
              <a:t>Se da entre mediados del siglo XVIII e inicios del XIX.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s-CL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CL" sz="2000" dirty="0">
                <a:solidFill>
                  <a:schemeClr val="bg1"/>
                </a:solidFill>
                <a:latin typeface="Bahnschrift" panose="020B0502040204020203" pitchFamily="34" charset="0"/>
              </a:rPr>
              <a:t>Proceso de cambio en las formas de producción marcado por el desarrollo técnico acelerado.</a:t>
            </a:r>
          </a:p>
          <a:p>
            <a:pPr marL="571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s-CL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CL" sz="2000" dirty="0">
                <a:solidFill>
                  <a:schemeClr val="bg1"/>
                </a:solidFill>
                <a:latin typeface="Bahnschrift" panose="020B0502040204020203" pitchFamily="34" charset="0"/>
              </a:rPr>
              <a:t>Paso de una economía manufacturera a una de producción industrial en masa.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s-CL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CL" sz="2000" dirty="0">
                <a:solidFill>
                  <a:schemeClr val="bg1"/>
                </a:solidFill>
                <a:latin typeface="Bahnschrift" panose="020B0502040204020203" pitchFamily="34" charset="0"/>
              </a:rPr>
              <a:t>Sistematización de líneas productivas y división del trabajo. </a:t>
            </a:r>
          </a:p>
        </p:txBody>
      </p:sp>
    </p:spTree>
    <p:extLst>
      <p:ext uri="{BB962C8B-B14F-4D97-AF65-F5344CB8AC3E}">
        <p14:creationId xmlns:p14="http://schemas.microsoft.com/office/powerpoint/2010/main" val="177438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EDBC0-E109-4F2F-8147-D1374A6E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64" y="5433133"/>
            <a:ext cx="7792671" cy="1225119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CL" dirty="0">
                <a:latin typeface="Bahnschrift" panose="020B0502040204020203" pitchFamily="34" charset="0"/>
              </a:rPr>
              <a:t>Existen distintas oleadas de este proceso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6DAB0AF-AC9F-4B84-A45C-BF04D2C94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t="3702" r="1679" b="2457"/>
          <a:stretch/>
        </p:blipFill>
        <p:spPr>
          <a:xfrm>
            <a:off x="1784411" y="665826"/>
            <a:ext cx="8426655" cy="4332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07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6171EF-2BCA-4706-AF5A-AF9CBA28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ES" sz="4000" dirty="0">
                <a:latin typeface="Bahnschrift" panose="020B0502040204020203" pitchFamily="34" charset="0"/>
              </a:rPr>
              <a:t>Situación histórica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30FDA-37A9-4E44-99D3-D55D9498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186656"/>
            <a:ext cx="4559425" cy="4192089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Se crea la vacuna contra la viruela propiciando el aumento de la población.</a:t>
            </a:r>
          </a:p>
          <a:p>
            <a:pPr marL="0" indent="0" algn="just">
              <a:buNone/>
            </a:pPr>
            <a:endParaRPr lang="es-ES" sz="2000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Ante la mayor demanda de alimentos se investiga para desarrollar e inventar nuevas formas de producción.</a:t>
            </a:r>
          </a:p>
          <a:p>
            <a:pPr marL="0" indent="0" algn="just">
              <a:buNone/>
            </a:pPr>
            <a:endParaRPr lang="es-ES" sz="2000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Se implementa la máquina a vapor en la producción textil.</a:t>
            </a:r>
          </a:p>
          <a:p>
            <a:pPr marL="0" indent="0" algn="just">
              <a:buNone/>
            </a:pPr>
            <a:endParaRPr lang="es-ES" sz="2000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Se establecieron grandes y numerosas fábricas en ciudades como Londres, Manchester, Leicester, Birmingham, Glasgow, Leeds, etc.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656F27E-1B9D-4B20-8B74-E26482D6A8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-3" b="9191"/>
          <a:stretch/>
        </p:blipFill>
        <p:spPr>
          <a:xfrm>
            <a:off x="5666737" y="227610"/>
            <a:ext cx="6018860" cy="583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79A43A2-B72A-4F47-BCFE-6BEDE44AA18F}"/>
              </a:ext>
            </a:extLst>
          </p:cNvPr>
          <p:cNvSpPr txBox="1"/>
          <p:nvPr/>
        </p:nvSpPr>
        <p:spPr>
          <a:xfrm>
            <a:off x="8058328" y="6087590"/>
            <a:ext cx="36368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Bahnschrift" panose="020B0502040204020203" pitchFamily="34" charset="0"/>
              </a:rPr>
              <a:t>Edward Jenner: Inventor de la primera vacuna, siglo XVII-XVIII</a:t>
            </a:r>
          </a:p>
        </p:txBody>
      </p:sp>
      <p:pic>
        <p:nvPicPr>
          <p:cNvPr id="4" name="Elementos multimedia en línea 3" title="Historia de la ciencia: ¿cómo se creó la vacuna contra la viruela?">
            <a:hlinkClick r:id="" action="ppaction://media"/>
            <a:extLst>
              <a:ext uri="{FF2B5EF4-FFF2-40B4-BE49-F238E27FC236}">
                <a16:creationId xmlns:a16="http://schemas.microsoft.com/office/drawing/2014/main" id="{61DE22F1-F325-42B0-BD57-7617E083DB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471953" y="321844"/>
            <a:ext cx="3130487" cy="176872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19641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73FCD5-CCA3-4161-B69F-DD970FEA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73" y="430311"/>
            <a:ext cx="4716151" cy="10749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CL" sz="3600" dirty="0">
                <a:solidFill>
                  <a:schemeClr val="bg1"/>
                </a:solidFill>
                <a:latin typeface="Bahnschrift" panose="020B0502040204020203" pitchFamily="34" charset="0"/>
              </a:rPr>
              <a:t>El desarrollo científico y tecnológico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F310D8A-3FCE-47A9-9AF1-1D85D777F53A}"/>
              </a:ext>
            </a:extLst>
          </p:cNvPr>
          <p:cNvSpPr/>
          <p:nvPr/>
        </p:nvSpPr>
        <p:spPr>
          <a:xfrm>
            <a:off x="897769" y="1909192"/>
            <a:ext cx="4586513" cy="223244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bg1"/>
                </a:solidFill>
                <a:latin typeface="Bahnschrift" panose="020B0502040204020203" pitchFamily="34" charset="0"/>
              </a:rPr>
              <a:t>En el siglo XIX se desarrolla una enorme confianza en el potencial de la razón humana para dilucidar los misterios de la naturaleza: aplicación del método científico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3D1676D-A059-4418-9F64-B3971B761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61" t="5047" r="4284" b="4984"/>
          <a:stretch/>
        </p:blipFill>
        <p:spPr>
          <a:xfrm>
            <a:off x="6199963" y="634152"/>
            <a:ext cx="5634631" cy="5879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8D2C48-D9ED-44DC-B322-FC5AF9BE53BA}"/>
              </a:ext>
            </a:extLst>
          </p:cNvPr>
          <p:cNvSpPr/>
          <p:nvPr/>
        </p:nvSpPr>
        <p:spPr>
          <a:xfrm>
            <a:off x="100571" y="4226386"/>
            <a:ext cx="2496312" cy="14442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sz="2000" dirty="0">
                <a:latin typeface="Bahnschrift" panose="020B0502040204020203" pitchFamily="34" charset="0"/>
              </a:rPr>
              <a:t>La ciencia como única forma validad de conocimiento</a:t>
            </a:r>
          </a:p>
        </p:txBody>
      </p:sp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B89D8F64-DB91-45F0-B799-87DCCB915388}"/>
              </a:ext>
            </a:extLst>
          </p:cNvPr>
          <p:cNvSpPr/>
          <p:nvPr/>
        </p:nvSpPr>
        <p:spPr>
          <a:xfrm>
            <a:off x="3469255" y="4226386"/>
            <a:ext cx="2614638" cy="1446350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dirty="0">
                <a:latin typeface="Bahnschrift" panose="020B0502040204020203" pitchFamily="34" charset="0"/>
              </a:rPr>
              <a:t>La especialización de las ciencias: focalización y eficiencia en los estudios</a:t>
            </a:r>
          </a:p>
        </p:txBody>
      </p:sp>
    </p:spTree>
    <p:extLst>
      <p:ext uri="{BB962C8B-B14F-4D97-AF65-F5344CB8AC3E}">
        <p14:creationId xmlns:p14="http://schemas.microsoft.com/office/powerpoint/2010/main" val="142732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92D52-B1E4-4808-9BAB-E64D7B1A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1" y="5422126"/>
            <a:ext cx="10762488" cy="12070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L" sz="6000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La </a:t>
            </a:r>
            <a:r>
              <a:rPr lang="es-CL" sz="6000" dirty="0">
                <a:latin typeface="Bahnschrift" panose="020B0502040204020203" pitchFamily="34" charset="0"/>
              </a:rPr>
              <a:t>máquina</a:t>
            </a:r>
            <a:r>
              <a:rPr lang="es-CL" sz="6000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 a vapor en el siglo XIX</a:t>
            </a:r>
          </a:p>
        </p:txBody>
      </p:sp>
      <p:pic>
        <p:nvPicPr>
          <p:cNvPr id="5" name="Marcador de contenido 4" descr="Imagen que contiene exterior, edificio, camino, foto&#10;&#10;Descripción generada automáticamente">
            <a:extLst>
              <a:ext uri="{FF2B5EF4-FFF2-40B4-BE49-F238E27FC236}">
                <a16:creationId xmlns:a16="http://schemas.microsoft.com/office/drawing/2014/main" id="{E07E824C-F06A-412F-8DCC-E697A76DF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-2"/>
          <a:stretch/>
        </p:blipFill>
        <p:spPr>
          <a:xfrm>
            <a:off x="661427" y="1393364"/>
            <a:ext cx="4558643" cy="3373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magen que contiene barco, foto, exterior, agua&#10;&#10;Descripción generada automáticamente">
            <a:extLst>
              <a:ext uri="{FF2B5EF4-FFF2-40B4-BE49-F238E27FC236}">
                <a16:creationId xmlns:a16="http://schemas.microsoft.com/office/drawing/2014/main" id="{9EF7EF3C-E9BC-419C-A06F-6AA4D7079F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82" r="8232" b="1"/>
          <a:stretch/>
        </p:blipFill>
        <p:spPr>
          <a:xfrm>
            <a:off x="6697385" y="1251845"/>
            <a:ext cx="4674703" cy="3459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C1CE46-425C-4E59-85EB-B7D1E1B726E6}"/>
              </a:ext>
            </a:extLst>
          </p:cNvPr>
          <p:cNvSpPr txBox="1"/>
          <p:nvPr/>
        </p:nvSpPr>
        <p:spPr>
          <a:xfrm>
            <a:off x="714756" y="4852915"/>
            <a:ext cx="51069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Primer ferrocarril: George Stephenson 1814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662AA6-E65D-4C23-BF30-6F1122B34843}"/>
              </a:ext>
            </a:extLst>
          </p:cNvPr>
          <p:cNvSpPr txBox="1"/>
          <p:nvPr/>
        </p:nvSpPr>
        <p:spPr>
          <a:xfrm>
            <a:off x="6475475" y="4852915"/>
            <a:ext cx="5001769" cy="643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Primer barco a vapor comercial: Robert Fulton 1803</a:t>
            </a:r>
          </a:p>
        </p:txBody>
      </p:sp>
      <p:pic>
        <p:nvPicPr>
          <p:cNvPr id="3" name="Elementos multimedia en línea 2" title="REVOLUCIÓN INDUSTRIAL - MOTOR DE VAPOR">
            <a:hlinkClick r:id="" action="ppaction://media"/>
            <a:extLst>
              <a:ext uri="{FF2B5EF4-FFF2-40B4-BE49-F238E27FC236}">
                <a16:creationId xmlns:a16="http://schemas.microsoft.com/office/drawing/2014/main" id="{A5B199AC-9756-46D2-944E-D63F138F4B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715130" y="200653"/>
            <a:ext cx="2540000" cy="1435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388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556</Words>
  <Application>Microsoft Office PowerPoint</Application>
  <PresentationFormat>Panorámica</PresentationFormat>
  <Paragraphs>58</Paragraphs>
  <Slides>12</Slides>
  <Notes>4</Notes>
  <HiddenSlides>0</HiddenSlides>
  <MMClips>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Wingdings</vt:lpstr>
      <vt:lpstr>Tema de Office</vt:lpstr>
      <vt:lpstr>Progreso Indefinido y sus contradicciones: Expresiones de progreso en el siglo XIX</vt:lpstr>
      <vt:lpstr>Objetivo</vt:lpstr>
      <vt:lpstr>La Producción preindustrial  (hasta mitad siglo XVIII)</vt:lpstr>
      <vt:lpstr>Contexto temporal</vt:lpstr>
      <vt:lpstr>Contexto: Revolución Industrial</vt:lpstr>
      <vt:lpstr>Existen distintas oleadas de este proceso</vt:lpstr>
      <vt:lpstr>Situación histórica </vt:lpstr>
      <vt:lpstr>El desarrollo científico y tecnológico </vt:lpstr>
      <vt:lpstr>La máquina a vapor en el siglo XIX</vt:lpstr>
      <vt:lpstr>Avances en biología y química </vt:lpstr>
      <vt:lpstr>Nuevas teorías y formas de entender el mundo</vt:lpstr>
      <vt:lpstr>Considerando los avances desarrollados durante el siglo XIX y responde trabajados en clases, responde para cada uno de ellos:   a. ¿Qué influencia ha tenido en la actualidad?  b. ¿Con qué tecnologías actuales podría vincularse?  c. ¿Cómo crees que aportó a facilitar la vida de la gente en el siglo XIX?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Progreso Indefinido y sus contradicciones II</dc:title>
  <dc:creator>Abraham López</dc:creator>
  <cp:lastModifiedBy>Carmen Barros Ortega</cp:lastModifiedBy>
  <cp:revision>12</cp:revision>
  <dcterms:created xsi:type="dcterms:W3CDTF">2020-08-12T08:40:05Z</dcterms:created>
  <dcterms:modified xsi:type="dcterms:W3CDTF">2021-08-13T15:36:58Z</dcterms:modified>
</cp:coreProperties>
</file>