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3" r:id="rId6"/>
    <p:sldId id="260" r:id="rId7"/>
    <p:sldId id="265" r:id="rId8"/>
    <p:sldId id="262" r:id="rId9"/>
    <p:sldId id="264"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406D5-8A5F-42A5-8C5B-9A5E1A4280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0B9D033-BA61-46BF-B4B7-B7808AF7342F}">
      <dgm:prSet/>
      <dgm:spPr/>
      <dgm:t>
        <a:bodyPr/>
        <a:lstStyle/>
        <a:p>
          <a:r>
            <a:rPr lang="es-ES"/>
            <a:t>Lee atentamente las fuentes disponibles a continuación, y luego responde las preguntas:</a:t>
          </a:r>
          <a:endParaRPr lang="en-US"/>
        </a:p>
      </dgm:t>
    </dgm:pt>
    <dgm:pt modelId="{9964CDBA-50B0-42F6-A42B-F6D52201BAF5}" type="parTrans" cxnId="{0092A7A9-28AA-42D2-B3D6-DBDCFA87EE03}">
      <dgm:prSet/>
      <dgm:spPr/>
      <dgm:t>
        <a:bodyPr/>
        <a:lstStyle/>
        <a:p>
          <a:endParaRPr lang="en-US"/>
        </a:p>
      </dgm:t>
    </dgm:pt>
    <dgm:pt modelId="{0FBE3D44-DC97-4DD0-A933-2DBADA36F027}" type="sibTrans" cxnId="{0092A7A9-28AA-42D2-B3D6-DBDCFA87EE03}">
      <dgm:prSet/>
      <dgm:spPr/>
      <dgm:t>
        <a:bodyPr/>
        <a:lstStyle/>
        <a:p>
          <a:endParaRPr lang="en-US"/>
        </a:p>
      </dgm:t>
    </dgm:pt>
    <dgm:pt modelId="{8A2F1967-99D8-4C71-8904-781D59B588C9}">
      <dgm:prSet/>
      <dgm:spPr/>
      <dgm:t>
        <a:bodyPr/>
        <a:lstStyle/>
        <a:p>
          <a:r>
            <a:rPr lang="es-ES" noProof="0" dirty="0"/>
            <a:t>¿Qué caracterizó a la burguesía del siglo XIX según las fuentes?, ¿quiénes pertenecían a ella? </a:t>
          </a:r>
        </a:p>
      </dgm:t>
    </dgm:pt>
    <dgm:pt modelId="{70564198-B4E7-42C3-965D-73BD0AD555F6}" type="parTrans" cxnId="{DF8F29A9-8759-4AF5-91E8-E3B98439D5DD}">
      <dgm:prSet/>
      <dgm:spPr/>
      <dgm:t>
        <a:bodyPr/>
        <a:lstStyle/>
        <a:p>
          <a:endParaRPr lang="en-US"/>
        </a:p>
      </dgm:t>
    </dgm:pt>
    <dgm:pt modelId="{5E235FD2-754F-4098-8742-8847EF3B96C6}" type="sibTrans" cxnId="{DF8F29A9-8759-4AF5-91E8-E3B98439D5DD}">
      <dgm:prSet/>
      <dgm:spPr/>
      <dgm:t>
        <a:bodyPr/>
        <a:lstStyle/>
        <a:p>
          <a:endParaRPr lang="en-US"/>
        </a:p>
      </dgm:t>
    </dgm:pt>
    <dgm:pt modelId="{0C9A05D0-F48B-4D4D-BFDC-98178FD2BA0D}">
      <dgm:prSet/>
      <dgm:spPr/>
      <dgm:t>
        <a:bodyPr/>
        <a:lstStyle/>
        <a:p>
          <a:r>
            <a:rPr lang="es-ES" noProof="0" dirty="0"/>
            <a:t>b. ¿Por qué el sigo XIX ha sido llamado por algunos historiadores como «el siglo de la burguesía»? Argumenta tu respuesta. </a:t>
          </a:r>
        </a:p>
      </dgm:t>
    </dgm:pt>
    <dgm:pt modelId="{31F8543E-CB4A-40F4-972E-846719EA8135}" type="parTrans" cxnId="{B7BA83C9-7FF0-4312-BCF0-0544725F4DB3}">
      <dgm:prSet/>
      <dgm:spPr/>
      <dgm:t>
        <a:bodyPr/>
        <a:lstStyle/>
        <a:p>
          <a:endParaRPr lang="en-US"/>
        </a:p>
      </dgm:t>
    </dgm:pt>
    <dgm:pt modelId="{7EA4CB72-FF79-4B0A-AC89-6EB22BE5224A}" type="sibTrans" cxnId="{B7BA83C9-7FF0-4312-BCF0-0544725F4DB3}">
      <dgm:prSet/>
      <dgm:spPr/>
      <dgm:t>
        <a:bodyPr/>
        <a:lstStyle/>
        <a:p>
          <a:endParaRPr lang="en-US"/>
        </a:p>
      </dgm:t>
    </dgm:pt>
    <dgm:pt modelId="{08F3658B-C4B9-4777-90EA-BBE3023A281E}">
      <dgm:prSet/>
      <dgm:spPr/>
      <dgm:t>
        <a:bodyPr/>
        <a:lstStyle/>
        <a:p>
          <a:r>
            <a:rPr lang="es-ES" noProof="0" dirty="0"/>
            <a:t>c. ¿Qué características le habrán permitido a la burguesía convertirse en protagonista de las transformaciones políticas y económicas del siglo XIX? </a:t>
          </a:r>
        </a:p>
      </dgm:t>
    </dgm:pt>
    <dgm:pt modelId="{5B96905E-3602-4FB5-BCC6-1039617925DF}" type="parTrans" cxnId="{6C788BCD-37B8-453C-98F1-464B058814EE}">
      <dgm:prSet/>
      <dgm:spPr/>
      <dgm:t>
        <a:bodyPr/>
        <a:lstStyle/>
        <a:p>
          <a:endParaRPr lang="en-US"/>
        </a:p>
      </dgm:t>
    </dgm:pt>
    <dgm:pt modelId="{906EA6BC-3D8B-4105-8180-D6C1986FF2E1}" type="sibTrans" cxnId="{6C788BCD-37B8-453C-98F1-464B058814EE}">
      <dgm:prSet/>
      <dgm:spPr/>
      <dgm:t>
        <a:bodyPr/>
        <a:lstStyle/>
        <a:p>
          <a:endParaRPr lang="en-US"/>
        </a:p>
      </dgm:t>
    </dgm:pt>
    <dgm:pt modelId="{CBD2DE81-8EA5-4E70-A34E-B75536DD7C65}" type="pres">
      <dgm:prSet presAssocID="{26A406D5-8A5F-42A5-8C5B-9A5E1A42808D}" presName="linear" presStyleCnt="0">
        <dgm:presLayoutVars>
          <dgm:animLvl val="lvl"/>
          <dgm:resizeHandles val="exact"/>
        </dgm:presLayoutVars>
      </dgm:prSet>
      <dgm:spPr/>
    </dgm:pt>
    <dgm:pt modelId="{F15EC6CB-32A2-4191-8F17-6C2A3030A101}" type="pres">
      <dgm:prSet presAssocID="{80B9D033-BA61-46BF-B4B7-B7808AF7342F}" presName="parentText" presStyleLbl="node1" presStyleIdx="0" presStyleCnt="1">
        <dgm:presLayoutVars>
          <dgm:chMax val="0"/>
          <dgm:bulletEnabled val="1"/>
        </dgm:presLayoutVars>
      </dgm:prSet>
      <dgm:spPr/>
    </dgm:pt>
    <dgm:pt modelId="{D3B17AB8-A64E-4861-ADC5-94C7E8A2B80E}" type="pres">
      <dgm:prSet presAssocID="{80B9D033-BA61-46BF-B4B7-B7808AF7342F}" presName="childText" presStyleLbl="revTx" presStyleIdx="0" presStyleCnt="1">
        <dgm:presLayoutVars>
          <dgm:bulletEnabled val="1"/>
        </dgm:presLayoutVars>
      </dgm:prSet>
      <dgm:spPr/>
    </dgm:pt>
  </dgm:ptLst>
  <dgm:cxnLst>
    <dgm:cxn modelId="{9881161F-32DC-4897-8E59-8602C04726CB}" type="presOf" srcId="{08F3658B-C4B9-4777-90EA-BBE3023A281E}" destId="{D3B17AB8-A64E-4861-ADC5-94C7E8A2B80E}" srcOrd="0" destOrd="2" presId="urn:microsoft.com/office/officeart/2005/8/layout/vList2"/>
    <dgm:cxn modelId="{2C240A23-4462-444F-AF3C-266606687260}" type="presOf" srcId="{8A2F1967-99D8-4C71-8904-781D59B588C9}" destId="{D3B17AB8-A64E-4861-ADC5-94C7E8A2B80E}" srcOrd="0" destOrd="0" presId="urn:microsoft.com/office/officeart/2005/8/layout/vList2"/>
    <dgm:cxn modelId="{BB66B13D-51B3-4206-89B3-D20448883EB3}" type="presOf" srcId="{26A406D5-8A5F-42A5-8C5B-9A5E1A42808D}" destId="{CBD2DE81-8EA5-4E70-A34E-B75536DD7C65}" srcOrd="0" destOrd="0" presId="urn:microsoft.com/office/officeart/2005/8/layout/vList2"/>
    <dgm:cxn modelId="{59DF0949-6DE6-4CF4-98C9-013F11FBCCBE}" type="presOf" srcId="{0C9A05D0-F48B-4D4D-BFDC-98178FD2BA0D}" destId="{D3B17AB8-A64E-4861-ADC5-94C7E8A2B80E}" srcOrd="0" destOrd="1" presId="urn:microsoft.com/office/officeart/2005/8/layout/vList2"/>
    <dgm:cxn modelId="{CB1E33A0-D7FB-4610-96A6-10FA37F0B9A8}" type="presOf" srcId="{80B9D033-BA61-46BF-B4B7-B7808AF7342F}" destId="{F15EC6CB-32A2-4191-8F17-6C2A3030A101}" srcOrd="0" destOrd="0" presId="urn:microsoft.com/office/officeart/2005/8/layout/vList2"/>
    <dgm:cxn modelId="{DF8F29A9-8759-4AF5-91E8-E3B98439D5DD}" srcId="{80B9D033-BA61-46BF-B4B7-B7808AF7342F}" destId="{8A2F1967-99D8-4C71-8904-781D59B588C9}" srcOrd="0" destOrd="0" parTransId="{70564198-B4E7-42C3-965D-73BD0AD555F6}" sibTransId="{5E235FD2-754F-4098-8742-8847EF3B96C6}"/>
    <dgm:cxn modelId="{0092A7A9-28AA-42D2-B3D6-DBDCFA87EE03}" srcId="{26A406D5-8A5F-42A5-8C5B-9A5E1A42808D}" destId="{80B9D033-BA61-46BF-B4B7-B7808AF7342F}" srcOrd="0" destOrd="0" parTransId="{9964CDBA-50B0-42F6-A42B-F6D52201BAF5}" sibTransId="{0FBE3D44-DC97-4DD0-A933-2DBADA36F027}"/>
    <dgm:cxn modelId="{B7BA83C9-7FF0-4312-BCF0-0544725F4DB3}" srcId="{80B9D033-BA61-46BF-B4B7-B7808AF7342F}" destId="{0C9A05D0-F48B-4D4D-BFDC-98178FD2BA0D}" srcOrd="1" destOrd="0" parTransId="{31F8543E-CB4A-40F4-972E-846719EA8135}" sibTransId="{7EA4CB72-FF79-4B0A-AC89-6EB22BE5224A}"/>
    <dgm:cxn modelId="{6C788BCD-37B8-453C-98F1-464B058814EE}" srcId="{80B9D033-BA61-46BF-B4B7-B7808AF7342F}" destId="{08F3658B-C4B9-4777-90EA-BBE3023A281E}" srcOrd="2" destOrd="0" parTransId="{5B96905E-3602-4FB5-BCC6-1039617925DF}" sibTransId="{906EA6BC-3D8B-4105-8180-D6C1986FF2E1}"/>
    <dgm:cxn modelId="{03325119-B830-4F94-B25E-64172057EA26}" type="presParOf" srcId="{CBD2DE81-8EA5-4E70-A34E-B75536DD7C65}" destId="{F15EC6CB-32A2-4191-8F17-6C2A3030A101}" srcOrd="0" destOrd="0" presId="urn:microsoft.com/office/officeart/2005/8/layout/vList2"/>
    <dgm:cxn modelId="{1A6A818C-7CDF-4486-8CB1-32BD2FF3E8F2}" type="presParOf" srcId="{CBD2DE81-8EA5-4E70-A34E-B75536DD7C65}" destId="{D3B17AB8-A64E-4861-ADC5-94C7E8A2B80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EC6CB-32A2-4191-8F17-6C2A3030A101}">
      <dsp:nvSpPr>
        <dsp:cNvPr id="0" name=""/>
        <dsp:cNvSpPr/>
      </dsp:nvSpPr>
      <dsp:spPr>
        <a:xfrm>
          <a:off x="0" y="30756"/>
          <a:ext cx="6367912" cy="1924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kern="1200"/>
            <a:t>Lee atentamente las fuentes disponibles a continuación, y luego responde las preguntas:</a:t>
          </a:r>
          <a:endParaRPr lang="en-US" sz="3500" kern="1200"/>
        </a:p>
      </dsp:txBody>
      <dsp:txXfrm>
        <a:off x="93954" y="124710"/>
        <a:ext cx="6180004" cy="1736741"/>
      </dsp:txXfrm>
    </dsp:sp>
    <dsp:sp modelId="{D3B17AB8-A64E-4861-ADC5-94C7E8A2B80E}">
      <dsp:nvSpPr>
        <dsp:cNvPr id="0" name=""/>
        <dsp:cNvSpPr/>
      </dsp:nvSpPr>
      <dsp:spPr>
        <a:xfrm>
          <a:off x="0" y="1955406"/>
          <a:ext cx="6367912" cy="441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s-ES" sz="2700" kern="1200" noProof="0" dirty="0"/>
            <a:t>¿Qué caracterizó a la burguesía del siglo XIX según las fuentes?, ¿quiénes pertenecían a ella? </a:t>
          </a:r>
        </a:p>
        <a:p>
          <a:pPr marL="228600" lvl="1" indent="-228600" algn="l" defTabSz="1200150">
            <a:lnSpc>
              <a:spcPct val="90000"/>
            </a:lnSpc>
            <a:spcBef>
              <a:spcPct val="0"/>
            </a:spcBef>
            <a:spcAft>
              <a:spcPct val="20000"/>
            </a:spcAft>
            <a:buChar char="•"/>
          </a:pPr>
          <a:r>
            <a:rPr lang="es-ES" sz="2700" kern="1200" noProof="0" dirty="0"/>
            <a:t>b. ¿Por qué el sigo XIX ha sido llamado por algunos historiadores como «el siglo de la burguesía»? Argumenta tu respuesta. </a:t>
          </a:r>
        </a:p>
        <a:p>
          <a:pPr marL="228600" lvl="1" indent="-228600" algn="l" defTabSz="1200150">
            <a:lnSpc>
              <a:spcPct val="90000"/>
            </a:lnSpc>
            <a:spcBef>
              <a:spcPct val="0"/>
            </a:spcBef>
            <a:spcAft>
              <a:spcPct val="20000"/>
            </a:spcAft>
            <a:buChar char="•"/>
          </a:pPr>
          <a:r>
            <a:rPr lang="es-ES" sz="2700" kern="1200" noProof="0" dirty="0"/>
            <a:t>c. ¿Qué características le habrán permitido a la burguesía convertirse en protagonista de las transformaciones políticas y económicas del siglo XIX? </a:t>
          </a:r>
        </a:p>
      </dsp:txBody>
      <dsp:txXfrm>
        <a:off x="0" y="1955406"/>
        <a:ext cx="6367912" cy="44194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E9916-1FAD-4E16-9F60-BDA737868E1B}" type="datetimeFigureOut">
              <a:rPr lang="es-ES" smtClean="0"/>
              <a:t>15/04/2021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1E14C-DA21-40B1-B1E7-6685E639CCCD}" type="slidenum">
              <a:rPr lang="es-ES" smtClean="0"/>
              <a:t>‹Nº›</a:t>
            </a:fld>
            <a:endParaRPr lang="es-ES"/>
          </a:p>
        </p:txBody>
      </p:sp>
    </p:spTree>
    <p:extLst>
      <p:ext uri="{BB962C8B-B14F-4D97-AF65-F5344CB8AC3E}">
        <p14:creationId xmlns:p14="http://schemas.microsoft.com/office/powerpoint/2010/main" val="181470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b="0" i="0" kern="1200" dirty="0">
                <a:solidFill>
                  <a:schemeClr val="tx1"/>
                </a:solidFill>
                <a:effectLst/>
                <a:latin typeface="+mn-lt"/>
                <a:ea typeface="+mn-ea"/>
                <a:cs typeface="+mn-cs"/>
              </a:rPr>
              <a:t>Eugène Delacroix - Le 28 Juillet. La Liberté guidant le peuple</a:t>
            </a:r>
            <a:endParaRPr lang="es-ES" dirty="0"/>
          </a:p>
        </p:txBody>
      </p:sp>
      <p:sp>
        <p:nvSpPr>
          <p:cNvPr id="4" name="Marcador de número de diapositiva 3"/>
          <p:cNvSpPr>
            <a:spLocks noGrp="1"/>
          </p:cNvSpPr>
          <p:nvPr>
            <p:ph type="sldNum" sz="quarter" idx="5"/>
          </p:nvPr>
        </p:nvSpPr>
        <p:spPr/>
        <p:txBody>
          <a:bodyPr/>
          <a:lstStyle/>
          <a:p>
            <a:fld id="{EEC1E14C-DA21-40B1-B1E7-6685E639CCCD}" type="slidenum">
              <a:rPr lang="es-ES" smtClean="0"/>
              <a:t>3</a:t>
            </a:fld>
            <a:endParaRPr lang="es-ES"/>
          </a:p>
        </p:txBody>
      </p:sp>
    </p:spTree>
    <p:extLst>
      <p:ext uri="{BB962C8B-B14F-4D97-AF65-F5344CB8AC3E}">
        <p14:creationId xmlns:p14="http://schemas.microsoft.com/office/powerpoint/2010/main" val="103749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E7685-1612-4825-9AC7-C664897C6E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C3EE2A9-B452-404C-8DAB-9B2519542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948499C-0869-4874-80C4-CD85F3A99855}"/>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5" name="Marcador de pie de página 4">
            <a:extLst>
              <a:ext uri="{FF2B5EF4-FFF2-40B4-BE49-F238E27FC236}">
                <a16:creationId xmlns:a16="http://schemas.microsoft.com/office/drawing/2014/main" id="{8314584A-98DD-4FB6-BD71-020A77D9C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24D64A-9C92-4087-A131-4D0EB148D46F}"/>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183266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5C99D-C3DA-412D-B7BA-16B8EE8F8CD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411C8BE-6986-4396-822D-C3D086FA73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39C940-2494-4FF8-A544-8E05891C54DB}"/>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5" name="Marcador de pie de página 4">
            <a:extLst>
              <a:ext uri="{FF2B5EF4-FFF2-40B4-BE49-F238E27FC236}">
                <a16:creationId xmlns:a16="http://schemas.microsoft.com/office/drawing/2014/main" id="{9F5A96B4-48D3-452B-BFCC-2EFE1DB80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3DACE9-EB11-4B28-82AB-D376C9D6421B}"/>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178566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187425E-E0B7-4D0E-8283-14E326A6B4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49A11A0-990F-4311-85C5-060C542D2D1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4C8934-D412-4E04-83C5-37B096970FA7}"/>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5" name="Marcador de pie de página 4">
            <a:extLst>
              <a:ext uri="{FF2B5EF4-FFF2-40B4-BE49-F238E27FC236}">
                <a16:creationId xmlns:a16="http://schemas.microsoft.com/office/drawing/2014/main" id="{48E27FB3-9075-4402-98BC-6AEDB9758C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D75A3C7-EA23-456F-8A13-68006E800624}"/>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423254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8A487-7946-4606-B6FF-5651659C52A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8BA26C-318F-4839-A4DC-787C4887223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D5E409-A44F-4AE8-AC42-4FEC87B849D4}"/>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5" name="Marcador de pie de página 4">
            <a:extLst>
              <a:ext uri="{FF2B5EF4-FFF2-40B4-BE49-F238E27FC236}">
                <a16:creationId xmlns:a16="http://schemas.microsoft.com/office/drawing/2014/main" id="{B4988B28-F3A8-4EF2-894D-AAA18DE616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95D023-AEBD-423E-9588-69BC40AED176}"/>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234825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797AD-2E2A-46E9-849E-4B37367F685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88DCDE-B881-4599-BD5B-3B8E942C1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78BEF76-0999-48EB-B747-5B2884C3ABF0}"/>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5" name="Marcador de pie de página 4">
            <a:extLst>
              <a:ext uri="{FF2B5EF4-FFF2-40B4-BE49-F238E27FC236}">
                <a16:creationId xmlns:a16="http://schemas.microsoft.com/office/drawing/2014/main" id="{7200A5B4-A677-49EF-8A48-9847B1E15C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71D08E-10D8-40EB-A102-3F95D2B0AED2}"/>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388250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4E5C4-74B7-473F-8C07-0B171F39E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CEE881-FFEA-4E8C-93F7-692E76E39F6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7996F6-FCF8-4EB4-AFA0-4796AEF9BE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E85FF-E7AA-481B-BF0C-3B50534BA22B}"/>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6" name="Marcador de pie de página 5">
            <a:extLst>
              <a:ext uri="{FF2B5EF4-FFF2-40B4-BE49-F238E27FC236}">
                <a16:creationId xmlns:a16="http://schemas.microsoft.com/office/drawing/2014/main" id="{515FA2BD-1525-447C-9FC3-EBAAAC3B5D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7030EE-519F-427C-A343-0B0BDEC9F93E}"/>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242618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C6350-8D37-48C8-BC7D-E6634C70CF8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655507-E1E3-48C2-BCA5-CD20E8393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7B5F86-87D4-48C6-B899-FD055BA6E0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188D34-62E3-41AF-9579-173A2C75A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3B4D73-EAD9-408F-ABCB-D5B9122C11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272E6C7-A0BF-46F4-83E9-E86D17C4F44F}"/>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8" name="Marcador de pie de página 7">
            <a:extLst>
              <a:ext uri="{FF2B5EF4-FFF2-40B4-BE49-F238E27FC236}">
                <a16:creationId xmlns:a16="http://schemas.microsoft.com/office/drawing/2014/main" id="{9CB29680-6628-4B67-8822-5C9087B2128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CE4817-95E6-4C6B-A97E-48DA5759285E}"/>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79404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CC902-A480-4924-8745-551687B6AF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E6C414-CDDA-43E0-8154-29BFBFB289AC}"/>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4" name="Marcador de pie de página 3">
            <a:extLst>
              <a:ext uri="{FF2B5EF4-FFF2-40B4-BE49-F238E27FC236}">
                <a16:creationId xmlns:a16="http://schemas.microsoft.com/office/drawing/2014/main" id="{E15626A4-7EDC-42EA-8D4E-2B3F5BE320C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E4D2F0E-0E31-448D-91B6-CB9703AC95C4}"/>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342948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626F8B6-E247-4594-80B9-5383F7514FB1}"/>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3" name="Marcador de pie de página 2">
            <a:extLst>
              <a:ext uri="{FF2B5EF4-FFF2-40B4-BE49-F238E27FC236}">
                <a16:creationId xmlns:a16="http://schemas.microsoft.com/office/drawing/2014/main" id="{9631CAF7-FC4A-4743-BE83-EDE5CC72987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3E263AB-5FC7-4B1C-A43E-3FE8EA1B7411}"/>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103017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832AF-61FA-466D-8D76-D7418B7901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77FDBB-101E-48D4-8DF8-9BA7557D8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FE2D63D-CB99-4155-975C-6071CCEF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FE32A9-6509-4C09-BA67-54FFFA61CF98}"/>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6" name="Marcador de pie de página 5">
            <a:extLst>
              <a:ext uri="{FF2B5EF4-FFF2-40B4-BE49-F238E27FC236}">
                <a16:creationId xmlns:a16="http://schemas.microsoft.com/office/drawing/2014/main" id="{B404CAE1-06DF-4EA4-A4CD-4A03CD11DC7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CC4D383-5714-4BBA-BF51-6B769AD06A34}"/>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277758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47BAC-B7DC-4FA1-ABDB-624F578DA8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A9E8398-97E4-409E-9A1B-4DFB5CD83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84DBA14-4171-4439-8813-5D0F2DC61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89915A-9431-4BB1-BCD1-F35DCBE4395E}"/>
              </a:ext>
            </a:extLst>
          </p:cNvPr>
          <p:cNvSpPr>
            <a:spLocks noGrp="1"/>
          </p:cNvSpPr>
          <p:nvPr>
            <p:ph type="dt" sz="half" idx="10"/>
          </p:nvPr>
        </p:nvSpPr>
        <p:spPr/>
        <p:txBody>
          <a:bodyPr/>
          <a:lstStyle/>
          <a:p>
            <a:fld id="{5834AC9D-2ECB-4D88-AE03-974164F09DB9}" type="datetimeFigureOut">
              <a:rPr lang="es-ES" smtClean="0"/>
              <a:t>15/04/2021</a:t>
            </a:fld>
            <a:endParaRPr lang="es-ES"/>
          </a:p>
        </p:txBody>
      </p:sp>
      <p:sp>
        <p:nvSpPr>
          <p:cNvPr id="6" name="Marcador de pie de página 5">
            <a:extLst>
              <a:ext uri="{FF2B5EF4-FFF2-40B4-BE49-F238E27FC236}">
                <a16:creationId xmlns:a16="http://schemas.microsoft.com/office/drawing/2014/main" id="{C5D92B60-2AAB-4747-9DB9-DD6F5032C67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F3AFD0-70EA-46D3-B475-5EAB1E7584AF}"/>
              </a:ext>
            </a:extLst>
          </p:cNvPr>
          <p:cNvSpPr>
            <a:spLocks noGrp="1"/>
          </p:cNvSpPr>
          <p:nvPr>
            <p:ph type="sldNum" sz="quarter" idx="12"/>
          </p:nvPr>
        </p:nvSpPr>
        <p:spPr/>
        <p:txBody>
          <a:bodyPr/>
          <a:lstStyle/>
          <a:p>
            <a:fld id="{2D24570D-7AD6-4475-B9A7-C5200B90D93B}" type="slidenum">
              <a:rPr lang="es-ES" smtClean="0"/>
              <a:t>‹Nº›</a:t>
            </a:fld>
            <a:endParaRPr lang="es-ES"/>
          </a:p>
        </p:txBody>
      </p:sp>
    </p:spTree>
    <p:extLst>
      <p:ext uri="{BB962C8B-B14F-4D97-AF65-F5344CB8AC3E}">
        <p14:creationId xmlns:p14="http://schemas.microsoft.com/office/powerpoint/2010/main" val="410403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78DE1A-5689-43C8-9504-D0044B15C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B97E00-D63E-45F9-A3C2-9779C1D4F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2F72B1F-9A6D-4A9D-8D98-2221F14C9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4AC9D-2ECB-4D88-AE03-974164F09DB9}" type="datetimeFigureOut">
              <a:rPr lang="es-ES" smtClean="0"/>
              <a:t>15/04/2021</a:t>
            </a:fld>
            <a:endParaRPr lang="es-ES"/>
          </a:p>
        </p:txBody>
      </p:sp>
      <p:sp>
        <p:nvSpPr>
          <p:cNvPr id="5" name="Marcador de pie de página 4">
            <a:extLst>
              <a:ext uri="{FF2B5EF4-FFF2-40B4-BE49-F238E27FC236}">
                <a16:creationId xmlns:a16="http://schemas.microsoft.com/office/drawing/2014/main" id="{9D562A7E-4A6D-4AED-B017-F26059360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C0357DE-A678-4C9B-9563-5E9CBEBF7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4570D-7AD6-4475-B9A7-C5200B90D93B}" type="slidenum">
              <a:rPr lang="es-ES" smtClean="0"/>
              <a:t>‹Nº›</a:t>
            </a:fld>
            <a:endParaRPr lang="es-ES"/>
          </a:p>
        </p:txBody>
      </p:sp>
    </p:spTree>
    <p:extLst>
      <p:ext uri="{BB962C8B-B14F-4D97-AF65-F5344CB8AC3E}">
        <p14:creationId xmlns:p14="http://schemas.microsoft.com/office/powerpoint/2010/main" val="60168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storia-biografia.com/historia-de-la-revolucion-frances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historia-biografia.com/historia-de-la-revolucion-francesa/"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Alegor%C3%ADa_de_la_Primera_Rep%C3%BAblica_Espa%C3%B1ola,_por_Tom%C3%A1s_Padr%C3%B3.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nacronicosrecreacionhistorica.blogspot.com/2014/07/los-veranos-de-la-belle-epoque-espanola.html"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53849C5-2603-4EED-926F-E3E19A983ABF}"/>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59" b="5949"/>
          <a:stretch/>
        </p:blipFill>
        <p:spPr>
          <a:xfrm>
            <a:off x="20" y="10"/>
            <a:ext cx="12191980" cy="6857990"/>
          </a:xfrm>
          <a:prstGeom prst="rect">
            <a:avLst/>
          </a:prstGeom>
        </p:spPr>
      </p:pic>
      <p:sp>
        <p:nvSpPr>
          <p:cNvPr id="2" name="Título 1">
            <a:extLst>
              <a:ext uri="{FF2B5EF4-FFF2-40B4-BE49-F238E27FC236}">
                <a16:creationId xmlns:a16="http://schemas.microsoft.com/office/drawing/2014/main" id="{E0D035C0-224E-4E94-A559-8022D3AF80AA}"/>
              </a:ext>
            </a:extLst>
          </p:cNvPr>
          <p:cNvSpPr>
            <a:spLocks noGrp="1"/>
          </p:cNvSpPr>
          <p:nvPr>
            <p:ph type="ctrTitle"/>
          </p:nvPr>
        </p:nvSpPr>
        <p:spPr>
          <a:xfrm>
            <a:off x="965200" y="965200"/>
            <a:ext cx="10261600" cy="3564869"/>
          </a:xfrm>
        </p:spPr>
        <p:txBody>
          <a:bodyPr>
            <a:normAutofit/>
          </a:bodyPr>
          <a:lstStyle/>
          <a:p>
            <a:pPr algn="l"/>
            <a:r>
              <a:rPr lang="es-ES" sz="11500">
                <a:ln w="22225">
                  <a:solidFill>
                    <a:schemeClr val="tx1"/>
                  </a:solidFill>
                  <a:miter lim="800000"/>
                </a:ln>
                <a:noFill/>
              </a:rPr>
              <a:t>Ideal Liberal y Republicano</a:t>
            </a:r>
          </a:p>
        </p:txBody>
      </p:sp>
      <p:sp>
        <p:nvSpPr>
          <p:cNvPr id="3" name="Subtítulo 2">
            <a:extLst>
              <a:ext uri="{FF2B5EF4-FFF2-40B4-BE49-F238E27FC236}">
                <a16:creationId xmlns:a16="http://schemas.microsoft.com/office/drawing/2014/main" id="{F5F07138-461E-4952-A3E1-1C3FC64010FC}"/>
              </a:ext>
            </a:extLst>
          </p:cNvPr>
          <p:cNvSpPr>
            <a:spLocks noGrp="1"/>
          </p:cNvSpPr>
          <p:nvPr>
            <p:ph type="subTitle" idx="1"/>
          </p:nvPr>
        </p:nvSpPr>
        <p:spPr>
          <a:xfrm>
            <a:off x="965200" y="4572002"/>
            <a:ext cx="10261600" cy="1202995"/>
          </a:xfrm>
        </p:spPr>
        <p:txBody>
          <a:bodyPr>
            <a:normAutofit fontScale="77500" lnSpcReduction="20000"/>
          </a:bodyPr>
          <a:lstStyle/>
          <a:p>
            <a:pPr algn="l"/>
            <a:r>
              <a:rPr lang="es-ES" sz="2000" dirty="0"/>
              <a:t>Historia – Primero Medio </a:t>
            </a:r>
          </a:p>
          <a:p>
            <a:pPr algn="l"/>
            <a:r>
              <a:rPr lang="es-ES" sz="2000" dirty="0" err="1"/>
              <a:t>OA</a:t>
            </a:r>
            <a:r>
              <a:rPr lang="es-ES" sz="2000" dirty="0"/>
              <a:t> 01 </a:t>
            </a:r>
          </a:p>
          <a:p>
            <a:pPr algn="l"/>
            <a:r>
              <a:rPr lang="es-ES" sz="2000" dirty="0"/>
              <a:t>Profesor Abraham López</a:t>
            </a:r>
          </a:p>
          <a:p>
            <a:pPr algn="l"/>
            <a:r>
              <a:rPr lang="es-ES" sz="2000" dirty="0"/>
              <a:t>Clase </a:t>
            </a:r>
            <a:r>
              <a:rPr lang="es-ES" sz="2000" dirty="0" err="1"/>
              <a:t>N°</a:t>
            </a:r>
            <a:r>
              <a:rPr lang="es-ES" sz="2000" dirty="0"/>
              <a:t> 12-13</a:t>
            </a:r>
          </a:p>
        </p:txBody>
      </p:sp>
      <p:sp>
        <p:nvSpPr>
          <p:cNvPr id="6" name="CuadroTexto 5">
            <a:extLst>
              <a:ext uri="{FF2B5EF4-FFF2-40B4-BE49-F238E27FC236}">
                <a16:creationId xmlns:a16="http://schemas.microsoft.com/office/drawing/2014/main" id="{F6960F14-DC12-4C89-B222-A6F57917B770}"/>
              </a:ext>
            </a:extLst>
          </p:cNvPr>
          <p:cNvSpPr txBox="1"/>
          <p:nvPr/>
        </p:nvSpPr>
        <p:spPr>
          <a:xfrm>
            <a:off x="9724658" y="6657945"/>
            <a:ext cx="246734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historia-biografia.com/historia-de-la-revolucion-francesa/">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3070377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839FFE-8B13-47AC-88BA-70CFFC0B8EE9}"/>
              </a:ext>
            </a:extLst>
          </p:cNvPr>
          <p:cNvSpPr>
            <a:spLocks noGrp="1"/>
          </p:cNvSpPr>
          <p:nvPr>
            <p:ph type="title"/>
          </p:nvPr>
        </p:nvSpPr>
        <p:spPr>
          <a:xfrm>
            <a:off x="1156851" y="637762"/>
            <a:ext cx="9888496" cy="900131"/>
          </a:xfrm>
        </p:spPr>
        <p:txBody>
          <a:bodyPr anchor="t">
            <a:normAutofit/>
          </a:bodyPr>
          <a:lstStyle/>
          <a:p>
            <a:r>
              <a:rPr lang="es-ES" sz="4000">
                <a:solidFill>
                  <a:schemeClr val="bg1"/>
                </a:solidFill>
              </a:rPr>
              <a:t>Objetivo</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97F59D5-7904-467F-9F12-FFB60D244BAA}"/>
              </a:ext>
            </a:extLst>
          </p:cNvPr>
          <p:cNvSpPr>
            <a:spLocks noGrp="1"/>
          </p:cNvSpPr>
          <p:nvPr>
            <p:ph idx="1"/>
          </p:nvPr>
        </p:nvSpPr>
        <p:spPr>
          <a:xfrm>
            <a:off x="1155548" y="2217343"/>
            <a:ext cx="9880893" cy="3959619"/>
          </a:xfrm>
        </p:spPr>
        <p:txBody>
          <a:bodyPr>
            <a:normAutofit/>
          </a:bodyPr>
          <a:lstStyle/>
          <a:p>
            <a:pPr marL="0" indent="0">
              <a:buNone/>
            </a:pPr>
            <a:r>
              <a:rPr lang="es-CL" sz="2400"/>
              <a:t>Reconocer los principios republicanos y liberales para discutir su alcance en las sociedades europeas y americanas, estableciendo vínculos con el presente.</a:t>
            </a:r>
          </a:p>
        </p:txBody>
      </p:sp>
    </p:spTree>
    <p:extLst>
      <p:ext uri="{BB962C8B-B14F-4D97-AF65-F5344CB8AC3E}">
        <p14:creationId xmlns:p14="http://schemas.microsoft.com/office/powerpoint/2010/main" val="107960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65029CA8-B9AC-4FB9-ABD9-29D56968D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29" name="Color">
              <a:extLst>
                <a:ext uri="{FF2B5EF4-FFF2-40B4-BE49-F238E27FC236}">
                  <a16:creationId xmlns:a16="http://schemas.microsoft.com/office/drawing/2014/main" id="{5AE17642-D811-47CD-8BA8-18FF5FE9B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7A882BBB-2A6D-439B-B6A2-994C8A3CF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2" descr="Resultado de imagen para revolucion francesa">
            <a:extLst>
              <a:ext uri="{FF2B5EF4-FFF2-40B4-BE49-F238E27FC236}">
                <a16:creationId xmlns:a16="http://schemas.microsoft.com/office/drawing/2014/main" id="{1E13AF74-CC83-4E1F-A0BD-1660F38FC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5" r="3" b="3"/>
          <a:stretch/>
        </p:blipFill>
        <p:spPr bwMode="auto">
          <a:xfrm>
            <a:off x="6707168" y="806015"/>
            <a:ext cx="4855862" cy="2635689"/>
          </a:xfrm>
          <a:prstGeom prst="rect">
            <a:avLst/>
          </a:prstGeom>
          <a:noFill/>
          <a:extLst>
            <a:ext uri="{909E8E84-426E-40DD-AFC4-6F175D3DCCD1}">
              <a14:hiddenFill xmlns:a14="http://schemas.microsoft.com/office/drawing/2010/main">
                <a:solidFill>
                  <a:srgbClr val="FFFFFF"/>
                </a:solidFill>
              </a14:hiddenFill>
            </a:ext>
          </a:extLst>
        </p:spPr>
      </p:pic>
      <p:pic>
        <p:nvPicPr>
          <p:cNvPr id="5" name="Marcador de contenido 4">
            <a:extLst>
              <a:ext uri="{FF2B5EF4-FFF2-40B4-BE49-F238E27FC236}">
                <a16:creationId xmlns:a16="http://schemas.microsoft.com/office/drawing/2014/main" id="{35EC0C33-2B2D-406D-9842-25944CBCE46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081" r="3" b="7574"/>
          <a:stretch/>
        </p:blipFill>
        <p:spPr>
          <a:xfrm>
            <a:off x="6707168" y="3506528"/>
            <a:ext cx="4855862" cy="2635689"/>
          </a:xfrm>
          <a:prstGeom prst="rect">
            <a:avLst/>
          </a:prstGeom>
        </p:spPr>
      </p:pic>
      <p:grpSp>
        <p:nvGrpSpPr>
          <p:cNvPr id="32" name="Group 3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3" name="Freeform: Shape 32">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035ACE56-47B5-49E6-B047-B6FBB66C54A8}"/>
              </a:ext>
            </a:extLst>
          </p:cNvPr>
          <p:cNvSpPr>
            <a:spLocks noGrp="1"/>
          </p:cNvSpPr>
          <p:nvPr>
            <p:ph type="title"/>
          </p:nvPr>
        </p:nvSpPr>
        <p:spPr>
          <a:xfrm>
            <a:off x="786385" y="676656"/>
            <a:ext cx="5074368" cy="806911"/>
          </a:xfrm>
        </p:spPr>
        <p:txBody>
          <a:bodyPr anchor="b">
            <a:normAutofit/>
          </a:bodyPr>
          <a:lstStyle/>
          <a:p>
            <a:r>
              <a:rPr lang="es-ES" sz="4800" dirty="0">
                <a:solidFill>
                  <a:schemeClr val="bg1"/>
                </a:solidFill>
              </a:rPr>
              <a:t>Actividad</a:t>
            </a:r>
          </a:p>
        </p:txBody>
      </p:sp>
      <p:sp>
        <p:nvSpPr>
          <p:cNvPr id="10" name="Content Placeholder 9">
            <a:extLst>
              <a:ext uri="{FF2B5EF4-FFF2-40B4-BE49-F238E27FC236}">
                <a16:creationId xmlns:a16="http://schemas.microsoft.com/office/drawing/2014/main" id="{B9EB14FF-AA02-4B3A-BA3E-B119C71E0ECF}"/>
              </a:ext>
            </a:extLst>
          </p:cNvPr>
          <p:cNvSpPr>
            <a:spLocks noGrp="1"/>
          </p:cNvSpPr>
          <p:nvPr>
            <p:ph idx="1"/>
          </p:nvPr>
        </p:nvSpPr>
        <p:spPr>
          <a:xfrm>
            <a:off x="605105" y="2645006"/>
            <a:ext cx="5074368" cy="2674816"/>
          </a:xfrm>
        </p:spPr>
        <p:txBody>
          <a:bodyPr anchor="t">
            <a:normAutofit/>
          </a:bodyPr>
          <a:lstStyle/>
          <a:p>
            <a:pPr marL="0" indent="0" algn="just">
              <a:buNone/>
            </a:pPr>
            <a:r>
              <a:rPr lang="es-CL" sz="1800" dirty="0">
                <a:solidFill>
                  <a:schemeClr val="bg1"/>
                </a:solidFill>
              </a:rPr>
              <a:t>¿Con qué proceso histórico se relacionan las imágenes?</a:t>
            </a:r>
          </a:p>
          <a:p>
            <a:pPr marL="0" indent="0" algn="just">
              <a:buNone/>
            </a:pPr>
            <a:endParaRPr lang="es-CL" sz="1800" dirty="0">
              <a:solidFill>
                <a:schemeClr val="bg1"/>
              </a:solidFill>
            </a:endParaRPr>
          </a:p>
          <a:p>
            <a:pPr marL="0" indent="0" algn="just">
              <a:buNone/>
            </a:pPr>
            <a:r>
              <a:rPr lang="es-CL" sz="1800" dirty="0">
                <a:solidFill>
                  <a:schemeClr val="bg1"/>
                </a:solidFill>
              </a:rPr>
              <a:t>¿Cuáles fueron los ideales que impulsaron dicho proceso?</a:t>
            </a:r>
          </a:p>
          <a:p>
            <a:pPr marL="0" indent="0" algn="just">
              <a:buNone/>
            </a:pPr>
            <a:endParaRPr lang="es-CL" sz="1800" dirty="0">
              <a:solidFill>
                <a:schemeClr val="bg1"/>
              </a:solidFill>
            </a:endParaRPr>
          </a:p>
          <a:p>
            <a:pPr marL="0" indent="0" algn="just">
              <a:buNone/>
            </a:pPr>
            <a:r>
              <a:rPr lang="es-CL" sz="1800" dirty="0">
                <a:solidFill>
                  <a:schemeClr val="bg1"/>
                </a:solidFill>
              </a:rPr>
              <a:t>¿De qué manera afectaron a las monarquías absolutas dichos ideales?</a:t>
            </a:r>
          </a:p>
        </p:txBody>
      </p:sp>
      <p:sp>
        <p:nvSpPr>
          <p:cNvPr id="6" name="CuadroTexto 5">
            <a:extLst>
              <a:ext uri="{FF2B5EF4-FFF2-40B4-BE49-F238E27FC236}">
                <a16:creationId xmlns:a16="http://schemas.microsoft.com/office/drawing/2014/main" id="{FAAC00BE-67C6-4948-B742-21CBE216C959}"/>
              </a:ext>
            </a:extLst>
          </p:cNvPr>
          <p:cNvSpPr txBox="1"/>
          <p:nvPr/>
        </p:nvSpPr>
        <p:spPr>
          <a:xfrm>
            <a:off x="9095688" y="5942162"/>
            <a:ext cx="246734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5" tooltip="https://historia-biografia.com/historia-de-la-revolucion-francesa/">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29776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libro, texto, hombre, viejo&#10;&#10;Descripción generada automáticamente">
            <a:extLst>
              <a:ext uri="{FF2B5EF4-FFF2-40B4-BE49-F238E27FC236}">
                <a16:creationId xmlns:a16="http://schemas.microsoft.com/office/drawing/2014/main" id="{68541FBF-5389-47D3-9D99-5AEC185F5DBB}"/>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885" b="4849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2A8C1C2F-B4C0-449A-8B36-09D9A86D1CD3}"/>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Lección 1</a:t>
            </a:r>
          </a:p>
        </p:txBody>
      </p:sp>
      <p:sp>
        <p:nvSpPr>
          <p:cNvPr id="3" name="Marcador de contenido 2">
            <a:extLst>
              <a:ext uri="{FF2B5EF4-FFF2-40B4-BE49-F238E27FC236}">
                <a16:creationId xmlns:a16="http://schemas.microsoft.com/office/drawing/2014/main" id="{5A5E791C-99CF-468A-AA0A-70726DEDFC98}"/>
              </a:ext>
            </a:extLst>
          </p:cNvPr>
          <p:cNvSpPr>
            <a:spLocks noGrp="1"/>
          </p:cNvSpPr>
          <p:nvPr>
            <p:ph idx="1"/>
          </p:nvPr>
        </p:nvSpPr>
        <p:spPr>
          <a:xfrm>
            <a:off x="965200" y="4572002"/>
            <a:ext cx="10261600" cy="1202995"/>
          </a:xfrm>
        </p:spPr>
        <p:txBody>
          <a:bodyPr vert="horz" lIns="91440" tIns="45720" rIns="91440" bIns="45720" rtlCol="0">
            <a:normAutofit/>
          </a:bodyPr>
          <a:lstStyle/>
          <a:p>
            <a:pPr marL="0" indent="0">
              <a:buNone/>
            </a:pPr>
            <a:r>
              <a:rPr lang="en-US" sz="3200"/>
              <a:t>¿Cómo se consolidaron las ideas liberales y republicanas en el siglo XIX?</a:t>
            </a:r>
          </a:p>
        </p:txBody>
      </p:sp>
      <p:sp>
        <p:nvSpPr>
          <p:cNvPr id="6" name="CuadroTexto 5">
            <a:extLst>
              <a:ext uri="{FF2B5EF4-FFF2-40B4-BE49-F238E27FC236}">
                <a16:creationId xmlns:a16="http://schemas.microsoft.com/office/drawing/2014/main" id="{8DF76FD5-9FFF-4D7D-9231-C2450AF3BAF6}"/>
              </a:ext>
            </a:extLst>
          </p:cNvPr>
          <p:cNvSpPr txBox="1"/>
          <p:nvPr/>
        </p:nvSpPr>
        <p:spPr>
          <a:xfrm>
            <a:off x="9857708" y="6657945"/>
            <a:ext cx="233429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commons.wikimedia.org/wiki/File:Alegor%C3%ADa_de_la_Primera_Rep%C3%BAblica_Espa%C3%B1ola,_por_Tom%C3%A1s_Padr%C3%B3.jpg">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8675469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5E60810F-F562-46DC-B958-D3F47513C1D0}"/>
              </a:ext>
            </a:extLst>
          </p:cNvPr>
          <p:cNvSpPr>
            <a:spLocks noGrp="1"/>
          </p:cNvSpPr>
          <p:nvPr>
            <p:ph type="title"/>
          </p:nvPr>
        </p:nvSpPr>
        <p:spPr>
          <a:xfrm>
            <a:off x="786385" y="841248"/>
            <a:ext cx="3515244" cy="5340097"/>
          </a:xfrm>
        </p:spPr>
        <p:txBody>
          <a:bodyPr anchor="ctr">
            <a:normAutofit/>
          </a:bodyPr>
          <a:lstStyle/>
          <a:p>
            <a:r>
              <a:rPr lang="es-ES" sz="4800">
                <a:solidFill>
                  <a:schemeClr val="bg1"/>
                </a:solidFill>
              </a:rPr>
              <a:t>Actividad 2</a:t>
            </a:r>
          </a:p>
        </p:txBody>
      </p:sp>
      <p:graphicFrame>
        <p:nvGraphicFramePr>
          <p:cNvPr id="5" name="Marcador de contenido 2">
            <a:extLst>
              <a:ext uri="{FF2B5EF4-FFF2-40B4-BE49-F238E27FC236}">
                <a16:creationId xmlns:a16="http://schemas.microsoft.com/office/drawing/2014/main" id="{F5DFF5A9-9E47-4ABD-95C4-9041776FEE21}"/>
              </a:ext>
            </a:extLst>
          </p:cNvPr>
          <p:cNvGraphicFramePr>
            <a:graphicFrameLocks noGrp="1"/>
          </p:cNvGraphicFramePr>
          <p:nvPr>
            <p:ph idx="1"/>
            <p:extLst>
              <p:ext uri="{D42A27DB-BD31-4B8C-83A1-F6EECF244321}">
                <p14:modId xmlns:p14="http://schemas.microsoft.com/office/powerpoint/2010/main" val="88527324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11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68B65FD5-00DE-4D34-861B-04D144D8069B}"/>
              </a:ext>
            </a:extLst>
          </p:cNvPr>
          <p:cNvSpPr>
            <a:spLocks noGrp="1"/>
          </p:cNvSpPr>
          <p:nvPr>
            <p:ph type="title"/>
          </p:nvPr>
        </p:nvSpPr>
        <p:spPr>
          <a:xfrm rot="16200000">
            <a:off x="-1325880" y="1947672"/>
            <a:ext cx="5961888" cy="2788920"/>
          </a:xfrm>
        </p:spPr>
        <p:txBody>
          <a:bodyPr anchor="ctr">
            <a:normAutofit/>
          </a:bodyPr>
          <a:lstStyle/>
          <a:p>
            <a:r>
              <a:rPr lang="es-ES" sz="4800" dirty="0">
                <a:solidFill>
                  <a:schemeClr val="bg1"/>
                </a:solidFill>
              </a:rPr>
              <a:t>El papel de la burguesía en la historia</a:t>
            </a:r>
          </a:p>
        </p:txBody>
      </p:sp>
      <p:sp>
        <p:nvSpPr>
          <p:cNvPr id="3" name="Marcador de contenido 2">
            <a:extLst>
              <a:ext uri="{FF2B5EF4-FFF2-40B4-BE49-F238E27FC236}">
                <a16:creationId xmlns:a16="http://schemas.microsoft.com/office/drawing/2014/main" id="{D13C1838-ED34-4AC8-AAC3-E8586D97FD91}"/>
              </a:ext>
            </a:extLst>
          </p:cNvPr>
          <p:cNvSpPr>
            <a:spLocks noGrp="1"/>
          </p:cNvSpPr>
          <p:nvPr>
            <p:ph idx="1"/>
          </p:nvPr>
        </p:nvSpPr>
        <p:spPr>
          <a:xfrm>
            <a:off x="4229970" y="93532"/>
            <a:ext cx="7587024" cy="3007732"/>
          </a:xfrm>
        </p:spPr>
        <p:style>
          <a:lnRef idx="2">
            <a:schemeClr val="dk1"/>
          </a:lnRef>
          <a:fillRef idx="1">
            <a:schemeClr val="lt1"/>
          </a:fillRef>
          <a:effectRef idx="0">
            <a:schemeClr val="dk1"/>
          </a:effectRef>
          <a:fontRef idx="minor">
            <a:schemeClr val="dk1"/>
          </a:fontRef>
        </p:style>
        <p:txBody>
          <a:bodyPr anchor="ctr">
            <a:normAutofit lnSpcReduction="10000"/>
          </a:bodyPr>
          <a:lstStyle/>
          <a:p>
            <a:pPr marL="0" indent="0" algn="just">
              <a:buNone/>
            </a:pPr>
            <a:r>
              <a:rPr lang="es-ES" sz="1800" b="1" dirty="0">
                <a:solidFill>
                  <a:schemeClr val="tx2"/>
                </a:solidFill>
              </a:rPr>
              <a:t>Fuente 1: </a:t>
            </a:r>
            <a:r>
              <a:rPr lang="es-ES" sz="1800" dirty="0">
                <a:solidFill>
                  <a:schemeClr val="tx2"/>
                </a:solidFill>
              </a:rPr>
              <a:t>La burguesía ha desarrollado, en el transcurso de la historia, un papel verdaderamente revolucionario. Dondequiera que se instauró, echó por tierra todas las instituciones feudales, patriarcales e idílicas. Desgarró implacablemente los (…) lazos feudales que unían al hombre con sus superiores naturales y no dejó en pie más vínculo que el del (…) dinero contante y sonante (…). La burguesía, a lo largo de su dominio de clase, que cuenta apenas con un siglo de existencia, ha creado fuerzas productivas más abundantes y más grandiosas que todas las generaciones pasadas juntas. </a:t>
            </a:r>
          </a:p>
          <a:p>
            <a:pPr marL="0" indent="0" algn="just">
              <a:buNone/>
            </a:pPr>
            <a:endParaRPr lang="es-ES" sz="1800" dirty="0">
              <a:solidFill>
                <a:schemeClr val="tx2"/>
              </a:solidFill>
            </a:endParaRPr>
          </a:p>
          <a:p>
            <a:pPr marL="0" indent="0" algn="just">
              <a:buNone/>
            </a:pPr>
            <a:r>
              <a:rPr lang="es-ES" sz="1800" dirty="0">
                <a:solidFill>
                  <a:schemeClr val="tx2"/>
                </a:solidFill>
              </a:rPr>
              <a:t>Fuente: Marx, K. y Engels, F. (1848). Manifiesto comunista. En Clásicos de la literatura e-</a:t>
            </a:r>
            <a:r>
              <a:rPr lang="es-ES" sz="1800" dirty="0" err="1">
                <a:solidFill>
                  <a:schemeClr val="tx2"/>
                </a:solidFill>
              </a:rPr>
              <a:t>artnow</a:t>
            </a:r>
            <a:r>
              <a:rPr lang="es-ES" sz="1800" dirty="0">
                <a:solidFill>
                  <a:schemeClr val="tx2"/>
                </a:solidFill>
              </a:rPr>
              <a:t>, 2015. (Adaptado).</a:t>
            </a:r>
          </a:p>
        </p:txBody>
      </p:sp>
      <p:sp>
        <p:nvSpPr>
          <p:cNvPr id="24" name="Marcador de contenido 2">
            <a:extLst>
              <a:ext uri="{FF2B5EF4-FFF2-40B4-BE49-F238E27FC236}">
                <a16:creationId xmlns:a16="http://schemas.microsoft.com/office/drawing/2014/main" id="{ACFE3FA9-E492-4002-973D-9716E87EB135}"/>
              </a:ext>
            </a:extLst>
          </p:cNvPr>
          <p:cNvSpPr txBox="1">
            <a:spLocks/>
          </p:cNvSpPr>
          <p:nvPr/>
        </p:nvSpPr>
        <p:spPr>
          <a:xfrm>
            <a:off x="4229971" y="3288255"/>
            <a:ext cx="7587024" cy="207385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000" b="1" dirty="0"/>
              <a:t>Fuente 2: </a:t>
            </a:r>
            <a:r>
              <a:rPr lang="es-ES" sz="2000" dirty="0"/>
              <a:t>La burguesía (…) es la nueva aristocracia, la nobleza del siglo XIX. (…) La burguesía (…) posee las fuentes de la riqueza, los instrumentos de trabajo, el crédito. El gobierno es tributario suyo, igual que la nación. (…) Este dominio está consagrado, proclamado por las instituciones políticas. </a:t>
            </a:r>
          </a:p>
          <a:p>
            <a:pPr marL="0" indent="0" algn="just">
              <a:buFont typeface="Arial" panose="020B0604020202020204" pitchFamily="34" charset="0"/>
              <a:buNone/>
            </a:pPr>
            <a:r>
              <a:rPr lang="es-ES" sz="2000" dirty="0"/>
              <a:t>Fuente: </a:t>
            </a:r>
            <a:r>
              <a:rPr lang="es-ES" sz="2000" dirty="0" err="1"/>
              <a:t>Duclerc</a:t>
            </a:r>
            <a:r>
              <a:rPr lang="es-ES" sz="2000" dirty="0"/>
              <a:t>, C. (1842). Diccionario político y enciclopédico. París. (S. i).</a:t>
            </a:r>
          </a:p>
        </p:txBody>
      </p:sp>
      <p:sp>
        <p:nvSpPr>
          <p:cNvPr id="5" name="Pergamino: horizontal 4">
            <a:extLst>
              <a:ext uri="{FF2B5EF4-FFF2-40B4-BE49-F238E27FC236}">
                <a16:creationId xmlns:a16="http://schemas.microsoft.com/office/drawing/2014/main" id="{28F1202F-6D54-4A3A-ADF3-AA79A05AC19D}"/>
              </a:ext>
            </a:extLst>
          </p:cNvPr>
          <p:cNvSpPr/>
          <p:nvPr/>
        </p:nvSpPr>
        <p:spPr>
          <a:xfrm>
            <a:off x="4323425" y="5655076"/>
            <a:ext cx="7211867" cy="10031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¿Cuál es el tema central de cada texto? ¿Qué información aportan respecto de dicho tema? Anota en tu cuaderno.</a:t>
            </a:r>
          </a:p>
        </p:txBody>
      </p:sp>
    </p:spTree>
    <p:extLst>
      <p:ext uri="{BB962C8B-B14F-4D97-AF65-F5344CB8AC3E}">
        <p14:creationId xmlns:p14="http://schemas.microsoft.com/office/powerpoint/2010/main" val="343453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9102F8D9-3B37-455C-9890-5FF9A312C7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025" r="14765"/>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9" name="Imagen 8" descr="Un grupo de personas en una plaza&#10;&#10;Descripción generada automáticamente">
            <a:extLst>
              <a:ext uri="{FF2B5EF4-FFF2-40B4-BE49-F238E27FC236}">
                <a16:creationId xmlns:a16="http://schemas.microsoft.com/office/drawing/2014/main" id="{7D656E06-2613-442C-A482-F6BD58030820}"/>
              </a:ext>
            </a:extLst>
          </p:cNvPr>
          <p:cNvPicPr>
            <a:picLocks noChangeAspect="1"/>
          </p:cNvPicPr>
          <p:nvPr/>
        </p:nvPicPr>
        <p:blipFill rotWithShape="1">
          <a:blip r:embed="rId4">
            <a:extLst>
              <a:ext uri="{28A0092B-C50C-407E-A947-70E740481C1C}">
                <a14:useLocalDpi xmlns:a14="http://schemas.microsoft.com/office/drawing/2010/main" val="0"/>
              </a:ext>
            </a:extLst>
          </a:blip>
          <a:srcRect t="8960" r="1" b="1"/>
          <a:stretch/>
        </p:blipFill>
        <p:spPr>
          <a:xfrm>
            <a:off x="6000755" y="0"/>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29" name="Group 24">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6" name="Freeform: Shape 25">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Marcador de contenido 10">
            <a:extLst>
              <a:ext uri="{FF2B5EF4-FFF2-40B4-BE49-F238E27FC236}">
                <a16:creationId xmlns:a16="http://schemas.microsoft.com/office/drawing/2014/main" id="{A2BD42D4-3584-48C4-89D0-0AAAE3734F41}"/>
              </a:ext>
            </a:extLst>
          </p:cNvPr>
          <p:cNvSpPr>
            <a:spLocks noGrp="1"/>
          </p:cNvSpPr>
          <p:nvPr>
            <p:ph idx="1"/>
          </p:nvPr>
        </p:nvSpPr>
        <p:spPr>
          <a:xfrm>
            <a:off x="838200" y="5029199"/>
            <a:ext cx="10515600" cy="1147763"/>
          </a:xfrm>
        </p:spPr>
        <p:txBody>
          <a:bodyPr/>
          <a:lstStyle/>
          <a:p>
            <a:pPr marL="0" indent="0">
              <a:buNone/>
            </a:pPr>
            <a:r>
              <a:rPr lang="es-ES" dirty="0">
                <a:solidFill>
                  <a:schemeClr val="bg1"/>
                </a:solidFill>
              </a:rPr>
              <a:t>La vida de la burguesía en el siglo XIX:</a:t>
            </a:r>
          </a:p>
          <a:p>
            <a:pPr marL="0" indent="0">
              <a:buNone/>
            </a:pPr>
            <a:r>
              <a:rPr lang="es-ES" dirty="0">
                <a:solidFill>
                  <a:schemeClr val="bg1"/>
                </a:solidFill>
              </a:rPr>
              <a:t>Paseo en la playa y Gran Exposición de Paris.</a:t>
            </a:r>
          </a:p>
        </p:txBody>
      </p:sp>
    </p:spTree>
    <p:extLst>
      <p:ext uri="{BB962C8B-B14F-4D97-AF65-F5344CB8AC3E}">
        <p14:creationId xmlns:p14="http://schemas.microsoft.com/office/powerpoint/2010/main" val="278914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42848106-BCE1-425F-B2B1-B8B547DC7F0D}"/>
              </a:ext>
            </a:extLst>
          </p:cNvPr>
          <p:cNvSpPr>
            <a:spLocks noGrp="1"/>
          </p:cNvSpPr>
          <p:nvPr>
            <p:ph type="title"/>
          </p:nvPr>
        </p:nvSpPr>
        <p:spPr>
          <a:xfrm rot="16200000">
            <a:off x="-1325880" y="1947672"/>
            <a:ext cx="5961888" cy="2788920"/>
          </a:xfrm>
        </p:spPr>
        <p:txBody>
          <a:bodyPr anchor="ctr">
            <a:normAutofit/>
          </a:bodyPr>
          <a:lstStyle/>
          <a:p>
            <a:r>
              <a:rPr lang="es-ES" sz="4800" dirty="0">
                <a:solidFill>
                  <a:schemeClr val="bg1"/>
                </a:solidFill>
              </a:rPr>
              <a:t>¿Cómo era la burguesía del siglo XIX?</a:t>
            </a:r>
          </a:p>
        </p:txBody>
      </p:sp>
      <p:sp>
        <p:nvSpPr>
          <p:cNvPr id="3" name="Marcador de contenido 2">
            <a:extLst>
              <a:ext uri="{FF2B5EF4-FFF2-40B4-BE49-F238E27FC236}">
                <a16:creationId xmlns:a16="http://schemas.microsoft.com/office/drawing/2014/main" id="{EC2523DF-43C0-4142-B7B3-0099A3F777F2}"/>
              </a:ext>
            </a:extLst>
          </p:cNvPr>
          <p:cNvSpPr>
            <a:spLocks noGrp="1"/>
          </p:cNvSpPr>
          <p:nvPr>
            <p:ph idx="1"/>
          </p:nvPr>
        </p:nvSpPr>
        <p:spPr>
          <a:xfrm>
            <a:off x="3537170" y="97059"/>
            <a:ext cx="8394227" cy="4892191"/>
          </a:xfrm>
        </p:spPr>
        <p:txBody>
          <a:bodyPr anchor="ctr">
            <a:normAutofit/>
          </a:bodyPr>
          <a:lstStyle/>
          <a:p>
            <a:pPr marL="0" indent="0" algn="just">
              <a:buNone/>
            </a:pPr>
            <a:r>
              <a:rPr lang="es-ES" sz="1700" b="1" dirty="0">
                <a:solidFill>
                  <a:schemeClr val="tx2"/>
                </a:solidFill>
              </a:rPr>
              <a:t>Fuente 3: </a:t>
            </a:r>
            <a:r>
              <a:rPr lang="es-ES" sz="1700" dirty="0">
                <a:solidFill>
                  <a:schemeClr val="tx2"/>
                </a:solidFill>
              </a:rPr>
              <a:t>En todo caso, en ese siglo que suele definirse como el siglo burgués, la burguesía no representaba a menudo más que una reducida minoría: dependiendo de lo que se entienda como burguesía, entre un 5 % y un 15 %, con una tendencia ligeramente ascendente. (…) ¿Qué característica social relevante tenían en común los comerciantes, fabricantes, directores de banco, los médicos y los abogados autónomos, los jueces y los funcionarios ministeriales y más tarde también los ingenieros diplomados y los técnicos de la producción que al mismo tiempo los distinguía de los no burgueses? No puede haber sido su situación como clase, puesto que los unos eran autónomos, los otros funcionarios y muchos otros eran empleados privados. Pertenecían a diferentes sectores económicos, ramas y profesiones. También se diferenciaban por su formación, pues una mayoría (…) de la burguesía de negocios no contaba en el siglo XIX con una formación académica que, sin embargo, definía a la burguesía ilustrada como tal. También por sus ingresos y origen social era la burguesía extremadamente heterogénea. </a:t>
            </a:r>
          </a:p>
          <a:p>
            <a:pPr marL="0" indent="0" algn="just">
              <a:buNone/>
            </a:pPr>
            <a:endParaRPr lang="es-ES" sz="1700" dirty="0">
              <a:solidFill>
                <a:schemeClr val="tx2"/>
              </a:solidFill>
            </a:endParaRPr>
          </a:p>
          <a:p>
            <a:pPr marL="0" indent="0" algn="just">
              <a:buNone/>
            </a:pPr>
            <a:r>
              <a:rPr lang="es-ES" sz="1700" dirty="0">
                <a:solidFill>
                  <a:schemeClr val="tx2"/>
                </a:solidFill>
              </a:rPr>
              <a:t>Fuente: </a:t>
            </a:r>
            <a:r>
              <a:rPr lang="es-ES" sz="1700" dirty="0" err="1">
                <a:solidFill>
                  <a:schemeClr val="tx2"/>
                </a:solidFill>
              </a:rPr>
              <a:t>Kocka</a:t>
            </a:r>
            <a:r>
              <a:rPr lang="es-ES" sz="1700" dirty="0">
                <a:solidFill>
                  <a:schemeClr val="tx2"/>
                </a:solidFill>
              </a:rPr>
              <a:t>, J. (2000). Burguesía y sociedad burguesa en el siglo XIX. Modelos europeos y peculiaridades alemanas. En J. </a:t>
            </a:r>
            <a:r>
              <a:rPr lang="es-ES" sz="1700" dirty="0" err="1">
                <a:solidFill>
                  <a:schemeClr val="tx2"/>
                </a:solidFill>
              </a:rPr>
              <a:t>Fradera</a:t>
            </a:r>
            <a:r>
              <a:rPr lang="es-ES" sz="1700" dirty="0">
                <a:solidFill>
                  <a:schemeClr val="tx2"/>
                </a:solidFill>
              </a:rPr>
              <a:t> y otro (Eds.). Las burguesías europeas del siglo XIX. Sociedad civil, política y cultura. Valencia: Biblioteca Nueva, Universidad de Valencia.</a:t>
            </a:r>
          </a:p>
        </p:txBody>
      </p:sp>
      <p:sp>
        <p:nvSpPr>
          <p:cNvPr id="24" name="Pergamino: horizontal 23">
            <a:extLst>
              <a:ext uri="{FF2B5EF4-FFF2-40B4-BE49-F238E27FC236}">
                <a16:creationId xmlns:a16="http://schemas.microsoft.com/office/drawing/2014/main" id="{7E603F99-EE27-4DB1-A42E-EBDBFB40642B}"/>
              </a:ext>
            </a:extLst>
          </p:cNvPr>
          <p:cNvSpPr/>
          <p:nvPr/>
        </p:nvSpPr>
        <p:spPr>
          <a:xfrm>
            <a:off x="3678587" y="5086309"/>
            <a:ext cx="8534958" cy="167463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¿Cuál es el tema central del texto? ¿Qué información aporta respecto de dicho tema? ¿Cómo se relaciona esta información con las fuentes anteriores? Responde en tu cuaderno</a:t>
            </a:r>
          </a:p>
        </p:txBody>
      </p:sp>
    </p:spTree>
    <p:extLst>
      <p:ext uri="{BB962C8B-B14F-4D97-AF65-F5344CB8AC3E}">
        <p14:creationId xmlns:p14="http://schemas.microsoft.com/office/powerpoint/2010/main" val="199277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6ADB667E-47B3-4DE5-87E9-F174C1A3FAB8}"/>
              </a:ext>
            </a:extLst>
          </p:cNvPr>
          <p:cNvSpPr>
            <a:spLocks noGrp="1"/>
          </p:cNvSpPr>
          <p:nvPr>
            <p:ph type="title"/>
          </p:nvPr>
        </p:nvSpPr>
        <p:spPr>
          <a:xfrm>
            <a:off x="789708" y="666352"/>
            <a:ext cx="10558405" cy="895084"/>
          </a:xfrm>
        </p:spPr>
        <p:txBody>
          <a:bodyPr vert="horz" lIns="91440" tIns="45720" rIns="91440" bIns="45720" rtlCol="0" anchor="b">
            <a:normAutofit/>
          </a:bodyPr>
          <a:lstStyle/>
          <a:p>
            <a:pPr algn="ctr"/>
            <a:r>
              <a:rPr lang="es-CL" sz="4800" kern="1200" dirty="0">
                <a:solidFill>
                  <a:schemeClr val="bg1"/>
                </a:solidFill>
                <a:latin typeface="+mj-lt"/>
                <a:ea typeface="+mj-ea"/>
                <a:cs typeface="+mj-cs"/>
              </a:rPr>
              <a:t>Cierre</a:t>
            </a:r>
          </a:p>
        </p:txBody>
      </p:sp>
      <p:sp>
        <p:nvSpPr>
          <p:cNvPr id="3" name="Marcador de contenido 2">
            <a:extLst>
              <a:ext uri="{FF2B5EF4-FFF2-40B4-BE49-F238E27FC236}">
                <a16:creationId xmlns:a16="http://schemas.microsoft.com/office/drawing/2014/main" id="{D4C506FC-634B-4955-B15D-A8DB4D887F1B}"/>
              </a:ext>
            </a:extLst>
          </p:cNvPr>
          <p:cNvSpPr>
            <a:spLocks noGrp="1"/>
          </p:cNvSpPr>
          <p:nvPr>
            <p:ph idx="1"/>
          </p:nvPr>
        </p:nvSpPr>
        <p:spPr>
          <a:xfrm>
            <a:off x="815273" y="2969761"/>
            <a:ext cx="10558405" cy="1565871"/>
          </a:xfrm>
        </p:spPr>
        <p:txBody>
          <a:bodyPr vert="horz" lIns="91440" tIns="45720" rIns="91440" bIns="45720" rtlCol="0" anchor="t">
            <a:normAutofit/>
          </a:bodyPr>
          <a:lstStyle/>
          <a:p>
            <a:pPr marL="0" indent="0" algn="ctr">
              <a:buNone/>
            </a:pPr>
            <a:r>
              <a:rPr lang="es-CL" sz="2400" kern="1200" dirty="0">
                <a:solidFill>
                  <a:schemeClr val="bg1"/>
                </a:solidFill>
                <a:latin typeface="+mn-lt"/>
                <a:ea typeface="+mn-ea"/>
                <a:cs typeface="+mn-cs"/>
              </a:rPr>
              <a:t>Co</a:t>
            </a:r>
            <a:r>
              <a:rPr lang="es-CL" sz="2400" dirty="0">
                <a:solidFill>
                  <a:schemeClr val="bg1"/>
                </a:solidFill>
              </a:rPr>
              <a:t>nsiderando lo expuesto por las fuentes anteriores ¿Lograste identificar diferencias entre aquello que es un hecho y aquello que es una opinión del autor? ¿Cómo crees que esto podría afectar tu comprensión de los contenidos?</a:t>
            </a:r>
            <a:endParaRPr lang="es-CL" sz="2400" kern="1200" dirty="0">
              <a:solidFill>
                <a:schemeClr val="bg1"/>
              </a:solidFill>
              <a:latin typeface="+mn-lt"/>
              <a:ea typeface="+mn-ea"/>
              <a:cs typeface="+mn-cs"/>
            </a:endParaRPr>
          </a:p>
          <a:p>
            <a:pPr marL="0" indent="0" algn="ctr">
              <a:buNone/>
            </a:pPr>
            <a:r>
              <a:rPr lang="es-CL" sz="2400" kern="1200" dirty="0">
                <a:solidFill>
                  <a:schemeClr val="bg1"/>
                </a:solidFill>
                <a:latin typeface="+mn-lt"/>
                <a:ea typeface="+mn-ea"/>
                <a:cs typeface="+mn-cs"/>
              </a:rPr>
              <a:t>Define, con tus palabras, el concepto de burguesía</a:t>
            </a:r>
          </a:p>
        </p:txBody>
      </p:sp>
    </p:spTree>
    <p:extLst>
      <p:ext uri="{BB962C8B-B14F-4D97-AF65-F5344CB8AC3E}">
        <p14:creationId xmlns:p14="http://schemas.microsoft.com/office/powerpoint/2010/main" val="39735896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827</Words>
  <Application>Microsoft Office PowerPoint</Application>
  <PresentationFormat>Panorámica</PresentationFormat>
  <Paragraphs>42</Paragraphs>
  <Slides>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Ideal Liberal y Republicano</vt:lpstr>
      <vt:lpstr>Objetivo</vt:lpstr>
      <vt:lpstr>Actividad</vt:lpstr>
      <vt:lpstr>Lección 1</vt:lpstr>
      <vt:lpstr>Actividad 2</vt:lpstr>
      <vt:lpstr>El papel de la burguesía en la historia</vt:lpstr>
      <vt:lpstr>Presentación de PowerPoint</vt:lpstr>
      <vt:lpstr>¿Cómo era la burguesía del siglo XIX?</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Ideal Liberal y Republicano</dc:title>
  <dc:creator>Abraham López</dc:creator>
  <cp:lastModifiedBy>Carmen Barros Ortega</cp:lastModifiedBy>
  <cp:revision>5</cp:revision>
  <dcterms:created xsi:type="dcterms:W3CDTF">2021-04-12T05:13:57Z</dcterms:created>
  <dcterms:modified xsi:type="dcterms:W3CDTF">2021-04-15T14:21:21Z</dcterms:modified>
</cp:coreProperties>
</file>