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hbwjg1sp+f4wFKuv/vLE7ohEX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70DBC8-F932-45BB-88B1-66DA91A9F9D6}">
  <a:tblStyle styleId="{F670DBC8-F932-45BB-88B1-66DA91A9F9D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s.wikipedia.org/wiki/Siglo_X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publicogt.com/2016/10/12/la-herencia-del-encomender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 descr="Imagen que contiene interior, foto, grupo, llena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14690" r="5392" b="913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371094" y="1615736"/>
            <a:ext cx="3438144" cy="912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Impacto del europeo en América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9599654" y="6870700"/>
            <a:ext cx="2592346" cy="2769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 dirty="0"/>
              <a:t>Historia- </a:t>
            </a:r>
            <a:r>
              <a:rPr lang="es-ES" sz="2000" dirty="0" err="1"/>
              <a:t>8vo</a:t>
            </a:r>
            <a:r>
              <a:rPr lang="es-ES" sz="2000" dirty="0"/>
              <a:t> Básico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 dirty="0"/>
              <a:t>Profesor: Abraham López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 dirty="0" err="1"/>
              <a:t>OA</a:t>
            </a:r>
            <a:r>
              <a:rPr lang="es-ES" sz="2000" dirty="0"/>
              <a:t> 05 – </a:t>
            </a:r>
            <a:r>
              <a:rPr lang="es-ES" sz="2000" dirty="0" err="1"/>
              <a:t>OA</a:t>
            </a:r>
            <a:r>
              <a:rPr lang="es-ES" sz="2000" dirty="0"/>
              <a:t> 17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 dirty="0"/>
              <a:t>Clase </a:t>
            </a:r>
            <a:r>
              <a:rPr lang="es-ES" sz="2000" dirty="0" err="1"/>
              <a:t>N°</a:t>
            </a:r>
            <a:r>
              <a:rPr lang="es-ES" sz="2000" dirty="0"/>
              <a:t> 1-2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/>
              <a:t>Factores explicativos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7230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/>
              <a:t>Cambios en los modos de vida.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/>
              <a:t>Formas de trabajo forzados (encomienda).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/>
              <a:t>Proliferación de enfermedades.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/>
              <a:t>Enfrentamientos bélicos.</a:t>
            </a:r>
            <a:endParaRPr/>
          </a:p>
        </p:txBody>
      </p:sp>
      <p:pic>
        <p:nvPicPr>
          <p:cNvPr id="200" name="Google Shape;200;p10" descr="Imagen que contiene exterior, agua, hombre, gru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2248" y="664421"/>
            <a:ext cx="4272302" cy="317073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/>
        </p:nvSpPr>
        <p:spPr>
          <a:xfrm>
            <a:off x="7870975" y="3084112"/>
            <a:ext cx="316156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9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Autor desconocido está bajo licencia </a:t>
            </a:r>
            <a:r>
              <a:rPr lang="es-ES" sz="9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7682248" y="3835153"/>
            <a:ext cx="4272302" cy="12003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sistema de encomiendas establecía normas en la relación entre conquistador y conquistados, generando obligaciones para ambos.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1903615" y="221673"/>
            <a:ext cx="8384770" cy="133263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1E1E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39475A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s-E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Resumen</a:t>
            </a: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1" name="Google Shape;211;p11"/>
          <p:cNvGraphicFramePr/>
          <p:nvPr/>
        </p:nvGraphicFramePr>
        <p:xfrm>
          <a:off x="674931" y="21394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{F670DBC8-F932-45BB-88B1-66DA91A9F9D6}</a:tableStyleId>
              </a:tblPr>
              <a:tblGrid>
                <a:gridCol w="35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ES" sz="2300" b="1" u="none" strike="noStrike" cap="none">
                          <a:solidFill>
                            <a:srgbClr val="3F3F3F"/>
                          </a:solidFill>
                        </a:rPr>
                        <a:t>Condición jurídica</a:t>
                      </a:r>
                      <a:endParaRPr sz="23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236575" marR="177425" marT="118275" marB="118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ES" sz="2300" b="1" u="none" strike="noStrike" cap="none">
                          <a:solidFill>
                            <a:srgbClr val="3F3F3F"/>
                          </a:solidFill>
                        </a:rPr>
                        <a:t>Cambios Sociales</a:t>
                      </a:r>
                      <a:endParaRPr/>
                    </a:p>
                  </a:txBody>
                  <a:tcPr marL="236575" marR="177425" marT="118275" marB="118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ES" sz="2300" b="1" u="none" strike="noStrike" cap="none">
                          <a:solidFill>
                            <a:srgbClr val="3F3F3F"/>
                          </a:solidFill>
                        </a:rPr>
                        <a:t>Cambios demográficos</a:t>
                      </a:r>
                      <a:endParaRPr/>
                    </a:p>
                  </a:txBody>
                  <a:tcPr marL="236575" marR="177425" marT="118275" marB="118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700" u="none" strike="noStrike" cap="none">
                          <a:solidFill>
                            <a:srgbClr val="3F3F3F"/>
                          </a:solidFill>
                        </a:rPr>
                        <a:t>Fueron tenidos súbditos de la corona.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700" u="none" strike="noStrike" cap="none">
                          <a:solidFill>
                            <a:srgbClr val="3F3F3F"/>
                          </a:solidFill>
                        </a:rPr>
                        <a:t>Considerados incapaces relativos por la legislación hispana.</a:t>
                      </a:r>
                      <a:endParaRPr/>
                    </a:p>
                  </a:txBody>
                  <a:tcPr marL="236575" marR="177425" marT="118275" marB="118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700" u="none" strike="noStrike" cap="none">
                          <a:solidFill>
                            <a:srgbClr val="3F3F3F"/>
                          </a:solidFill>
                        </a:rPr>
                        <a:t>Imposición de sistemas de trabajo como la encomienda, el repartimiento y la mita.</a:t>
                      </a:r>
                      <a:endParaRPr/>
                    </a:p>
                    <a:p>
                      <a:pPr marL="285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700" u="none" strike="noStrike" cap="none">
                          <a:solidFill>
                            <a:srgbClr val="3F3F3F"/>
                          </a:solidFill>
                        </a:rPr>
                        <a:t>Reasentamiento de la población en pueblos indios.</a:t>
                      </a:r>
                      <a:endParaRPr/>
                    </a:p>
                  </a:txBody>
                  <a:tcPr marL="236575" marR="177425" marT="118275" marB="118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700" u="none" strike="noStrike" cap="none">
                          <a:solidFill>
                            <a:srgbClr val="3F3F3F"/>
                          </a:solidFill>
                        </a:rPr>
                        <a:t>La población indígena disminuyó drásticamente debido a:</a:t>
                      </a:r>
                      <a:endParaRPr/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700" u="none" strike="noStrike" cap="none">
                          <a:solidFill>
                            <a:srgbClr val="3F3F3F"/>
                          </a:solidFill>
                        </a:rPr>
                        <a:t>Enfrentamientos bélicos.</a:t>
                      </a:r>
                      <a:endParaRPr sz="17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700" u="none" strike="noStrike" cap="none">
                          <a:solidFill>
                            <a:srgbClr val="3F3F3F"/>
                          </a:solidFill>
                        </a:rPr>
                        <a:t>Transmisión de enfermedades.</a:t>
                      </a:r>
                      <a:endParaRPr sz="17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S" sz="1700" u="none" strike="noStrike" cap="none">
                          <a:solidFill>
                            <a:srgbClr val="3F3F3F"/>
                          </a:solidFill>
                        </a:rPr>
                        <a:t>Trabajo forzado y compulsivo.</a:t>
                      </a:r>
                      <a:endParaRPr sz="17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285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285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236575" marR="177425" marT="118275" marB="118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-ES"/>
              <a:t>La leyenda negras en la historiografía actual</a:t>
            </a:r>
            <a:endParaRPr/>
          </a:p>
        </p:txBody>
      </p:sp>
      <p:pic>
        <p:nvPicPr>
          <p:cNvPr id="217" name="Google Shape;217;p25" title="¿Qué es la leyenda negra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376" y="2309601"/>
            <a:ext cx="5742450" cy="3244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5"/>
          <p:cNvGrpSpPr/>
          <p:nvPr/>
        </p:nvGrpSpPr>
        <p:grpSpPr>
          <a:xfrm>
            <a:off x="838200" y="1887323"/>
            <a:ext cx="5453952" cy="4227940"/>
            <a:chOff x="0" y="61698"/>
            <a:chExt cx="5453952" cy="4227940"/>
          </a:xfrm>
        </p:grpSpPr>
        <p:sp>
          <p:nvSpPr>
            <p:cNvPr id="219" name="Google Shape;219;p25"/>
            <p:cNvSpPr/>
            <p:nvPr/>
          </p:nvSpPr>
          <p:spPr>
            <a:xfrm>
              <a:off x="0" y="61698"/>
              <a:ext cx="5453952" cy="1359393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5"/>
            <p:cNvSpPr txBox="1"/>
            <p:nvPr/>
          </p:nvSpPr>
          <p:spPr>
            <a:xfrm>
              <a:off x="66360" y="128058"/>
              <a:ext cx="5321232" cy="1226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E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Observa el video y responde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0" y="1495972"/>
              <a:ext cx="5453952" cy="1359393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 txBox="1"/>
            <p:nvPr/>
          </p:nvSpPr>
          <p:spPr>
            <a:xfrm>
              <a:off x="66360" y="1562332"/>
              <a:ext cx="5321232" cy="1226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E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¿Qué plantean los historiadores sobre la leyenda negra?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0" y="2930245"/>
              <a:ext cx="5453952" cy="1359393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 txBox="1"/>
            <p:nvPr/>
          </p:nvSpPr>
          <p:spPr>
            <a:xfrm>
              <a:off x="66360" y="2996605"/>
              <a:ext cx="5321232" cy="1226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E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¿Qué rol juegan los indígenas en el desarrollo de esta visión de la Historia según los historiadores?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/>
              <a:t>Actividad</a:t>
            </a:r>
            <a:endParaRPr/>
          </a:p>
        </p:txBody>
      </p:sp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5575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/>
              <a:t>1. Lee atentamente las fuentes de las páginas 56 y 57 de tu texto de estudiante.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/>
              <a:t>a. Subraya las ideas principales y toma nota en tu cuaderno.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/>
              <a:t>b. Responde las preguntas a, b ,c y d de la página 57.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/>
              <a:t>2. Investiga sobre el concepto de encomienda y su importancia para el proceso de conquista europeo.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s-ES" sz="8000">
                <a:solidFill>
                  <a:schemeClr val="dk1"/>
                </a:solidFill>
              </a:rPr>
              <a:t>Objetivo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6096000" y="1108061"/>
            <a:ext cx="5008901" cy="457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>
                <a:solidFill>
                  <a:schemeClr val="dk1"/>
                </a:solidFill>
              </a:rPr>
              <a:t>Caracterizar el proceso de conquista europea en América, mediante el análisis de diversas perspectivas sobre su impacto en los pueblos nativos.</a:t>
            </a:r>
            <a:endParaRPr/>
          </a:p>
        </p:txBody>
      </p:sp>
      <p:grpSp>
        <p:nvGrpSpPr>
          <p:cNvPr id="110" name="Google Shape;110;p2"/>
          <p:cNvGrpSpPr/>
          <p:nvPr/>
        </p:nvGrpSpPr>
        <p:grpSpPr>
          <a:xfrm>
            <a:off x="1029748" y="2478513"/>
            <a:ext cx="9733217" cy="3032503"/>
            <a:chOff x="16445" y="1207221"/>
            <a:chExt cx="9733217" cy="3032503"/>
          </a:xfrm>
        </p:grpSpPr>
        <p:sp>
          <p:nvSpPr>
            <p:cNvPr id="111" name="Google Shape;111;p2"/>
            <p:cNvSpPr/>
            <p:nvPr/>
          </p:nvSpPr>
          <p:spPr>
            <a:xfrm>
              <a:off x="16445" y="1207221"/>
              <a:ext cx="1274388" cy="74906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6445" y="1207221"/>
              <a:ext cx="1274388" cy="499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1492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77209" y="1706595"/>
              <a:ext cx="1274388" cy="25048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314535" y="1743921"/>
              <a:ext cx="1199736" cy="243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s-E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Colón encuentra América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483984" y="1298239"/>
              <a:ext cx="409478" cy="3173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1483984" y="1361707"/>
              <a:ext cx="314277" cy="190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"/>
                <a:buFont typeface="Arial"/>
                <a:buNone/>
              </a:pPr>
              <a:endPara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63434" y="1207221"/>
              <a:ext cx="1274388" cy="74906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2063434" y="1207221"/>
              <a:ext cx="1274388" cy="499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1529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324199" y="1706595"/>
              <a:ext cx="1274388" cy="25048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2361525" y="1743921"/>
              <a:ext cx="1199736" cy="243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s-E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Magallanes encuentra nueva ruta al sur de América para llegar a Asia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530974" y="1298239"/>
              <a:ext cx="409478" cy="3173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3530974" y="1361707"/>
              <a:ext cx="314277" cy="190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"/>
                <a:buFont typeface="Arial"/>
                <a:buNone/>
              </a:pPr>
              <a:endPara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110424" y="1207221"/>
              <a:ext cx="1274388" cy="74906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4110424" y="1207221"/>
              <a:ext cx="1274388" cy="499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397072" y="1696751"/>
              <a:ext cx="1274388" cy="25048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4434398" y="1734077"/>
              <a:ext cx="1199736" cy="243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s-E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Hernán Cortes conquista México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s-E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Francisco Pizarro y Diego de Almagro conquistan Perú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77963" y="1298239"/>
              <a:ext cx="409478" cy="3173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5577963" y="1361707"/>
              <a:ext cx="314277" cy="190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"/>
                <a:buFont typeface="Arial"/>
                <a:buNone/>
              </a:pPr>
              <a:endPara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157414" y="1207221"/>
              <a:ext cx="1274388" cy="74906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6157414" y="1207221"/>
              <a:ext cx="1274388" cy="499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1536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418179" y="1706595"/>
              <a:ext cx="1274388" cy="25048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 txBox="1"/>
            <p:nvPr/>
          </p:nvSpPr>
          <p:spPr>
            <a:xfrm>
              <a:off x="6455505" y="1743921"/>
              <a:ext cx="1199736" cy="243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s-E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Diego de Almagro descubre Chile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24953" y="1298239"/>
              <a:ext cx="409478" cy="3173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7624953" y="1361707"/>
              <a:ext cx="314277" cy="190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"/>
                <a:buFont typeface="Arial"/>
                <a:buNone/>
              </a:pPr>
              <a:endPara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204404" y="1207221"/>
              <a:ext cx="1274388" cy="74906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8204404" y="1207221"/>
              <a:ext cx="1274388" cy="499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1541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475274" y="1734875"/>
              <a:ext cx="1274388" cy="25048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8512600" y="1772201"/>
              <a:ext cx="1199736" cy="243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s-E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Pedro de Valdivia funda Santiago de la Nueva Extremadura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s-E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 crea el sistema de encomienda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"/>
          <p:cNvSpPr txBox="1"/>
          <p:nvPr/>
        </p:nvSpPr>
        <p:spPr>
          <a:xfrm>
            <a:off x="1553592" y="624373"/>
            <a:ext cx="97560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Línea de Tiempo: Descubrimiento y conquista de América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/>
              <a:t>Introducción</a:t>
            </a:r>
            <a:endParaRPr/>
          </a:p>
        </p:txBody>
      </p:sp>
      <p:pic>
        <p:nvPicPr>
          <p:cNvPr id="145" name="Google Shape;145;p3" title="Por quￃﾩ Espaￃﾱa tiene peor fama que otros conquistadores: fake news que originaron la leyenda negr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7735888" cy="435133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8854751" y="1690688"/>
            <a:ext cx="292981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Observa el siguiente video atentamente.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luego responde: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¿Qué has escuchado sobre la conquista española en américa?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¿Cómo fue la relación entre conquistadores e indígenas?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¿Crees que se cometieron abusos en este proceso?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/>
              <a:t>España S.XVI –XVII y la leyenda negra </a:t>
            </a:r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ES"/>
              <a:t>[...] abarca la Leyenda en su más cabal amplitud, es decir, en sus formas típicas de juicios sobre la crueldad, el obscurantismo y la tiranía política. A la crueldad se le ha querido ver en los procedimientos de que se echara mano para implantar la Fe en América o defenderla en Flandes; al obscurantismo, en la presunta obstrucción opuesta por España a todo progreso espiritual y a cualquiera actividad de la inteligencia; y a la tiranía, en las restricciones con que se habría ahogado la vida libre de los españoles nacidos en el Nuevo Mundo y a quienes parecería que se hubiese querido esclavizar </a:t>
            </a:r>
            <a:r>
              <a:rPr lang="es-ES" i="1"/>
              <a:t>sine die</a:t>
            </a:r>
            <a:r>
              <a:rPr lang="es-ES"/>
              <a:t>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ES" b="1"/>
              <a:t>Fuente: </a:t>
            </a:r>
            <a:r>
              <a:rPr lang="es-ES"/>
              <a:t>Rómulo D. Carbia, </a:t>
            </a:r>
            <a:r>
              <a:rPr lang="es-ES" i="1"/>
              <a:t>Historia de la leyenda negra hispano-americana</a:t>
            </a:r>
            <a:r>
              <a:rPr lang="es-ES"/>
              <a:t> (1943)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5" descr="Resultado de imagen para conquista español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26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241041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/>
              <a:t>Características de la conquista en Chile</a:t>
            </a:r>
            <a:endParaRPr/>
          </a:p>
        </p:txBody>
      </p:sp>
      <p:grpSp>
        <p:nvGrpSpPr>
          <p:cNvPr id="164" name="Google Shape;164;p6"/>
          <p:cNvGrpSpPr/>
          <p:nvPr/>
        </p:nvGrpSpPr>
        <p:grpSpPr>
          <a:xfrm>
            <a:off x="1775619" y="1283970"/>
            <a:ext cx="8640762" cy="5326063"/>
            <a:chOff x="323528" y="1340768"/>
            <a:chExt cx="8640960" cy="5325469"/>
          </a:xfrm>
        </p:grpSpPr>
        <p:sp>
          <p:nvSpPr>
            <p:cNvPr id="165" name="Google Shape;165;p6"/>
            <p:cNvSpPr/>
            <p:nvPr/>
          </p:nvSpPr>
          <p:spPr>
            <a:xfrm>
              <a:off x="323528" y="1340768"/>
              <a:ext cx="8640960" cy="1238112"/>
            </a:xfrm>
            <a:custGeom>
              <a:avLst/>
              <a:gdLst/>
              <a:ahLst/>
              <a:cxnLst/>
              <a:rect l="l" t="t" r="r" b="b"/>
              <a:pathLst>
                <a:path w="8640960" h="1238481" extrusionOk="0">
                  <a:moveTo>
                    <a:pt x="0" y="123848"/>
                  </a:moveTo>
                  <a:cubicBezTo>
                    <a:pt x="0" y="55449"/>
                    <a:pt x="55449" y="0"/>
                    <a:pt x="123848" y="0"/>
                  </a:cubicBezTo>
                  <a:lnTo>
                    <a:pt x="8517112" y="0"/>
                  </a:lnTo>
                  <a:cubicBezTo>
                    <a:pt x="8585511" y="0"/>
                    <a:pt x="8640960" y="55449"/>
                    <a:pt x="8640960" y="123848"/>
                  </a:cubicBezTo>
                  <a:lnTo>
                    <a:pt x="8640960" y="1114633"/>
                  </a:lnTo>
                  <a:cubicBezTo>
                    <a:pt x="8640960" y="1183032"/>
                    <a:pt x="8585511" y="1238481"/>
                    <a:pt x="8517112" y="1238481"/>
                  </a:cubicBezTo>
                  <a:lnTo>
                    <a:pt x="123848" y="1238481"/>
                  </a:lnTo>
                  <a:cubicBezTo>
                    <a:pt x="55449" y="1238481"/>
                    <a:pt x="0" y="1183032"/>
                    <a:pt x="0" y="1114633"/>
                  </a:cubicBezTo>
                  <a:lnTo>
                    <a:pt x="0" y="123848"/>
                  </a:lnTo>
                  <a:close/>
                </a:path>
              </a:pathLst>
            </a:custGeom>
            <a:solidFill>
              <a:srgbClr val="FFFFCC">
                <a:alpha val="80000"/>
              </a:srgbClr>
            </a:solidFill>
            <a:ln w="190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928225" tIns="76200" rIns="76200" bIns="76200" anchor="ctr" anchorCtr="0">
              <a:noAutofit/>
            </a:bodyPr>
            <a:lstStyle/>
            <a:p>
              <a:pPr marL="457200" marR="0" lvl="0" indent="-2794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Descubrimiento por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Diego</a:t>
              </a:r>
              <a:r>
                <a:rPr lang="es-E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de</a:t>
              </a:r>
              <a:r>
                <a:rPr lang="es-E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Almagro</a:t>
              </a:r>
              <a:r>
                <a:rPr lang="es-E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 1535.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79400" algn="just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Conquista iniciada por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Pedro</a:t>
              </a:r>
              <a:r>
                <a:rPr lang="es-E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de</a:t>
              </a:r>
              <a:r>
                <a:rPr lang="es-E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Valdivia</a:t>
              </a:r>
              <a:r>
                <a:rPr lang="es-E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desde 1540.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47376" y="1464616"/>
              <a:ext cx="1728192" cy="990785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t="-21994" b="-21994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23528" y="2702691"/>
              <a:ext cx="8640960" cy="1238112"/>
            </a:xfrm>
            <a:custGeom>
              <a:avLst/>
              <a:gdLst/>
              <a:ahLst/>
              <a:cxnLst/>
              <a:rect l="l" t="t" r="r" b="b"/>
              <a:pathLst>
                <a:path w="8640960" h="1238481" extrusionOk="0">
                  <a:moveTo>
                    <a:pt x="0" y="123848"/>
                  </a:moveTo>
                  <a:cubicBezTo>
                    <a:pt x="0" y="55449"/>
                    <a:pt x="55449" y="0"/>
                    <a:pt x="123848" y="0"/>
                  </a:cubicBezTo>
                  <a:lnTo>
                    <a:pt x="8517112" y="0"/>
                  </a:lnTo>
                  <a:cubicBezTo>
                    <a:pt x="8585511" y="0"/>
                    <a:pt x="8640960" y="55449"/>
                    <a:pt x="8640960" y="123848"/>
                  </a:cubicBezTo>
                  <a:lnTo>
                    <a:pt x="8640960" y="1114633"/>
                  </a:lnTo>
                  <a:cubicBezTo>
                    <a:pt x="8640960" y="1183032"/>
                    <a:pt x="8585511" y="1238481"/>
                    <a:pt x="8517112" y="1238481"/>
                  </a:cubicBezTo>
                  <a:lnTo>
                    <a:pt x="123848" y="1238481"/>
                  </a:lnTo>
                  <a:cubicBezTo>
                    <a:pt x="55449" y="1238481"/>
                    <a:pt x="0" y="1183032"/>
                    <a:pt x="0" y="1114633"/>
                  </a:cubicBezTo>
                  <a:lnTo>
                    <a:pt x="0" y="123848"/>
                  </a:lnTo>
                  <a:close/>
                </a:path>
              </a:pathLst>
            </a:custGeom>
            <a:solidFill>
              <a:srgbClr val="FFFFCC">
                <a:alpha val="80000"/>
              </a:srgbClr>
            </a:solidFill>
            <a:ln w="190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928225" tIns="76200" rIns="76200" bIns="76200" anchor="ctr" anchorCtr="0">
              <a:noAutofit/>
            </a:bodyPr>
            <a:lstStyle/>
            <a:p>
              <a:pPr marL="450850" marR="0" lvl="0" indent="-2730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Ataques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sorpresivos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esporádicos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de indígenas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algunos asentamientos de los conquistadores.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47376" y="2826945"/>
              <a:ext cx="1728192" cy="990785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t="-14998" b="-14996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23528" y="4066202"/>
              <a:ext cx="8640960" cy="1238112"/>
            </a:xfrm>
            <a:custGeom>
              <a:avLst/>
              <a:gdLst/>
              <a:ahLst/>
              <a:cxnLst/>
              <a:rect l="l" t="t" r="r" b="b"/>
              <a:pathLst>
                <a:path w="8640960" h="1238481" extrusionOk="0">
                  <a:moveTo>
                    <a:pt x="0" y="123848"/>
                  </a:moveTo>
                  <a:cubicBezTo>
                    <a:pt x="0" y="55449"/>
                    <a:pt x="55449" y="0"/>
                    <a:pt x="123848" y="0"/>
                  </a:cubicBezTo>
                  <a:lnTo>
                    <a:pt x="8517112" y="0"/>
                  </a:lnTo>
                  <a:cubicBezTo>
                    <a:pt x="8585511" y="0"/>
                    <a:pt x="8640960" y="55449"/>
                    <a:pt x="8640960" y="123848"/>
                  </a:cubicBezTo>
                  <a:lnTo>
                    <a:pt x="8640960" y="1114633"/>
                  </a:lnTo>
                  <a:cubicBezTo>
                    <a:pt x="8640960" y="1183032"/>
                    <a:pt x="8585511" y="1238481"/>
                    <a:pt x="8517112" y="1238481"/>
                  </a:cubicBezTo>
                  <a:lnTo>
                    <a:pt x="123848" y="1238481"/>
                  </a:lnTo>
                  <a:cubicBezTo>
                    <a:pt x="55449" y="1238481"/>
                    <a:pt x="0" y="1183032"/>
                    <a:pt x="0" y="1114633"/>
                  </a:cubicBezTo>
                  <a:lnTo>
                    <a:pt x="0" y="123848"/>
                  </a:lnTo>
                  <a:close/>
                </a:path>
              </a:pathLst>
            </a:custGeom>
            <a:solidFill>
              <a:srgbClr val="FFFFCC">
                <a:alpha val="80000"/>
              </a:srgbClr>
            </a:solidFill>
            <a:ln w="190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928225" tIns="76200" rIns="76200" bIns="76200" anchor="ctr" anchorCtr="0">
              <a:noAutofit/>
            </a:bodyPr>
            <a:lstStyle/>
            <a:p>
              <a:pPr marL="449263" marR="0" lvl="0" indent="-271463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Marcada por la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precariedad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 la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escasez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económica, material y humana por parte de los españoles.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47376" y="4189275"/>
              <a:ext cx="1728192" cy="990785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alphaModFix/>
              </a:blip>
              <a:stretch>
                <a:fillRect t="-3996" b="-3996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23528" y="5428125"/>
              <a:ext cx="8640960" cy="1238112"/>
            </a:xfrm>
            <a:custGeom>
              <a:avLst/>
              <a:gdLst/>
              <a:ahLst/>
              <a:cxnLst/>
              <a:rect l="l" t="t" r="r" b="b"/>
              <a:pathLst>
                <a:path w="8640960" h="1238481" extrusionOk="0">
                  <a:moveTo>
                    <a:pt x="0" y="123848"/>
                  </a:moveTo>
                  <a:cubicBezTo>
                    <a:pt x="0" y="55449"/>
                    <a:pt x="55449" y="0"/>
                    <a:pt x="123848" y="0"/>
                  </a:cubicBezTo>
                  <a:lnTo>
                    <a:pt x="8517112" y="0"/>
                  </a:lnTo>
                  <a:cubicBezTo>
                    <a:pt x="8585511" y="0"/>
                    <a:pt x="8640960" y="55449"/>
                    <a:pt x="8640960" y="123848"/>
                  </a:cubicBezTo>
                  <a:lnTo>
                    <a:pt x="8640960" y="1114633"/>
                  </a:lnTo>
                  <a:cubicBezTo>
                    <a:pt x="8640960" y="1183032"/>
                    <a:pt x="8585511" y="1238481"/>
                    <a:pt x="8517112" y="1238481"/>
                  </a:cubicBezTo>
                  <a:lnTo>
                    <a:pt x="123848" y="1238481"/>
                  </a:lnTo>
                  <a:cubicBezTo>
                    <a:pt x="55449" y="1238481"/>
                    <a:pt x="0" y="1183032"/>
                    <a:pt x="0" y="1114633"/>
                  </a:cubicBezTo>
                  <a:lnTo>
                    <a:pt x="0" y="123848"/>
                  </a:lnTo>
                  <a:close/>
                </a:path>
              </a:pathLst>
            </a:custGeom>
            <a:solidFill>
              <a:srgbClr val="FFFFCC">
                <a:alpha val="80000"/>
              </a:srgbClr>
            </a:solidFill>
            <a:ln w="190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928225" tIns="76200" rIns="76200" bIns="76200" anchor="ctr" anchorCtr="0">
              <a:noAutofit/>
            </a:bodyPr>
            <a:lstStyle/>
            <a:p>
              <a:pPr marL="449263" marR="0" lvl="0" indent="-271463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Instalación de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instituciones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políticas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sociales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económicas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hispánicas.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49263" marR="0" lvl="0" indent="-271463" algn="just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Establecimiento de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ciudades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 </a:t>
              </a:r>
              <a:r>
                <a:rPr lang="es-ES" sz="1800" b="1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fuertes</a:t>
              </a:r>
              <a:r>
                <a:rPr lang="es-ES" sz="1800" b="0" i="0" u="none" strike="noStrike" cap="none">
                  <a:solidFill>
                    <a:srgbClr val="FF78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 el territorio.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47376" y="5551604"/>
              <a:ext cx="1728192" cy="990785"/>
            </a:xfrm>
            <a:prstGeom prst="roundRect">
              <a:avLst>
                <a:gd name="adj" fmla="val 10000"/>
              </a:avLst>
            </a:prstGeom>
            <a:blipFill rotWithShape="1">
              <a:blip r:embed="rId6">
                <a:alphaModFix/>
              </a:blip>
              <a:stretch>
                <a:fillRect l="-29996" r="-29995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/>
              <a:t>¿Hubo o no hubo abusos?</a:t>
            </a:r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/>
              <a:t>“Yo afirmo que yo mismo vi ante mis ojos a los españoles cortar manos, narices y orejas a los indios e indias, sin propósito, sino porque se les antojaba hacerlo, y en tantos lugares y partes que sería largo de contar”.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b="1"/>
              <a:t>Fuente: </a:t>
            </a:r>
            <a:r>
              <a:rPr lang="es-ES"/>
              <a:t>Bartolomé de las Casas, </a:t>
            </a:r>
            <a:r>
              <a:rPr lang="es-ES" b="1"/>
              <a:t>Brevísima relación de la destrucción de las Indias</a:t>
            </a:r>
            <a:r>
              <a:rPr lang="es-ES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/>
              <a:t>El ataque de las huestes en américa</a:t>
            </a:r>
            <a:endParaRPr/>
          </a:p>
        </p:txBody>
      </p:sp>
      <p:pic>
        <p:nvPicPr>
          <p:cNvPr id="184" name="Google Shape;184;p8" descr="Imagen que contiene texto, map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14758" y="1719928"/>
            <a:ext cx="5256621" cy="473095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509176" y="2080727"/>
            <a:ext cx="496789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Existen diversas fuentes que dan cuenta de la brutalidad con la que los conquistadores se hicieron con el poder en América.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Muertos más, muertos menos la realidad es que existen estadísticas que respaldan el impacto europeo en américa.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todos modos, muchos de los ataques contra las grandes civilizaciones incas y azteca recibieron el apoyo de otros indígenas.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6590644" y="6373595"/>
            <a:ext cx="4352987" cy="3693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Masacre de Cholula, la perspectiva indígena.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/>
              <a:t>El colapso demográfico</a:t>
            </a:r>
            <a:endParaRPr/>
          </a:p>
        </p:txBody>
      </p:sp>
      <p:pic>
        <p:nvPicPr>
          <p:cNvPr id="192" name="Google Shape;192;p9" descr="Captura de pantalla de un celular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7962"/>
            <a:ext cx="5448765" cy="47949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/>
          <p:nvPr/>
        </p:nvSpPr>
        <p:spPr>
          <a:xfrm>
            <a:off x="6397690" y="1819670"/>
            <a:ext cx="367004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treinta años murieron veinte millones de indígenas mesoamericanos y un siglo después solo quedaba el 3% de la población original.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Panorámica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Office Theme</vt:lpstr>
      <vt:lpstr>Office Theme</vt:lpstr>
      <vt:lpstr>Impacto del europeo en América</vt:lpstr>
      <vt:lpstr>Objetivo</vt:lpstr>
      <vt:lpstr>Introducción</vt:lpstr>
      <vt:lpstr>España S.XVI –XVII y la leyenda negra </vt:lpstr>
      <vt:lpstr>Presentación de PowerPoint</vt:lpstr>
      <vt:lpstr>Características de la conquista en Chile</vt:lpstr>
      <vt:lpstr>¿Hubo o no hubo abusos?</vt:lpstr>
      <vt:lpstr>El ataque de las huestes en américa</vt:lpstr>
      <vt:lpstr>El colapso demográfico</vt:lpstr>
      <vt:lpstr>Factores explicativos</vt:lpstr>
      <vt:lpstr>Resumen</vt:lpstr>
      <vt:lpstr>La leyenda negras en la historiografía actual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del europeo en América</dc:title>
  <dc:creator>Abraham López</dc:creator>
  <cp:lastModifiedBy>Carmen Barros Ortega</cp:lastModifiedBy>
  <cp:revision>1</cp:revision>
  <dcterms:created xsi:type="dcterms:W3CDTF">2020-07-20T08:27:09Z</dcterms:created>
  <dcterms:modified xsi:type="dcterms:W3CDTF">2021-08-02T15:20:03Z</dcterms:modified>
</cp:coreProperties>
</file>