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0.jpg" ContentType="image/unknown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67" r:id="rId3"/>
    <p:sldId id="268" r:id="rId4"/>
    <p:sldId id="258" r:id="rId5"/>
    <p:sldId id="260" r:id="rId6"/>
    <p:sldId id="261" r:id="rId7"/>
    <p:sldId id="262" r:id="rId8"/>
    <p:sldId id="269" r:id="rId9"/>
    <p:sldId id="263" r:id="rId10"/>
    <p:sldId id="266" r:id="rId11"/>
    <p:sldId id="270" r:id="rId12"/>
    <p:sldId id="264" r:id="rId13"/>
    <p:sldId id="2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6240" autoAdjust="0"/>
  </p:normalViewPr>
  <p:slideViewPr>
    <p:cSldViewPr snapToGrid="0">
      <p:cViewPr varScale="1">
        <p:scale>
          <a:sx n="81" d="100"/>
          <a:sy n="81" d="100"/>
        </p:scale>
        <p:origin x="3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77E77D-CFEB-48EB-AAC2-80ED9EF3FDC4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E9D829B2-527F-4A5F-BE7B-033A7225CD02}">
      <dgm:prSet phldrT="[Texto]"/>
      <dgm:spPr/>
      <dgm:t>
        <a:bodyPr/>
        <a:lstStyle/>
        <a:p>
          <a:r>
            <a:rPr lang="es-ES" dirty="0"/>
            <a:t>Diferencias religiosas entre católicos y protestantes</a:t>
          </a:r>
        </a:p>
      </dgm:t>
    </dgm:pt>
    <dgm:pt modelId="{487ADF89-7397-45D6-9DB1-F3FF93A2CBA1}" type="parTrans" cxnId="{D575F4DF-B847-4236-B7F9-A2B243819FAE}">
      <dgm:prSet/>
      <dgm:spPr/>
      <dgm:t>
        <a:bodyPr/>
        <a:lstStyle/>
        <a:p>
          <a:endParaRPr lang="es-ES"/>
        </a:p>
      </dgm:t>
    </dgm:pt>
    <dgm:pt modelId="{CAC28F21-FE73-42AE-993A-10F43B5D2143}" type="sibTrans" cxnId="{D575F4DF-B847-4236-B7F9-A2B243819FAE}">
      <dgm:prSet/>
      <dgm:spPr/>
      <dgm:t>
        <a:bodyPr/>
        <a:lstStyle/>
        <a:p>
          <a:endParaRPr lang="es-ES"/>
        </a:p>
      </dgm:t>
    </dgm:pt>
    <dgm:pt modelId="{6DF9556E-89F2-47B2-A1DE-49263FEFC733}">
      <dgm:prSet phldrT="[Texto]"/>
      <dgm:spPr/>
      <dgm:t>
        <a:bodyPr/>
        <a:lstStyle/>
        <a:p>
          <a:r>
            <a:rPr lang="es-ES" dirty="0"/>
            <a:t>Enfrentamientos bélicos</a:t>
          </a:r>
        </a:p>
      </dgm:t>
    </dgm:pt>
    <dgm:pt modelId="{63523CD6-48FE-47CD-B4B2-B62AD35B7924}" type="parTrans" cxnId="{BB6837A4-0363-4EFE-8304-8D9BA5CCA64F}">
      <dgm:prSet/>
      <dgm:spPr/>
      <dgm:t>
        <a:bodyPr/>
        <a:lstStyle/>
        <a:p>
          <a:endParaRPr lang="es-ES"/>
        </a:p>
      </dgm:t>
    </dgm:pt>
    <dgm:pt modelId="{4A4D6DBB-1195-46A0-8346-884B27C86C54}" type="sibTrans" cxnId="{BB6837A4-0363-4EFE-8304-8D9BA5CCA64F}">
      <dgm:prSet/>
      <dgm:spPr/>
      <dgm:t>
        <a:bodyPr/>
        <a:lstStyle/>
        <a:p>
          <a:endParaRPr lang="es-ES"/>
        </a:p>
      </dgm:t>
    </dgm:pt>
    <dgm:pt modelId="{462E4854-E267-444D-9435-5A61B92C2EFA}" type="pres">
      <dgm:prSet presAssocID="{4477E77D-CFEB-48EB-AAC2-80ED9EF3FDC4}" presName="linearFlow" presStyleCnt="0">
        <dgm:presLayoutVars>
          <dgm:resizeHandles val="exact"/>
        </dgm:presLayoutVars>
      </dgm:prSet>
      <dgm:spPr/>
    </dgm:pt>
    <dgm:pt modelId="{15BCAA6F-CA7F-4C1A-9B3B-07970F24A46B}" type="pres">
      <dgm:prSet presAssocID="{E9D829B2-527F-4A5F-BE7B-033A7225CD02}" presName="node" presStyleLbl="node1" presStyleIdx="0" presStyleCnt="2">
        <dgm:presLayoutVars>
          <dgm:bulletEnabled val="1"/>
        </dgm:presLayoutVars>
      </dgm:prSet>
      <dgm:spPr/>
    </dgm:pt>
    <dgm:pt modelId="{D94677E2-FBC0-487E-A391-8517213B6463}" type="pres">
      <dgm:prSet presAssocID="{CAC28F21-FE73-42AE-993A-10F43B5D2143}" presName="sibTrans" presStyleLbl="sibTrans2D1" presStyleIdx="0" presStyleCnt="1"/>
      <dgm:spPr/>
    </dgm:pt>
    <dgm:pt modelId="{75F96588-DABB-412C-BB50-9BBFB2C5D5D0}" type="pres">
      <dgm:prSet presAssocID="{CAC28F21-FE73-42AE-993A-10F43B5D2143}" presName="connectorText" presStyleLbl="sibTrans2D1" presStyleIdx="0" presStyleCnt="1"/>
      <dgm:spPr/>
    </dgm:pt>
    <dgm:pt modelId="{AD8BE057-8539-4C5E-8C81-C3B9655A20AA}" type="pres">
      <dgm:prSet presAssocID="{6DF9556E-89F2-47B2-A1DE-49263FEFC733}" presName="node" presStyleLbl="node1" presStyleIdx="1" presStyleCnt="2">
        <dgm:presLayoutVars>
          <dgm:bulletEnabled val="1"/>
        </dgm:presLayoutVars>
      </dgm:prSet>
      <dgm:spPr/>
    </dgm:pt>
  </dgm:ptLst>
  <dgm:cxnLst>
    <dgm:cxn modelId="{43F86B23-FEBD-412F-A9C5-6170602907E0}" type="presOf" srcId="{CAC28F21-FE73-42AE-993A-10F43B5D2143}" destId="{75F96588-DABB-412C-BB50-9BBFB2C5D5D0}" srcOrd="1" destOrd="0" presId="urn:microsoft.com/office/officeart/2005/8/layout/process2"/>
    <dgm:cxn modelId="{04D1D338-074A-4B6F-A939-741E51517CD2}" type="presOf" srcId="{E9D829B2-527F-4A5F-BE7B-033A7225CD02}" destId="{15BCAA6F-CA7F-4C1A-9B3B-07970F24A46B}" srcOrd="0" destOrd="0" presId="urn:microsoft.com/office/officeart/2005/8/layout/process2"/>
    <dgm:cxn modelId="{B4BC4441-295D-475C-B079-9980D488F9C4}" type="presOf" srcId="{6DF9556E-89F2-47B2-A1DE-49263FEFC733}" destId="{AD8BE057-8539-4C5E-8C81-C3B9655A20AA}" srcOrd="0" destOrd="0" presId="urn:microsoft.com/office/officeart/2005/8/layout/process2"/>
    <dgm:cxn modelId="{6E73C149-BC00-4F78-A94D-744D51ECF6BF}" type="presOf" srcId="{4477E77D-CFEB-48EB-AAC2-80ED9EF3FDC4}" destId="{462E4854-E267-444D-9435-5A61B92C2EFA}" srcOrd="0" destOrd="0" presId="urn:microsoft.com/office/officeart/2005/8/layout/process2"/>
    <dgm:cxn modelId="{BB6837A4-0363-4EFE-8304-8D9BA5CCA64F}" srcId="{4477E77D-CFEB-48EB-AAC2-80ED9EF3FDC4}" destId="{6DF9556E-89F2-47B2-A1DE-49263FEFC733}" srcOrd="1" destOrd="0" parTransId="{63523CD6-48FE-47CD-B4B2-B62AD35B7924}" sibTransId="{4A4D6DBB-1195-46A0-8346-884B27C86C54}"/>
    <dgm:cxn modelId="{575E93CB-1C4D-4FFE-8C77-47524C451785}" type="presOf" srcId="{CAC28F21-FE73-42AE-993A-10F43B5D2143}" destId="{D94677E2-FBC0-487E-A391-8517213B6463}" srcOrd="0" destOrd="0" presId="urn:microsoft.com/office/officeart/2005/8/layout/process2"/>
    <dgm:cxn modelId="{D575F4DF-B847-4236-B7F9-A2B243819FAE}" srcId="{4477E77D-CFEB-48EB-AAC2-80ED9EF3FDC4}" destId="{E9D829B2-527F-4A5F-BE7B-033A7225CD02}" srcOrd="0" destOrd="0" parTransId="{487ADF89-7397-45D6-9DB1-F3FF93A2CBA1}" sibTransId="{CAC28F21-FE73-42AE-993A-10F43B5D2143}"/>
    <dgm:cxn modelId="{599FDEE4-E93F-48E1-A294-61FE944EF58A}" type="presParOf" srcId="{462E4854-E267-444D-9435-5A61B92C2EFA}" destId="{15BCAA6F-CA7F-4C1A-9B3B-07970F24A46B}" srcOrd="0" destOrd="0" presId="urn:microsoft.com/office/officeart/2005/8/layout/process2"/>
    <dgm:cxn modelId="{E0C99C91-1896-4F4A-8F6D-D30A969F9FCA}" type="presParOf" srcId="{462E4854-E267-444D-9435-5A61B92C2EFA}" destId="{D94677E2-FBC0-487E-A391-8517213B6463}" srcOrd="1" destOrd="0" presId="urn:microsoft.com/office/officeart/2005/8/layout/process2"/>
    <dgm:cxn modelId="{13895B17-B42D-4440-9601-7041A9A939CC}" type="presParOf" srcId="{D94677E2-FBC0-487E-A391-8517213B6463}" destId="{75F96588-DABB-412C-BB50-9BBFB2C5D5D0}" srcOrd="0" destOrd="0" presId="urn:microsoft.com/office/officeart/2005/8/layout/process2"/>
    <dgm:cxn modelId="{27348836-A6FB-4D67-863B-1D5892B391EA}" type="presParOf" srcId="{462E4854-E267-444D-9435-5A61B92C2EFA}" destId="{AD8BE057-8539-4C5E-8C81-C3B9655A20AA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BCAA6F-CA7F-4C1A-9B3B-07970F24A46B}">
      <dsp:nvSpPr>
        <dsp:cNvPr id="0" name=""/>
        <dsp:cNvSpPr/>
      </dsp:nvSpPr>
      <dsp:spPr>
        <a:xfrm>
          <a:off x="746469" y="612"/>
          <a:ext cx="3614639" cy="20081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/>
            <a:t>Diferencias religiosas entre católicos y protestantes</a:t>
          </a:r>
        </a:p>
      </dsp:txBody>
      <dsp:txXfrm>
        <a:off x="805285" y="59428"/>
        <a:ext cx="3497007" cy="1890501"/>
      </dsp:txXfrm>
    </dsp:sp>
    <dsp:sp modelId="{D94677E2-FBC0-487E-A391-8517213B6463}">
      <dsp:nvSpPr>
        <dsp:cNvPr id="0" name=""/>
        <dsp:cNvSpPr/>
      </dsp:nvSpPr>
      <dsp:spPr>
        <a:xfrm rot="5400000">
          <a:off x="2177264" y="2058949"/>
          <a:ext cx="753049" cy="9036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300" kern="1200"/>
        </a:p>
      </dsp:txBody>
      <dsp:txXfrm rot="-5400000">
        <a:off x="2282692" y="2134254"/>
        <a:ext cx="542195" cy="527134"/>
      </dsp:txXfrm>
    </dsp:sp>
    <dsp:sp modelId="{AD8BE057-8539-4C5E-8C81-C3B9655A20AA}">
      <dsp:nvSpPr>
        <dsp:cNvPr id="0" name=""/>
        <dsp:cNvSpPr/>
      </dsp:nvSpPr>
      <dsp:spPr>
        <a:xfrm>
          <a:off x="746469" y="3012812"/>
          <a:ext cx="3614639" cy="20081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/>
            <a:t>Enfrentamientos bélicos</a:t>
          </a:r>
        </a:p>
      </dsp:txBody>
      <dsp:txXfrm>
        <a:off x="805285" y="3071628"/>
        <a:ext cx="3497007" cy="18905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C7B361-F5D0-47B6-82BE-ABFECEC94B10}" type="datetimeFigureOut">
              <a:rPr lang="es-CL" smtClean="0"/>
              <a:t>09-06-2021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65FFE-4A0A-4C8D-8F0F-3E7A2315D8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42417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https://www.youtube.com/watch?v=Aimsr1M3FrY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65FFE-4A0A-4C8D-8F0F-3E7A2315D8BE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17133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https://www.youtube.com/watch?v=JBW6f7gqwEM  parte 1 </a:t>
            </a:r>
          </a:p>
          <a:p>
            <a:r>
              <a:rPr lang="es-CL" dirty="0"/>
              <a:t>https://www.youtube.com/watch?v=qa-3uoQZBuk   parte 2</a:t>
            </a:r>
          </a:p>
          <a:p>
            <a:r>
              <a:rPr lang="es-CL" dirty="0"/>
              <a:t>https://www.youtube.com/watch?v=nWuQWV4UH2E  parte 3</a:t>
            </a: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65FFE-4A0A-4C8D-8F0F-3E7A2315D8BE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61175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BW6f7gqwEM?feature=oembed" TargetMode="Externa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imsr1M3FrY?feature=oembed" TargetMode="Externa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1624148"/>
          </a:xfrm>
        </p:spPr>
        <p:txBody>
          <a:bodyPr/>
          <a:lstStyle/>
          <a:p>
            <a:r>
              <a:rPr lang="es-MX" dirty="0"/>
              <a:t>CONTRA REFORMA DE LA IGLESIA Católica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794" y="2619103"/>
            <a:ext cx="4741817" cy="37151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0B2F9D79-E53F-4E8C-8A49-BC218956F80E}"/>
              </a:ext>
            </a:extLst>
          </p:cNvPr>
          <p:cNvSpPr txBox="1">
            <a:spLocks/>
          </p:cNvSpPr>
          <p:nvPr/>
        </p:nvSpPr>
        <p:spPr>
          <a:xfrm>
            <a:off x="335869" y="2852521"/>
            <a:ext cx="5447414" cy="16241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s-MX" sz="1600" dirty="0"/>
          </a:p>
          <a:p>
            <a:endParaRPr lang="es-MX" sz="1600" dirty="0"/>
          </a:p>
          <a:p>
            <a:r>
              <a:rPr lang="es-MX" sz="1600" dirty="0"/>
              <a:t>HISTORIA                                    8° básico</a:t>
            </a:r>
          </a:p>
          <a:p>
            <a:pPr algn="l"/>
            <a:r>
              <a:rPr lang="es-MX" sz="1600" dirty="0"/>
              <a:t>PROFESOR: ABRAHAM LÓPEZ</a:t>
            </a:r>
          </a:p>
          <a:p>
            <a:pPr algn="l"/>
            <a:r>
              <a:rPr lang="es-MX" sz="1600" dirty="0" err="1"/>
              <a:t>OA</a:t>
            </a:r>
            <a:r>
              <a:rPr lang="es-MX" sz="1600" dirty="0"/>
              <a:t>  2 y </a:t>
            </a:r>
            <a:r>
              <a:rPr lang="es-MX" sz="1600" dirty="0" err="1"/>
              <a:t>OA</a:t>
            </a:r>
            <a:r>
              <a:rPr lang="es-MX" sz="1600" dirty="0"/>
              <a:t> 3</a:t>
            </a:r>
          </a:p>
          <a:p>
            <a:pPr algn="l"/>
            <a:endParaRPr lang="es-MX" sz="1600" dirty="0"/>
          </a:p>
          <a:p>
            <a:endParaRPr lang="es-MX" sz="1600" dirty="0"/>
          </a:p>
          <a:p>
            <a:endParaRPr lang="es-MX" sz="1600" dirty="0"/>
          </a:p>
          <a:p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2222489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187233"/>
            <a:ext cx="9905998" cy="1905000"/>
          </a:xfrm>
        </p:spPr>
        <p:txBody>
          <a:bodyPr/>
          <a:lstStyle/>
          <a:p>
            <a:r>
              <a:rPr lang="es-MX" dirty="0"/>
              <a:t>Guerra de los treinta años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3" y="2092233"/>
            <a:ext cx="9905998" cy="1382487"/>
          </a:xfrm>
        </p:spPr>
        <p:txBody>
          <a:bodyPr/>
          <a:lstStyle/>
          <a:p>
            <a:r>
              <a:rPr lang="es-MX" dirty="0"/>
              <a:t>se trató de un conflicto religioso interno del Sacro Imperio, pero después involucró a otros Estados de Europa central, con lo cual derivó de un conflicto religioso a uno político.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3" y="362231"/>
            <a:ext cx="11286307" cy="624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356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2013F4-26BB-4915-8225-42370F537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0856" y="833845"/>
            <a:ext cx="3314199" cy="5190308"/>
          </a:xfrm>
        </p:spPr>
        <p:txBody>
          <a:bodyPr>
            <a:normAutofit fontScale="90000"/>
          </a:bodyPr>
          <a:lstStyle/>
          <a:p>
            <a:r>
              <a:rPr lang="es-CL" dirty="0"/>
              <a:t>¿POR  QUÉ SE PRODUCE ESTE CONFLICTO? JUSTIFICA</a:t>
            </a:r>
            <a:br>
              <a:rPr lang="es-CL" dirty="0"/>
            </a:br>
            <a:br>
              <a:rPr lang="es-CL" dirty="0"/>
            </a:br>
            <a:r>
              <a:rPr lang="es-CL" dirty="0"/>
              <a:t>¿Qué podemos concluir respecto del vinculo entre religión y política a partir de este conflicto? argumenta</a:t>
            </a:r>
          </a:p>
        </p:txBody>
      </p:sp>
      <p:pic>
        <p:nvPicPr>
          <p:cNvPr id="6" name="Elementos multimedia en línea 5" title="Católicos contra Protestantes: La guerra de los 30 años (Parte 1 de 3)">
            <a:hlinkClick r:id="" action="ppaction://media"/>
            <a:extLst>
              <a:ext uri="{FF2B5EF4-FFF2-40B4-BE49-F238E27FC236}">
                <a16:creationId xmlns:a16="http://schemas.microsoft.com/office/drawing/2014/main" id="{3451600B-FBE7-467B-8AE4-BAB5B86BECC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86945" y="1056131"/>
            <a:ext cx="7779528" cy="439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u="sng" dirty="0"/>
              <a:t>TEXTO DE EDICTO DE NANTES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72965" y="2590799"/>
            <a:ext cx="5808027" cy="3124201"/>
          </a:xfrm>
        </p:spPr>
        <p:txBody>
          <a:bodyPr>
            <a:normAutofit/>
          </a:bodyPr>
          <a:lstStyle/>
          <a:p>
            <a:r>
              <a:rPr lang="es-MX" sz="2400" b="1" dirty="0"/>
              <a:t>estableció la tolerancia religiosa.</a:t>
            </a:r>
          </a:p>
          <a:p>
            <a:endParaRPr lang="es-MX" sz="2400" dirty="0"/>
          </a:p>
          <a:p>
            <a:endParaRPr lang="es-MX" sz="2400" dirty="0"/>
          </a:p>
          <a:p>
            <a:r>
              <a:rPr lang="es-MX" sz="2400" dirty="0"/>
              <a:t>en 1685 se revocó el Edicto, lo que provocó la migración de quinientos mil hugonotes hacia otras partes de Europa.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9257" y="2590799"/>
            <a:ext cx="477202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44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E17F33-DDCB-45AA-934C-2127D7D5C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actividad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CD01B0-DDCE-4B7C-88D1-F5E78D3B4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144485"/>
            <a:ext cx="9905998" cy="312420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CL" dirty="0"/>
              <a:t>Lee atentamente las fuentes disponibles en las páginas 34 y 35 de tu texto de estudiante, referentes a la guerra de los 30 años. Anota las idea central de cada una y luego responde las siguientes preguntas:</a:t>
            </a:r>
          </a:p>
          <a:p>
            <a:pPr marL="0" indent="0">
              <a:buNone/>
            </a:pPr>
            <a:r>
              <a:rPr lang="es-CL" dirty="0"/>
              <a:t>A. ¿Qué cambios sociales y políticos generó el desarrollo del movimiento reformista en la Europa de los siglos </a:t>
            </a:r>
            <a:r>
              <a:rPr lang="es-CL" dirty="0" err="1"/>
              <a:t>xvi</a:t>
            </a:r>
            <a:r>
              <a:rPr lang="es-CL" dirty="0"/>
              <a:t> y </a:t>
            </a:r>
            <a:r>
              <a:rPr lang="es-CL" dirty="0" err="1"/>
              <a:t>xvii</a:t>
            </a:r>
            <a:r>
              <a:rPr lang="es-CL" dirty="0"/>
              <a:t>?</a:t>
            </a:r>
          </a:p>
          <a:p>
            <a:pPr marL="0" indent="0">
              <a:buNone/>
            </a:pPr>
            <a:r>
              <a:rPr lang="es-CL" dirty="0"/>
              <a:t>b. ¿Qué elementos sociales y políticos se mantuvieron tras el desarrollo del proceso reformista?</a:t>
            </a:r>
          </a:p>
          <a:p>
            <a:pPr marL="0" indent="0">
              <a:buNone/>
            </a:pPr>
            <a:r>
              <a:rPr lang="es-CL" dirty="0"/>
              <a:t>c. ¿Qué importancia tuvieron los tratados de </a:t>
            </a:r>
            <a:r>
              <a:rPr lang="es-CL" dirty="0" err="1"/>
              <a:t>westfalia</a:t>
            </a:r>
            <a:r>
              <a:rPr lang="es-CL" dirty="0"/>
              <a:t> para el desarrollo de los estados modernos? ¿Cómo se relaciona con la manera en que se resuelven los conflictos políticos en la actualidad?</a:t>
            </a:r>
          </a:p>
          <a:p>
            <a:pPr marL="0" indent="0">
              <a:buNone/>
            </a:pPr>
            <a:r>
              <a:rPr lang="es-CL" dirty="0"/>
              <a:t>¿Qué rol desempeñaron los monarcas en el periodo de reforma?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¿Por qué es importante el respeto y aceptación de las distintas </a:t>
            </a:r>
            <a:r>
              <a:rPr lang="es-CL"/>
              <a:t>creencias religiosas?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53393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A29BDF-80D9-492E-B7ED-08F38B198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Objetivo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5431B6-FBC1-4AD7-B05A-8C3A9A7F5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2000" dirty="0"/>
              <a:t>Explicar el proceso de Contrarreforma religiosa considerando las respuestas de la iglesia católica al movimiento protestante durante el siglo </a:t>
            </a:r>
            <a:r>
              <a:rPr lang="es-MX" sz="2000" dirty="0" err="1"/>
              <a:t>xvi</a:t>
            </a:r>
            <a:r>
              <a:rPr lang="es-MX" sz="2000" dirty="0"/>
              <a:t> europeo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42103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D01DC-0D49-421B-AC4F-F582DED77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Recordemos…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DDE7BD-D745-45DD-B31E-498034D89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/>
              <a:t>¿Cuáles eran las principales críticas realizadas por el movimiento protestante a la iglesia católica?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¿Cómo crees que reaccionó el alto mando de la iglesia ante estos reclamos? </a:t>
            </a:r>
          </a:p>
        </p:txBody>
      </p:sp>
    </p:spTree>
    <p:extLst>
      <p:ext uri="{BB962C8B-B14F-4D97-AF65-F5344CB8AC3E}">
        <p14:creationId xmlns:p14="http://schemas.microsoft.com/office/powerpoint/2010/main" val="842321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0" y="609599"/>
            <a:ext cx="5435760" cy="2009775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Concilio de </a:t>
            </a:r>
            <a:r>
              <a:rPr lang="es-MX" dirty="0" err="1"/>
              <a:t>trento</a:t>
            </a:r>
            <a:r>
              <a:rPr lang="es-MX" dirty="0"/>
              <a:t> (1546-1563)</a:t>
            </a:r>
            <a:endParaRPr lang="es-MX"/>
          </a:p>
        </p:txBody>
      </p:sp>
      <p:pic>
        <p:nvPicPr>
          <p:cNvPr id="5" name="Elementos multimedia en línea 4" title="EL CONCILIO DE TRENTO">
            <a:hlinkClick r:id="" action="ppaction://media"/>
            <a:extLst>
              <a:ext uri="{FF2B5EF4-FFF2-40B4-BE49-F238E27FC236}">
                <a16:creationId xmlns:a16="http://schemas.microsoft.com/office/drawing/2014/main" id="{5959E54C-F560-4C8F-86B9-982858AA2A3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269830" y="609600"/>
            <a:ext cx="3641414" cy="2057399"/>
          </a:xfrm>
          <a:custGeom>
            <a:avLst/>
            <a:gdLst/>
            <a:ahLst/>
            <a:cxnLst/>
            <a:rect l="l" t="t" r="r" b="b"/>
            <a:pathLst>
              <a:path w="3416888" h="2057399">
                <a:moveTo>
                  <a:pt x="120172" y="0"/>
                </a:moveTo>
                <a:lnTo>
                  <a:pt x="3296716" y="0"/>
                </a:lnTo>
                <a:cubicBezTo>
                  <a:pt x="3363085" y="0"/>
                  <a:pt x="3416888" y="53803"/>
                  <a:pt x="3416888" y="120172"/>
                </a:cubicBezTo>
                <a:lnTo>
                  <a:pt x="3416888" y="2057399"/>
                </a:lnTo>
                <a:lnTo>
                  <a:pt x="0" y="2057399"/>
                </a:lnTo>
                <a:lnTo>
                  <a:pt x="0" y="120172"/>
                </a:lnTo>
                <a:cubicBezTo>
                  <a:pt x="0" y="53803"/>
                  <a:pt x="53803" y="0"/>
                  <a:pt x="120172" y="0"/>
                </a:cubicBezTo>
                <a:close/>
              </a:path>
            </a:pathLst>
          </a:cu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7" name="Imagen 6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B2C5D67B-E024-4F14-B867-F8621DB31C7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1217" t="33232" r="6986" b="15038"/>
          <a:stretch/>
        </p:blipFill>
        <p:spPr>
          <a:xfrm>
            <a:off x="1141920" y="2947481"/>
            <a:ext cx="3897234" cy="3010614"/>
          </a:xfrm>
          <a:custGeom>
            <a:avLst/>
            <a:gdLst/>
            <a:ahLst/>
            <a:cxnLst/>
            <a:rect l="l" t="t" r="r" b="b"/>
            <a:pathLst>
              <a:path w="3416888" h="3240120">
                <a:moveTo>
                  <a:pt x="0" y="0"/>
                </a:moveTo>
                <a:lnTo>
                  <a:pt x="3416888" y="0"/>
                </a:lnTo>
                <a:lnTo>
                  <a:pt x="3416888" y="3119948"/>
                </a:lnTo>
                <a:cubicBezTo>
                  <a:pt x="3416888" y="3186317"/>
                  <a:pt x="3363085" y="3240120"/>
                  <a:pt x="3296716" y="3240120"/>
                </a:cubicBezTo>
                <a:lnTo>
                  <a:pt x="120172" y="3240120"/>
                </a:lnTo>
                <a:cubicBezTo>
                  <a:pt x="53803" y="3240120"/>
                  <a:pt x="0" y="3186317"/>
                  <a:pt x="0" y="3119948"/>
                </a:cubicBezTo>
                <a:close/>
              </a:path>
            </a:pathLst>
          </a:cu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0" y="2774425"/>
            <a:ext cx="5435760" cy="3288445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s-MX"/>
              <a:t>EN ESTA REUNIÓN DE OBISPOS, SE REAFIRMA….</a:t>
            </a:r>
          </a:p>
          <a:p>
            <a:pPr marL="457200" lvl="1" indent="0">
              <a:buNone/>
            </a:pPr>
            <a:r>
              <a:rPr lang="es-MX"/>
              <a:t> </a:t>
            </a:r>
          </a:p>
          <a:p>
            <a:pPr lvl="1"/>
            <a:r>
              <a:rPr lang="es-MX"/>
              <a:t>LA FE CATOLICA</a:t>
            </a:r>
          </a:p>
          <a:p>
            <a:pPr lvl="1"/>
            <a:r>
              <a:rPr lang="es-MX"/>
              <a:t>SUPREMACÍA DEL PAPA</a:t>
            </a:r>
          </a:p>
          <a:p>
            <a:pPr lvl="1"/>
            <a:r>
              <a:rPr lang="es-MX"/>
              <a:t>JERARQUIA ECLESIASTICA</a:t>
            </a:r>
          </a:p>
          <a:p>
            <a:pPr lvl="1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7366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0" y="609599"/>
            <a:ext cx="5435760" cy="2009775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LA IGLESIA MANTUVO ENTRE SUS POSTULADOS…</a:t>
            </a:r>
            <a:br>
              <a:rPr lang="es-MX" dirty="0"/>
            </a:b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t="5792" b="11040"/>
          <a:stretch/>
        </p:blipFill>
        <p:spPr>
          <a:xfrm>
            <a:off x="707739" y="2717975"/>
            <a:ext cx="4765597" cy="3240120"/>
          </a:xfrm>
          <a:custGeom>
            <a:avLst/>
            <a:gdLst/>
            <a:ahLst/>
            <a:cxnLst/>
            <a:rect l="l" t="t" r="r" b="b"/>
            <a:pathLst>
              <a:path w="3416888" h="3240120">
                <a:moveTo>
                  <a:pt x="0" y="0"/>
                </a:moveTo>
                <a:lnTo>
                  <a:pt x="3416888" y="0"/>
                </a:lnTo>
                <a:lnTo>
                  <a:pt x="3416888" y="3119948"/>
                </a:lnTo>
                <a:cubicBezTo>
                  <a:pt x="3416888" y="3186317"/>
                  <a:pt x="3363085" y="3240120"/>
                  <a:pt x="3296716" y="3240120"/>
                </a:cubicBezTo>
                <a:lnTo>
                  <a:pt x="120172" y="3240120"/>
                </a:lnTo>
                <a:cubicBezTo>
                  <a:pt x="53803" y="3240120"/>
                  <a:pt x="0" y="3186317"/>
                  <a:pt x="0" y="3119948"/>
                </a:cubicBezTo>
                <a:close/>
              </a:path>
            </a:pathLst>
          </a:cu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t="20752" r="1" b="43736"/>
          <a:stretch/>
        </p:blipFill>
        <p:spPr>
          <a:xfrm>
            <a:off x="707739" y="609600"/>
            <a:ext cx="4765597" cy="2057399"/>
          </a:xfrm>
          <a:custGeom>
            <a:avLst/>
            <a:gdLst/>
            <a:ahLst/>
            <a:cxnLst/>
            <a:rect l="l" t="t" r="r" b="b"/>
            <a:pathLst>
              <a:path w="3416888" h="2057399">
                <a:moveTo>
                  <a:pt x="120172" y="0"/>
                </a:moveTo>
                <a:lnTo>
                  <a:pt x="3296716" y="0"/>
                </a:lnTo>
                <a:cubicBezTo>
                  <a:pt x="3363085" y="0"/>
                  <a:pt x="3416888" y="53803"/>
                  <a:pt x="3416888" y="120172"/>
                </a:cubicBezTo>
                <a:lnTo>
                  <a:pt x="3416888" y="2057399"/>
                </a:lnTo>
                <a:lnTo>
                  <a:pt x="0" y="2057399"/>
                </a:lnTo>
                <a:lnTo>
                  <a:pt x="0" y="120172"/>
                </a:lnTo>
                <a:cubicBezTo>
                  <a:pt x="0" y="53803"/>
                  <a:pt x="53803" y="0"/>
                  <a:pt x="120172" y="0"/>
                </a:cubicBezTo>
                <a:close/>
              </a:path>
            </a:pathLst>
          </a:cu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0" y="2774425"/>
            <a:ext cx="5435760" cy="3288445"/>
          </a:xfrm>
        </p:spPr>
        <p:txBody>
          <a:bodyPr>
            <a:normAutofit/>
          </a:bodyPr>
          <a:lstStyle/>
          <a:p>
            <a:r>
              <a:rPr lang="es-MX" dirty="0"/>
              <a:t>LOS 7 SACRAMENTOS</a:t>
            </a:r>
          </a:p>
          <a:p>
            <a:pPr marL="0" indent="0">
              <a:buNone/>
            </a:pPr>
            <a:endParaRPr lang="es-MX" dirty="0"/>
          </a:p>
          <a:p>
            <a:r>
              <a:rPr lang="es-MX" dirty="0"/>
              <a:t>CULTO A LOS SANTOS Y VIRGEN </a:t>
            </a:r>
          </a:p>
        </p:txBody>
      </p:sp>
    </p:spTree>
    <p:extLst>
      <p:ext uri="{BB962C8B-B14F-4D97-AF65-F5344CB8AC3E}">
        <p14:creationId xmlns:p14="http://schemas.microsoft.com/office/powerpoint/2010/main" val="207696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79357" y="1931786"/>
            <a:ext cx="5058051" cy="3169922"/>
          </a:xfrm>
        </p:spPr>
        <p:txBody>
          <a:bodyPr>
            <a:normAutofit/>
          </a:bodyPr>
          <a:lstStyle/>
          <a:p>
            <a:r>
              <a:rPr lang="es-MX" sz="3200" dirty="0"/>
              <a:t>Eliminación de la venta de indultos</a:t>
            </a:r>
          </a:p>
          <a:p>
            <a:r>
              <a:rPr lang="es-MX" sz="3200" dirty="0"/>
              <a:t>Creación de la congregación compañía Jesús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2573" y="259078"/>
            <a:ext cx="4488996" cy="316992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4722" y="3702622"/>
            <a:ext cx="3076847" cy="2643291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CB2352F1-3176-4A73-B504-7FED84F33827}"/>
              </a:ext>
            </a:extLst>
          </p:cNvPr>
          <p:cNvSpPr/>
          <p:nvPr/>
        </p:nvSpPr>
        <p:spPr>
          <a:xfrm>
            <a:off x="5608482" y="4064000"/>
            <a:ext cx="2759663" cy="21428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Esta orden religiosa buscó devolverla presencia de la iglesia entre el pueblo</a:t>
            </a:r>
          </a:p>
        </p:txBody>
      </p:sp>
    </p:spTree>
    <p:extLst>
      <p:ext uri="{BB962C8B-B14F-4D97-AF65-F5344CB8AC3E}">
        <p14:creationId xmlns:p14="http://schemas.microsoft.com/office/powerpoint/2010/main" val="2797159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5491" y="166255"/>
            <a:ext cx="4784436" cy="1905000"/>
          </a:xfrm>
        </p:spPr>
        <p:txBody>
          <a:bodyPr>
            <a:normAutofit/>
          </a:bodyPr>
          <a:lstStyle/>
          <a:p>
            <a:r>
              <a:rPr lang="es-MX" dirty="0"/>
              <a:t>Inquisición romana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2231451"/>
            <a:ext cx="4689697" cy="3014804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39138" y="1376219"/>
            <a:ext cx="6746462" cy="5052290"/>
          </a:xfrm>
        </p:spPr>
        <p:txBody>
          <a:bodyPr anchor="t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s-MX" sz="2800" dirty="0"/>
              <a:t>Organismo integrado por cardenales y otros miembros de la iglesia</a:t>
            </a:r>
          </a:p>
          <a:p>
            <a:pPr>
              <a:lnSpc>
                <a:spcPct val="90000"/>
              </a:lnSpc>
            </a:pPr>
            <a:endParaRPr lang="es-MX" sz="2800" dirty="0"/>
          </a:p>
          <a:p>
            <a:pPr>
              <a:lnSpc>
                <a:spcPct val="90000"/>
              </a:lnSpc>
            </a:pPr>
            <a:r>
              <a:rPr lang="es-MX" sz="2800" dirty="0"/>
              <a:t>Su misión era perseguir, juzgar y condenar a los acusados de herejía  y heterodoxia.</a:t>
            </a:r>
          </a:p>
          <a:p>
            <a:pPr>
              <a:lnSpc>
                <a:spcPct val="90000"/>
              </a:lnSpc>
            </a:pPr>
            <a:endParaRPr lang="es-MX" sz="2800" dirty="0"/>
          </a:p>
          <a:p>
            <a:pPr>
              <a:lnSpc>
                <a:spcPct val="90000"/>
              </a:lnSpc>
            </a:pPr>
            <a:r>
              <a:rPr lang="es-MX" sz="2800" dirty="0"/>
              <a:t>Las personas eran interrogadas, torturadas y ejecutadas.</a:t>
            </a:r>
          </a:p>
          <a:p>
            <a:pPr>
              <a:lnSpc>
                <a:spcPct val="90000"/>
              </a:lnSpc>
            </a:pPr>
            <a:endParaRPr lang="es-MX" sz="2800" dirty="0"/>
          </a:p>
          <a:p>
            <a:pPr>
              <a:lnSpc>
                <a:spcPct val="90000"/>
              </a:lnSpc>
            </a:pPr>
            <a:r>
              <a:rPr lang="es-MX" sz="2800" dirty="0"/>
              <a:t>Funcionó primeramente en Italia y luego se extendió a otros territorios católicos.</a:t>
            </a:r>
          </a:p>
        </p:txBody>
      </p:sp>
    </p:spTree>
    <p:extLst>
      <p:ext uri="{BB962C8B-B14F-4D97-AF65-F5344CB8AC3E}">
        <p14:creationId xmlns:p14="http://schemas.microsoft.com/office/powerpoint/2010/main" val="1242900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6785C7-4CFD-45DE-B5CC-7DA3E239C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926" y="609600"/>
            <a:ext cx="2673531" cy="1905000"/>
          </a:xfrm>
        </p:spPr>
        <p:txBody>
          <a:bodyPr/>
          <a:lstStyle/>
          <a:p>
            <a:r>
              <a:rPr lang="es-CL" dirty="0"/>
              <a:t>Resumen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095CB06-DEA5-48BE-AACB-C20A7B5E7E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8629" y="48295"/>
            <a:ext cx="8917576" cy="6761410"/>
          </a:xfrm>
        </p:spPr>
      </p:pic>
    </p:spTree>
    <p:extLst>
      <p:ext uri="{BB962C8B-B14F-4D97-AF65-F5344CB8AC3E}">
        <p14:creationId xmlns:p14="http://schemas.microsoft.com/office/powerpoint/2010/main" val="2324556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487680"/>
          </a:xfrm>
        </p:spPr>
        <p:txBody>
          <a:bodyPr>
            <a:noAutofit/>
          </a:bodyPr>
          <a:lstStyle/>
          <a:p>
            <a:r>
              <a:rPr lang="es-MX" dirty="0"/>
              <a:t>CONFLICTO POR EUROPA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0527011"/>
              </p:ext>
            </p:extLst>
          </p:nvPr>
        </p:nvGraphicFramePr>
        <p:xfrm>
          <a:off x="161698" y="1502229"/>
          <a:ext cx="5107578" cy="5021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7663" y="1390086"/>
            <a:ext cx="6564358" cy="5133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436366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l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Malla</Template>
  <TotalTime>800</TotalTime>
  <Words>505</Words>
  <Application>Microsoft Office PowerPoint</Application>
  <PresentationFormat>Panorámica</PresentationFormat>
  <Paragraphs>61</Paragraphs>
  <Slides>13</Slides>
  <Notes>2</Notes>
  <HiddenSlides>0</HiddenSlides>
  <MMClips>2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Century Gothic</vt:lpstr>
      <vt:lpstr>Malla</vt:lpstr>
      <vt:lpstr>CONTRA REFORMA DE LA IGLESIA Católica</vt:lpstr>
      <vt:lpstr>Objetivo</vt:lpstr>
      <vt:lpstr>Recordemos…</vt:lpstr>
      <vt:lpstr>Concilio de trento (1546-1563)</vt:lpstr>
      <vt:lpstr>LA IGLESIA MANTUVO ENTRE SUS POSTULADOS… </vt:lpstr>
      <vt:lpstr>Presentación de PowerPoint</vt:lpstr>
      <vt:lpstr>Inquisición romana</vt:lpstr>
      <vt:lpstr>Resumen</vt:lpstr>
      <vt:lpstr>CONFLICTO POR EUROPA</vt:lpstr>
      <vt:lpstr>Guerra de los treinta años</vt:lpstr>
      <vt:lpstr>¿POR  QUÉ SE PRODUCE ESTE CONFLICTO? JUSTIFICA  ¿Qué podemos concluir respecto del vinculo entre religión y política a partir de este conflicto? argumenta</vt:lpstr>
      <vt:lpstr>TEXTO DE EDICTO DE NANTES</vt:lpstr>
      <vt:lpstr>actividad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CONTRARREFORMA DE LA IGLESIA Católica</dc:title>
  <dc:creator>OSCAR</dc:creator>
  <cp:lastModifiedBy>Carmen Barros Ortega</cp:lastModifiedBy>
  <cp:revision>32</cp:revision>
  <dcterms:created xsi:type="dcterms:W3CDTF">2019-03-28T17:53:00Z</dcterms:created>
  <dcterms:modified xsi:type="dcterms:W3CDTF">2021-06-09T19:57:44Z</dcterms:modified>
</cp:coreProperties>
</file>