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7" r:id="rId4"/>
    <p:sldId id="257" r:id="rId5"/>
    <p:sldId id="261" r:id="rId6"/>
    <p:sldId id="260" r:id="rId7"/>
    <p:sldId id="259" r:id="rId8"/>
    <p:sldId id="269" r:id="rId9"/>
    <p:sldId id="270" r:id="rId10"/>
    <p:sldId id="268" r:id="rId11"/>
    <p:sldId id="263" r:id="rId12"/>
    <p:sldId id="266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5F362-3326-4893-808A-97B5DAD31D90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30412-50C6-47E2-ADB0-EE19F61F70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55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fb-sociales.blogspot.com/2013/07/linea-del-tiempo-de-roma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0412-50C6-47E2-ADB0-EE19F61F702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50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Fuente: </a:t>
            </a:r>
            <a:r>
              <a:rPr lang="es-CL" dirty="0">
                <a:hlinkClick r:id="rId3"/>
              </a:rPr>
              <a:t>http://csfb-sociales.blogspot.com/2013/07/linea-del-tiempo-de-roma.html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30412-50C6-47E2-ADB0-EE19F61F702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606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71865C-DC7B-410C-8AAA-6E90A0F52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0D2804-9B3C-41C6-A5D1-AD76E5535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F24281-DDA2-45D4-BE78-93AE3115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04BCE8-81D1-4A4F-9A17-9FDD446FB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70019F-6F09-487C-94A0-5C39F94C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9164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81ED11-ADD1-415D-8DD8-ED6B310B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96929B-1C59-4C69-9EDD-551C33EAA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620DAC-D85F-4B68-80DF-35DF4C47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45D1BD-2AF1-496A-BDAF-44769518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D6DA90-3E82-4EAC-9FD1-ADCC8D79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8657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3B75919-49EB-477B-8E54-4E004E86B6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9691839-2073-4F47-948A-DDD637FAB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ECA5D-3B7A-4259-BC4E-2A7575A7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8A90C9-E690-45D6-A9FE-DE3A5F9E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967B1-5423-4587-A20A-3CEFF8F8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321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387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998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5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85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15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34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7749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6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97BFA-2FB2-49D9-B12E-71F383F0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F6CB38-428C-4DA6-A895-72BEEC3FE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E4411-D9D0-4E72-A189-2BBDE569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CB5D85-A7D6-49A8-AE3D-4934BEA2F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F60A7C-29C9-4CDD-8F7C-EC19C47F1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7059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778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70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15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BE676-1FC7-47B0-B643-FA239AD53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3D9899-A437-4E1E-9706-819F2DF99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1003F1-6A16-4FEA-97E2-675C3313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922200-3B9D-4A03-8588-8B8511C86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ECAFD8-2EA9-45CE-8202-0F5046DAD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082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C8598E-BC2C-47A8-9AE7-1F1BCC22F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A90972-E7E5-4B45-B4E8-FA95E5CF4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1513A1-EBCF-4D6A-B316-C7DFD5153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0519ED-0E6D-4CE2-9C0D-F7EF3B48F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AF33ED-6AC6-4D2C-BEA6-3E7B727D0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766F35-1797-487D-907F-F3E9EE0E7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37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3C3584-91F3-4364-B48D-4EE500A38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200EA-826B-4E4B-B8E5-62D04F4D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08F04A-173C-41A4-B05F-778F08F52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AAA250-DE95-4647-BEFD-7A2401DC9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B21FEBA-2159-4AF2-866B-FC86CEA38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2C6ABF3-D7B9-48F5-B992-3E673EB2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E012537-4882-446C-8614-268A4C9A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D1CE04C-DFE8-4E41-B6D1-4C0C325B1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276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ED4B2-B973-40C9-9639-95AB00AC1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A7B64A5-5A74-4552-ADE2-DB22FF6F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93C2C7-C1DC-4473-9E75-4ED920713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5723BF2-2091-4995-8223-1BF97EA86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1085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0767D95-9279-46EF-A41D-BEA8B866E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063AAF-4A8D-434D-9E87-4DF54DA44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C4E7BC-8E1C-4CC3-B79C-74B204F94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368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7ABFE8-4CBE-4803-AAE3-0A3F9D548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6F1193-7DED-4C10-A9C2-5B3F3AE29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2A209D-24DE-46C9-A06E-39D776BF1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92F1F-F1C4-4A20-984E-16548625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549CB-E197-4573-A099-7367202F9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F14BEE-C924-4736-A624-7186A22C2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2073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5FED3-7FE6-4F9A-9A5F-AF589D7A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B935C9-53CA-4D90-8AA9-D7697A9647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4E7707-BF58-4141-81EA-8E01B372A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8DF13C8-538F-4CFF-BE38-B92832220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2383E2-2FA6-4C8A-806E-F0B255E6F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DB7AA9-A786-4871-8D8A-FC08428EC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102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8B7980-4B8D-43F8-A791-883B85354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EB329-E904-470D-BA65-69CEC109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CF606A-B0BE-47F6-858E-AD3C7BF760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051AC3-B78B-4BAA-B7D0-90679D177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AEB640-AF30-4B41-B8CF-567063AE1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94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304BC-0E29-49BE-8FB1-1A9AEA95A0CC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81C2BA-DE8E-481B-BF1B-C5C34529B870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58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Roman_Foru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66465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Legionario_roman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icomei/1678178207" TargetMode="Externa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vcinemaemusica.wordpress.com/2011/07/14/warner-bros-vai-fazer-epico-sobre-a-ascensao-de-julio-cesar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edificio, pasto, exterior, viejo&#10;&#10;Descripción generada automáticamente">
            <a:extLst>
              <a:ext uri="{FF2B5EF4-FFF2-40B4-BE49-F238E27FC236}">
                <a16:creationId xmlns:a16="http://schemas.microsoft.com/office/drawing/2014/main" id="{375DE40D-F6E9-47AF-ABFF-837648843B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32797" r="9091" b="559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3DA381-FA6F-4E71-8C46-DAC66269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es-ES" sz="6600"/>
              <a:t>El Legado Clásico: Antigua Roma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DC2C13-99EE-4723-912C-C186AE59B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0" y="5410650"/>
            <a:ext cx="6481439" cy="1014577"/>
          </a:xfrm>
        </p:spPr>
        <p:txBody>
          <a:bodyPr anchor="ctr">
            <a:normAutofit fontScale="92500" lnSpcReduction="20000"/>
          </a:bodyPr>
          <a:lstStyle/>
          <a:p>
            <a:pPr algn="l"/>
            <a:r>
              <a:rPr lang="es-ES" sz="2000" dirty="0"/>
              <a:t>Historia-7° básico</a:t>
            </a:r>
          </a:p>
          <a:p>
            <a:pPr algn="l"/>
            <a:r>
              <a:rPr lang="es-ES" sz="2000" dirty="0"/>
              <a:t>Profesor: Abraham López             OA: 05</a:t>
            </a:r>
          </a:p>
          <a:p>
            <a:pPr algn="l"/>
            <a:r>
              <a:rPr lang="es-ES" sz="2000" dirty="0"/>
              <a:t>Clase </a:t>
            </a:r>
            <a:r>
              <a:rPr lang="es-ES" sz="2000" dirty="0" err="1"/>
              <a:t>N°</a:t>
            </a:r>
            <a:r>
              <a:rPr lang="es-ES" sz="2000" dirty="0"/>
              <a:t> 7 y 8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ADDC56-9843-4DA8-8037-D79A45F2CBFE}"/>
              </a:ext>
            </a:extLst>
          </p:cNvPr>
          <p:cNvSpPr txBox="1"/>
          <p:nvPr/>
        </p:nvSpPr>
        <p:spPr>
          <a:xfrm>
            <a:off x="9857709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en.wikipedia.org/wiki/Roman_Foru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168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Un castillo en lo alto de un edificio&#10;&#10;Descripción generada automáticamente">
            <a:extLst>
              <a:ext uri="{FF2B5EF4-FFF2-40B4-BE49-F238E27FC236}">
                <a16:creationId xmlns:a16="http://schemas.microsoft.com/office/drawing/2014/main" id="{1BF4CCDE-9208-4EBE-AEEE-7D9CA3A03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B34F99-93C8-4ED4-B6B6-C970AE2647FD}"/>
              </a:ext>
            </a:extLst>
          </p:cNvPr>
          <p:cNvSpPr txBox="1"/>
          <p:nvPr/>
        </p:nvSpPr>
        <p:spPr>
          <a:xfrm>
            <a:off x="0" y="6487386"/>
            <a:ext cx="30215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/>
              <a:t>Ruinas del foro romano, Roma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DABA08-27D4-431F-9796-FD51E8255DB0}"/>
              </a:ext>
            </a:extLst>
          </p:cNvPr>
          <p:cNvSpPr txBox="1"/>
          <p:nvPr/>
        </p:nvSpPr>
        <p:spPr>
          <a:xfrm>
            <a:off x="7341832" y="0"/>
            <a:ext cx="4850167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El foro era el principal espacio público de la ciudad de Roma. </a:t>
            </a:r>
          </a:p>
          <a:p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En él se ubicaban los principales edificios religiosos, comerciales, administrativos y judiciales de la ciudad. </a:t>
            </a:r>
          </a:p>
          <a:p>
            <a:endParaRPr lang="es-ES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Fue en un edificio ubicado en este espacio, donde tradicionalmente se reunía el senado, una de las principales instituciones de la Antigua Roma.</a:t>
            </a:r>
          </a:p>
        </p:txBody>
      </p:sp>
    </p:spTree>
    <p:extLst>
      <p:ext uri="{BB962C8B-B14F-4D97-AF65-F5344CB8AC3E}">
        <p14:creationId xmlns:p14="http://schemas.microsoft.com/office/powerpoint/2010/main" val="287336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D4B297A-BA91-41BF-B10A-38BDBEC6EE5B}"/>
              </a:ext>
            </a:extLst>
          </p:cNvPr>
          <p:cNvSpPr txBox="1"/>
          <p:nvPr/>
        </p:nvSpPr>
        <p:spPr>
          <a:xfrm>
            <a:off x="725082" y="2813636"/>
            <a:ext cx="3607479" cy="943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kern="1200" dirty="0" err="1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Actividad</a:t>
            </a:r>
            <a:endParaRPr lang="en-US" sz="4400" kern="1200" dirty="0">
              <a:solidFill>
                <a:schemeClr val="bg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EC6CBE-9DEA-42B9-93CB-12D07579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s-C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¿cómo imaginas que se veía el espacio de la imagen anterior en la antigüedad? Realiza un dibujo que coincida con tu idea.</a:t>
            </a:r>
          </a:p>
          <a:p>
            <a:pPr marL="0"/>
            <a:endParaRPr lang="es-CL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/>
            <a:r>
              <a:rPr lang="es-C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¿Quiénes piensas que se congregaban en este espacio romano?</a:t>
            </a:r>
          </a:p>
          <a:p>
            <a:pPr marL="0"/>
            <a:endParaRPr lang="es-CL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/>
            <a:r>
              <a:rPr lang="es-CL" sz="24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Busca en internet imágenes actuales de la ciudad de Atenas y su acrópolis ¿Qué semejanzas observas entre la arquitectura de la civilización griega y la romana?</a:t>
            </a:r>
          </a:p>
        </p:txBody>
      </p:sp>
    </p:spTree>
    <p:extLst>
      <p:ext uri="{BB962C8B-B14F-4D97-AF65-F5344CB8AC3E}">
        <p14:creationId xmlns:p14="http://schemas.microsoft.com/office/powerpoint/2010/main" val="394746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3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F68229D-6EA5-4934-84A6-F3DDB2E4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CL" sz="5000" dirty="0">
                <a:solidFill>
                  <a:schemeClr val="bg1"/>
                </a:solidFill>
              </a:rPr>
              <a:t>¿Qué sabemos sobre Roma?</a:t>
            </a:r>
          </a:p>
        </p:txBody>
      </p:sp>
      <p:sp>
        <p:nvSpPr>
          <p:cNvPr id="19" name="Freeform: Shape 15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Imagen que contiene persona, exterior, armadura, ropa&#10;&#10;Descripción generada automáticamente">
            <a:extLst>
              <a:ext uri="{FF2B5EF4-FFF2-40B4-BE49-F238E27FC236}">
                <a16:creationId xmlns:a16="http://schemas.microsoft.com/office/drawing/2014/main" id="{1DE167E8-0C9C-48E1-A02B-0CA2233F2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57527" y="2663211"/>
            <a:ext cx="2172676" cy="3408121"/>
          </a:xfrm>
          <a:prstGeom prst="rect">
            <a:avLst/>
          </a:prstGeom>
        </p:spPr>
      </p:pic>
      <p:pic>
        <p:nvPicPr>
          <p:cNvPr id="5" name="Imagen 4" descr="Una torre de un edificio&#10;&#10;Descripción generada automáticamente">
            <a:extLst>
              <a:ext uri="{FF2B5EF4-FFF2-40B4-BE49-F238E27FC236}">
                <a16:creationId xmlns:a16="http://schemas.microsoft.com/office/drawing/2014/main" id="{726B6CF2-389B-48AB-A039-33CCEC20C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56393" y="955719"/>
            <a:ext cx="3105975" cy="208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0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D55E05-51A2-4173-A7FA-869DE4F71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1345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077505-EFD4-498D-A213-E3BFBA34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1792"/>
            <a:ext cx="4795157" cy="5413248"/>
          </a:xfrm>
        </p:spPr>
        <p:txBody>
          <a:bodyPr>
            <a:normAutofit/>
          </a:bodyPr>
          <a:lstStyle/>
          <a:p>
            <a:r>
              <a:rPr lang="es-ES" sz="520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22B3CF-891F-4CED-A640-0556D3B5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1450" y="621792"/>
            <a:ext cx="4832349" cy="5413248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2400" dirty="0"/>
              <a:t>Caracterizar la Roma antigua, considerando elementos como su temporalidad, ubicación geográfica e importancia histórica.</a:t>
            </a:r>
          </a:p>
        </p:txBody>
      </p:sp>
    </p:spTree>
    <p:extLst>
      <p:ext uri="{BB962C8B-B14F-4D97-AF65-F5344CB8AC3E}">
        <p14:creationId xmlns:p14="http://schemas.microsoft.com/office/powerpoint/2010/main" val="3371566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2D29B37-0ACE-403C-A908-79C6E3939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s-ES" sz="4000">
                <a:solidFill>
                  <a:srgbClr val="FFFFFF"/>
                </a:solidFill>
              </a:rPr>
              <a:t>Desarrollo histórico</a:t>
            </a:r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7FCF8AE-E7C0-4E52-B7FD-3CE3AAE6AE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0" y="2623150"/>
            <a:ext cx="6997614" cy="3824301"/>
          </a:xfrm>
        </p:spPr>
      </p:pic>
      <p:pic>
        <p:nvPicPr>
          <p:cNvPr id="7" name="Imagen 6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81F2604F-AD07-45BD-8F7E-9047140DB6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34" y="2623151"/>
            <a:ext cx="5128266" cy="38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67D3D-A493-40CB-AF71-A8DCF221D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/>
              <a:t>Ubicación</a:t>
            </a:r>
          </a:p>
        </p:txBody>
      </p: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87E22785-18AA-4A4A-AE11-3EA967ED6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50" y="41275"/>
            <a:ext cx="7912100" cy="5313363"/>
          </a:xfrm>
        </p:spPr>
      </p:pic>
      <p:pic>
        <p:nvPicPr>
          <p:cNvPr id="7" name="Imagen 6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FA34CACF-6261-442F-B6F7-AA2D4B818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1275"/>
            <a:ext cx="3498850" cy="53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8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EFD3C2-4817-4452-97A5-341DA3C3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es-ES" sz="3800">
                <a:solidFill>
                  <a:schemeClr val="bg1"/>
                </a:solidFill>
              </a:rPr>
              <a:t>Roma en la antigüedad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2A6FBC-7F8E-4E1A-BB58-8B0B8CDDF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4586513" cy="364771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Roma pasó de ser un pequeño poblado a la capital de uno de los imperios más extensos  poderosos de la antigüedad.</a:t>
            </a:r>
          </a:p>
          <a:p>
            <a:pPr marL="0" indent="0">
              <a:buNone/>
            </a:pPr>
            <a:endParaRPr lang="es-E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ES" sz="2000" dirty="0">
                <a:solidFill>
                  <a:schemeClr val="bg1"/>
                </a:solidFill>
              </a:rPr>
              <a:t>Desarrollaron innumerables avances técnicos y conocimientos que persisten hasta la actualidad, destacando el ámbito político con las nociones de derecho y republica. </a:t>
            </a:r>
          </a:p>
        </p:txBody>
      </p:sp>
      <p:pic>
        <p:nvPicPr>
          <p:cNvPr id="7" name="Imagen 6" descr="Un puente sobre un río&#10;&#10;Descripción generada automáticamente">
            <a:extLst>
              <a:ext uri="{FF2B5EF4-FFF2-40B4-BE49-F238E27FC236}">
                <a16:creationId xmlns:a16="http://schemas.microsoft.com/office/drawing/2014/main" id="{9B98897C-890B-4F5F-9041-DF572D89F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1" r="8389" b="-1"/>
          <a:stretch/>
        </p:blipFill>
        <p:spPr>
          <a:xfrm>
            <a:off x="6525453" y="1"/>
            <a:ext cx="5666547" cy="339802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A240C79-242E-4918-9F28-B101847D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522277" y="3386960"/>
            <a:ext cx="5669723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Imagen que contiene reloj&#10;&#10;Descripción generada automáticamente">
            <a:extLst>
              <a:ext uri="{FF2B5EF4-FFF2-40B4-BE49-F238E27FC236}">
                <a16:creationId xmlns:a16="http://schemas.microsoft.com/office/drawing/2014/main" id="{F99EC2DF-C66F-4590-8654-5D2B45DB0A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" r="7363" b="-1"/>
          <a:stretch/>
        </p:blipFill>
        <p:spPr>
          <a:xfrm>
            <a:off x="6522277" y="3398024"/>
            <a:ext cx="5669723" cy="34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73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E1AAD3-EC31-480C-85C5-47E2A5A271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4112" b="9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8B58DFB-967F-47F5-B2E5-97CF29B9A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es-ES" sz="5000"/>
              <a:t>Trabajemos con el texto de estudiante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F15F4A-9936-4066-9DA1-8F439141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/>
              <a:t>A continuación, revisemos las fuentes de la página 88 de nuestro texto de estudiante, para responder a la siguiente pregunta: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r>
              <a:rPr lang="es-ES" sz="2000" dirty="0"/>
              <a:t>¿Qué tipo de gobiernos son mencionados en los textos? ¿Qué sabes de dichos gobiernos?</a:t>
            </a:r>
          </a:p>
          <a:p>
            <a:pPr marL="0" indent="0">
              <a:buNone/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72493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Marcador de contenido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5EBC37D-6E19-4370-A7E8-68482D2B62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" b="1787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86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grama de flujo: cinta perforada 3">
            <a:extLst>
              <a:ext uri="{FF2B5EF4-FFF2-40B4-BE49-F238E27FC236}">
                <a16:creationId xmlns:a16="http://schemas.microsoft.com/office/drawing/2014/main" id="{53840F61-68BF-4F20-ACC5-D33DDF1664DD}"/>
              </a:ext>
            </a:extLst>
          </p:cNvPr>
          <p:cNvSpPr/>
          <p:nvPr/>
        </p:nvSpPr>
        <p:spPr>
          <a:xfrm>
            <a:off x="0" y="2363680"/>
            <a:ext cx="7705818" cy="2130640"/>
          </a:xfrm>
          <a:prstGeom prst="flowChartPunchedTap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Monarquía: El poder se encuentra bajo un rey, el que accede a este cargo de manera hereditaria y de forma vitalicia</a:t>
            </a:r>
          </a:p>
        </p:txBody>
      </p:sp>
      <p:sp>
        <p:nvSpPr>
          <p:cNvPr id="7" name="Diagrama de flujo: cinta perforada 6">
            <a:extLst>
              <a:ext uri="{FF2B5EF4-FFF2-40B4-BE49-F238E27FC236}">
                <a16:creationId xmlns:a16="http://schemas.microsoft.com/office/drawing/2014/main" id="{B9CC5790-934D-4A86-80F6-F916AE4E5AFC}"/>
              </a:ext>
            </a:extLst>
          </p:cNvPr>
          <p:cNvSpPr/>
          <p:nvPr/>
        </p:nvSpPr>
        <p:spPr>
          <a:xfrm>
            <a:off x="0" y="154620"/>
            <a:ext cx="7705818" cy="2130640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Republica: Es una forma de gobierno como lo era la monarquía pero, a diferencia de esta última, en la republica el gobernante era escogido mediante votación.</a:t>
            </a:r>
          </a:p>
        </p:txBody>
      </p:sp>
      <p:sp>
        <p:nvSpPr>
          <p:cNvPr id="8" name="Diagrama de flujo: cinta perforada 7">
            <a:extLst>
              <a:ext uri="{FF2B5EF4-FFF2-40B4-BE49-F238E27FC236}">
                <a16:creationId xmlns:a16="http://schemas.microsoft.com/office/drawing/2014/main" id="{AE0F1375-287C-4144-A945-2C054632226B}"/>
              </a:ext>
            </a:extLst>
          </p:cNvPr>
          <p:cNvSpPr/>
          <p:nvPr/>
        </p:nvSpPr>
        <p:spPr>
          <a:xfrm>
            <a:off x="0" y="4494320"/>
            <a:ext cx="7705818" cy="2130640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Aharoni" panose="02010803020104030203" pitchFamily="2" charset="-79"/>
                <a:cs typeface="Aharoni" panose="02010803020104030203" pitchFamily="2" charset="-79"/>
              </a:rPr>
              <a:t>Imperio: El poder recae sobre un emperador, figura superior a la del monarca, que gobierna sobre una amplia extensión y diversidad de territorios.  </a:t>
            </a:r>
          </a:p>
        </p:txBody>
      </p:sp>
      <p:pic>
        <p:nvPicPr>
          <p:cNvPr id="10" name="Imagen 9" descr="Imagen que contiene persona, hombre, interior, foto&#10;&#10;Descripción generada automáticamente">
            <a:extLst>
              <a:ext uri="{FF2B5EF4-FFF2-40B4-BE49-F238E27FC236}">
                <a16:creationId xmlns:a16="http://schemas.microsoft.com/office/drawing/2014/main" id="{FAD1B9F8-6F09-492E-8137-F73B10714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49818" y="583226"/>
            <a:ext cx="3429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3B9696C1-B636-4808-B399-E13FEA51F01F}"/>
              </a:ext>
            </a:extLst>
          </p:cNvPr>
          <p:cNvSpPr txBox="1"/>
          <p:nvPr/>
        </p:nvSpPr>
        <p:spPr>
          <a:xfrm>
            <a:off x="8349818" y="5236474"/>
            <a:ext cx="3429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Cayo Julio César: Emperador romano (100 </a:t>
            </a:r>
            <a:r>
              <a:rPr lang="es-ES" dirty="0" err="1"/>
              <a:t>a.C</a:t>
            </a:r>
            <a:r>
              <a:rPr lang="es-ES" dirty="0"/>
              <a:t> – 44 </a:t>
            </a:r>
            <a:r>
              <a:rPr lang="es-ES" dirty="0" err="1"/>
              <a:t>a.C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53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398</Words>
  <Application>Microsoft Office PowerPoint</Application>
  <PresentationFormat>Panorámica</PresentationFormat>
  <Paragraphs>38</Paragraphs>
  <Slides>11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Aharoni</vt:lpstr>
      <vt:lpstr>Arial</vt:lpstr>
      <vt:lpstr>Bahnschrift</vt:lpstr>
      <vt:lpstr>Calibri</vt:lpstr>
      <vt:lpstr>Calibri Light</vt:lpstr>
      <vt:lpstr>Gill Sans MT</vt:lpstr>
      <vt:lpstr>Tema de Office</vt:lpstr>
      <vt:lpstr>Galería</vt:lpstr>
      <vt:lpstr>El Legado Clásico: Antigua Roma</vt:lpstr>
      <vt:lpstr>¿Qué sabemos sobre Roma?</vt:lpstr>
      <vt:lpstr>Objetivo</vt:lpstr>
      <vt:lpstr>Desarrollo histórico</vt:lpstr>
      <vt:lpstr>Ubicación</vt:lpstr>
      <vt:lpstr>Roma en la antigüedad</vt:lpstr>
      <vt:lpstr>Trabajemos con el texto de estudiante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Legado Clásico: Antigua Roma</dc:title>
  <dc:creator>Abraham López</dc:creator>
  <cp:lastModifiedBy>Carmen Barros Ortega</cp:lastModifiedBy>
  <cp:revision>7</cp:revision>
  <dcterms:created xsi:type="dcterms:W3CDTF">2020-08-13T08:51:47Z</dcterms:created>
  <dcterms:modified xsi:type="dcterms:W3CDTF">2021-09-09T19:27:49Z</dcterms:modified>
</cp:coreProperties>
</file>