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1" r:id="rId9"/>
    <p:sldId id="262" r:id="rId10"/>
    <p:sldId id="270" r:id="rId11"/>
    <p:sldId id="269" r:id="rId12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F8943-51EF-46D2-8D23-3EFA7A9E37AE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3095C-680A-4011-A8E5-920FCCD8CF9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2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3095C-680A-4011-A8E5-920FCCD8CF9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2786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A22F90-5BFB-41BA-9B4F-9EEE737EB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5631A04-1269-483C-A113-CB0B5A9E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4DDEA-5491-4B13-B8A2-CF22D059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36E-37A0-4091-AB33-33953429ADEF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12C493-60EB-4826-9A2F-14D0D9873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5AF238-26EC-4B17-A0E2-FCB9A9F6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8E1D-0664-4ADC-9E15-D9192EF2E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655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22087-E44C-48BC-8F65-44F2D324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84EAFA9-1307-4F56-AE6D-366F4A998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F7E2E4-3793-48D1-9AEC-7FA0BAB3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36E-37A0-4091-AB33-33953429ADEF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C218FE-58DC-4D2F-A119-95AD13E6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861063-C09F-4E1A-A199-B9678CC35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8E1D-0664-4ADC-9E15-D9192EF2E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919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A0C691A-2492-4818-B4B6-F5EC5E435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01FE94-0F5F-46F4-86CE-A6510A071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BF5CF6-C1E4-436C-BB2C-7EE2C474B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36E-37A0-4091-AB33-33953429ADEF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3DED4C-4D44-4961-983E-6AD5B2175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DA861F-EFBB-4779-B538-6671545ED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8E1D-0664-4ADC-9E15-D9192EF2E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8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22822-1F96-49BC-8C98-6DDB9A588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52ABD-1357-4292-9C89-0480BDEDB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AE0C84-7D0A-4634-B95F-FE28AB5E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36E-37A0-4091-AB33-33953429ADEF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931F9F-427F-4D57-854A-C2829CE4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585CCF-D8BF-45EE-B27B-6FE43695A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8E1D-0664-4ADC-9E15-D9192EF2E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480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C575A-2E89-4F12-8897-F7CC4615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097FA2-8106-4740-A71E-083BC5191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48FFE5-E040-427E-9169-2338646F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36E-37A0-4091-AB33-33953429ADEF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C6F4AD-667E-49A9-9BC3-5DFE59358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0D835E-3215-464B-B974-4D9853C59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8E1D-0664-4ADC-9E15-D9192EF2E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833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86A6CA-DB86-4C86-B90E-4AC668590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C58BBD4-3F06-45BC-A909-89902DFC2E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DE047E-1974-4894-B4BC-15CCCFC48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485E35-8ACE-49EB-8020-026BF69CC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36E-37A0-4091-AB33-33953429ADEF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7597D4-2518-4E70-A5C6-54286FB94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A57A44-0199-418D-9F49-FD019DE8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8E1D-0664-4ADC-9E15-D9192EF2E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21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E7519-AF56-4B66-8604-3314479F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9770A5-D77C-4F30-9899-46516D628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80A738-5D06-424E-9AAF-530D5A4F8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0EEAAE-96A2-4B02-BDF0-95BE839AD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E3D19D-C11B-49C6-A46C-B999060D4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B6177F-0A83-4D00-8663-03B3C056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36E-37A0-4091-AB33-33953429ADEF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164767-C3CE-4F3F-8AD3-23FB216A6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940DFDE-D835-41CA-AB03-53B53ADD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8E1D-0664-4ADC-9E15-D9192EF2E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27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555880-1D59-43BD-80E4-4D37CA9DF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9441241-25BC-40ED-8C3F-D8B91A2D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36E-37A0-4091-AB33-33953429ADEF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0A3DEF-5120-4D4B-A61D-8EC1B22F4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2493E7-350D-486C-9B55-698F27A36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8E1D-0664-4ADC-9E15-D9192EF2E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293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9E36A3-3840-451D-8FA8-FABBA4E7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36E-37A0-4091-AB33-33953429ADEF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9F7635-5373-40CD-944D-D895A4290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7DDF77-F499-4BA4-8B61-CC9F79B0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8E1D-0664-4ADC-9E15-D9192EF2E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02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98F68C-38BB-4F2F-959C-7A4D8748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AB7C71-47AA-493B-9113-F50A8E1A1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215F69-C068-4143-8C6E-0B5629057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9C385D-51A2-44AF-B13D-D4D674BA1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36E-37A0-4091-AB33-33953429ADEF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85E3BD-0C54-45D6-8951-08CC4CCE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2144D4F-3A90-42E9-8AFD-742B2FA58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8E1D-0664-4ADC-9E15-D9192EF2E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17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4E5ED-DF92-4AE9-9BD9-4B15C6E8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0C6E345-16BB-41AC-93DC-E7DBD15D7F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B8FE0E-1C0A-4C5A-976E-D2E11AA34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44F2B2-0D43-4D67-9DC7-A0441DEBC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3136E-37A0-4091-AB33-33953429ADEF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7F1FDF-3D78-4A0A-8058-248097A8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B619948-1024-43F4-861A-4E736E662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8E1D-0664-4ADC-9E15-D9192EF2E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2584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45AA8FA-8B36-45BD-B792-23D4D33A9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8497DB-A267-4B2C-92D6-2A34014C5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E7C0FE-8729-4545-8747-792593619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3136E-37A0-4091-AB33-33953429ADEF}" type="datetimeFigureOut">
              <a:rPr lang="es-ES" smtClean="0"/>
              <a:t>09/09/2021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EDF970-35A8-4718-B78E-4BAE34693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F8FDE2-5391-4D9E-B907-58B39026C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98E1D-0664-4ADC-9E15-D9192EF2EC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02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meitaliani.it/" TargetMode="External"/><Relationship Id="rId5" Type="http://schemas.openxmlformats.org/officeDocument/2006/relationships/image" Target="../media/image2.jpg"/><Relationship Id="rId4" Type="http://schemas.openxmlformats.org/officeDocument/2006/relationships/hyperlink" Target="https://es.wikipedia.org/wiki/Arquitectura_de_la_Antigua_Roma" TargetMode="External"/><Relationship Id="rId9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uolaromit.com/es/el-tiber-a-los-origenes-de-la-ciudad-de-rom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aimecast.blogspot.com/2012/05/historia-de-roma-1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nbilletedevuelta.com/costa-esmeralda-la-joya-sarda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.wikipedia.org/wiki/Sizilien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iber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5DBF6A-AC4F-4F44-95FE-C80F26F74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3700" kern="1200" dirty="0">
                <a:solidFill>
                  <a:schemeClr val="bg1"/>
                </a:solidFill>
                <a:latin typeface="Bahnschrift" panose="020B0502040204020203" pitchFamily="34" charset="0"/>
              </a:rPr>
              <a:t>La Antigua Roma y </a:t>
            </a:r>
            <a:r>
              <a:rPr lang="en-US" sz="3700" kern="1200" dirty="0" err="1">
                <a:solidFill>
                  <a:schemeClr val="bg1"/>
                </a:solidFill>
                <a:latin typeface="Bahnschrift" panose="020B0502040204020203" pitchFamily="34" charset="0"/>
              </a:rPr>
              <a:t>su</a:t>
            </a:r>
            <a:r>
              <a:rPr lang="en-US" sz="3700" kern="1200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3700" kern="1200" dirty="0" err="1">
                <a:solidFill>
                  <a:schemeClr val="bg1"/>
                </a:solidFill>
                <a:latin typeface="Bahnschrift" panose="020B0502040204020203" pitchFamily="34" charset="0"/>
              </a:rPr>
              <a:t>entorno</a:t>
            </a:r>
            <a:r>
              <a:rPr lang="en-US" sz="3700" kern="1200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r>
              <a:rPr lang="en-US" sz="3700" kern="1200" dirty="0" err="1">
                <a:solidFill>
                  <a:schemeClr val="bg1"/>
                </a:solidFill>
                <a:latin typeface="Bahnschrift" panose="020B0502040204020203" pitchFamily="34" charset="0"/>
              </a:rPr>
              <a:t>geográfico</a:t>
            </a:r>
            <a:endParaRPr lang="en-US" sz="3700" kern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Imagen 7" descr="Una torre de un edificio&#10;&#10;Descripción generada automáticamente">
            <a:extLst>
              <a:ext uri="{FF2B5EF4-FFF2-40B4-BE49-F238E27FC236}">
                <a16:creationId xmlns:a16="http://schemas.microsoft.com/office/drawing/2014/main" id="{2128FADE-2636-4B59-83F0-9B06555E5D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1" b="1602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5" name="Imagen 4" descr="Imagen que contiene naturaleza, agua, hombre, montaña&#10;&#10;Descripción generada automáticamente">
            <a:extLst>
              <a:ext uri="{FF2B5EF4-FFF2-40B4-BE49-F238E27FC236}">
                <a16:creationId xmlns:a16="http://schemas.microsoft.com/office/drawing/2014/main" id="{52C37095-9DA6-4082-8DC0-CD881CF44B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20249" r="1" b="1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7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6AD0A266-82D9-4D40-AB1F-6DDEDB155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201" y="4766267"/>
            <a:ext cx="5692774" cy="1830476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ahnschrift" panose="020B0502040204020203" pitchFamily="34" charset="0"/>
              </a:rPr>
              <a:t>Historia-7° Básico</a:t>
            </a:r>
          </a:p>
          <a:p>
            <a:pPr algn="l"/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ahnschrift" panose="020B0502040204020203" pitchFamily="34" charset="0"/>
              </a:rPr>
              <a:t>Profesor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ahnschrift" panose="020B0502040204020203" pitchFamily="34" charset="0"/>
              </a:rPr>
              <a:t>: Abraham López</a:t>
            </a:r>
          </a:p>
          <a:p>
            <a:pPr algn="l"/>
            <a:r>
              <a:rPr lang="en-US" sz="2000" dirty="0" err="1">
                <a:solidFill>
                  <a:schemeClr val="bg1">
                    <a:alpha val="80000"/>
                  </a:schemeClr>
                </a:solidFill>
                <a:latin typeface="Bahnschrift" panose="020B0502040204020203" pitchFamily="34" charset="0"/>
              </a:rPr>
              <a:t>Clase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ahnschrift" panose="020B0502040204020203" pitchFamily="34" charset="0"/>
              </a:rPr>
              <a:t> 9-10</a:t>
            </a:r>
          </a:p>
          <a:p>
            <a:pPr algn="l"/>
            <a:r>
              <a:rPr lang="en-US" sz="2000" dirty="0">
                <a:solidFill>
                  <a:schemeClr val="bg1">
                    <a:alpha val="80000"/>
                  </a:schemeClr>
                </a:solidFill>
                <a:latin typeface="Bahnschrift" panose="020B0502040204020203" pitchFamily="34" charset="0"/>
              </a:rPr>
              <a:t>OA: 05 - 07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0309B20-6CC9-41D0-8109-458EC73FC89D}"/>
              </a:ext>
            </a:extLst>
          </p:cNvPr>
          <p:cNvSpPr txBox="1"/>
          <p:nvPr/>
        </p:nvSpPr>
        <p:spPr>
          <a:xfrm>
            <a:off x="9724658" y="6870700"/>
            <a:ext cx="24673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6" tooltip="http://www.comeitaliani.it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s-ES" sz="700">
              <a:solidFill>
                <a:srgbClr val="FFFFFF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D56C48D-0F1E-4FB4-A7E4-F500B8B5E0F8}"/>
              </a:ext>
            </a:extLst>
          </p:cNvPr>
          <p:cNvSpPr txBox="1"/>
          <p:nvPr/>
        </p:nvSpPr>
        <p:spPr>
          <a:xfrm>
            <a:off x="7377666" y="6870700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4" tooltip="https://es.wikipedia.org/wiki/Arquitectura_de_la_Antigua_Rom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9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64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C51B2E-EE1A-4AFE-8885-0298B3F4A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2155053"/>
            <a:ext cx="6467867" cy="2547892"/>
          </a:xfrm>
        </p:spPr>
        <p:txBody>
          <a:bodyPr anchor="ctr"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es-ES" sz="2000" dirty="0"/>
              <a:t>Existencia de ríos, llanuras, montes y montañas. En el mar también tuvieron el dominio de islas como Sicilia.</a:t>
            </a:r>
          </a:p>
          <a:p>
            <a:pPr marL="514350" indent="-514350">
              <a:buAutoNum type="arabicPeriod"/>
            </a:pPr>
            <a:endParaRPr lang="es-ES" sz="2000" dirty="0"/>
          </a:p>
          <a:p>
            <a:pPr marL="514350" indent="-514350">
              <a:buAutoNum type="arabicPeriod"/>
            </a:pPr>
            <a:r>
              <a:rPr lang="es-ES" sz="2000" dirty="0"/>
              <a:t>Fuentes secundarias. Plantean que las características del espacio fueron muy importantes para los romanos, aportando ubicaciones estratégicas y de fácil cultivo.</a:t>
            </a:r>
          </a:p>
          <a:p>
            <a:pPr marL="514350" indent="-514350">
              <a:buAutoNum type="arabicPeriod"/>
            </a:pPr>
            <a:r>
              <a:rPr lang="es-ES" sz="2000" dirty="0"/>
              <a:t>Los romanos controlaron altos montes que entregaban buena visión en caso de ataques. Además se preocuparon de fortalecerse para lograr mantener esos importantes sectores.</a:t>
            </a:r>
          </a:p>
          <a:p>
            <a:pPr marL="514350" indent="-514350">
              <a:buAutoNum type="arabicPeriod"/>
            </a:pPr>
            <a:endParaRPr lang="es-ES" sz="2000" dirty="0"/>
          </a:p>
          <a:p>
            <a:pPr marL="514350" indent="-514350">
              <a:buAutoNum type="arabicPeriod"/>
            </a:pPr>
            <a:endParaRPr lang="es-E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Montañas">
            <a:extLst>
              <a:ext uri="{FF2B5EF4-FFF2-40B4-BE49-F238E27FC236}">
                <a16:creationId xmlns:a16="http://schemas.microsoft.com/office/drawing/2014/main" id="{E5EA4200-8323-4C4B-BFAA-D2865C7B5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6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D717A-1EF1-4040-A946-EE9F57FC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Profundiza tu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343CFB-788B-45C0-850B-7CA314542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Lee el siguiente artículo para complementar tu aprendizaje: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CL" dirty="0">
                <a:hlinkClick r:id="rId2"/>
              </a:rPr>
              <a:t>http://www.scuolaromit.com/es/el-tiber-a-los-origenes-de-la-ciudad-de-roma/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Escribe las ideas centrales en tu cuaderno y luego responde:</a:t>
            </a:r>
          </a:p>
          <a:p>
            <a:pPr marL="0" indent="0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¿Qué importancia tuvieron los ríos en la formación y desarrollo de Roma?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2247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DA4CEE-7999-4DD3-815C-C3F402C6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s-ES" sz="6100" dirty="0">
                <a:latin typeface="Bahnschrift" panose="020B0502040204020203" pitchFamily="34" charset="0"/>
              </a:rPr>
              <a:t>Objetivo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4B66BE-5E5E-4253-8A78-F336B63AA2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260" y="1648870"/>
            <a:ext cx="4702848" cy="3560260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es-ES" sz="3200" dirty="0">
                <a:latin typeface="Bahnschrift" panose="020B0502040204020203" pitchFamily="34" charset="0"/>
              </a:rPr>
              <a:t>Caracterizar el territorio de la antigua roma y su relevancia para el desarrollo de su civilización.</a:t>
            </a:r>
          </a:p>
        </p:txBody>
      </p:sp>
    </p:spTree>
    <p:extLst>
      <p:ext uri="{BB962C8B-B14F-4D97-AF65-F5344CB8AC3E}">
        <p14:creationId xmlns:p14="http://schemas.microsoft.com/office/powerpoint/2010/main" val="381845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67F30B7-F702-42DF-8122-F5976022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importancia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habrá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tenido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el mar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mediterráneo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para el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siglo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VII </a:t>
            </a:r>
            <a:r>
              <a:rPr lang="en-US" sz="3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A.C</a:t>
            </a:r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pic>
        <p:nvPicPr>
          <p:cNvPr id="5" name="Marcador de contenido 4" descr="Imagen que contiene texto, tabla&#10;&#10;Descripción generada automáticamente">
            <a:extLst>
              <a:ext uri="{FF2B5EF4-FFF2-40B4-BE49-F238E27FC236}">
                <a16:creationId xmlns:a16="http://schemas.microsoft.com/office/drawing/2014/main" id="{A771A015-99C4-4B04-9A9F-D9BD76965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02428" y="718078"/>
            <a:ext cx="7225748" cy="54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85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B2C597-6BB3-49C9-822F-F3B7A936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s-CL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¿Cómo era el espacio de la antigua Roma?</a:t>
            </a:r>
          </a:p>
        </p:txBody>
      </p:sp>
      <p:pic>
        <p:nvPicPr>
          <p:cNvPr id="7" name="Imagen 6" descr="Mapa&#10;&#10;Descripción generada automáticamente">
            <a:extLst>
              <a:ext uri="{FF2B5EF4-FFF2-40B4-BE49-F238E27FC236}">
                <a16:creationId xmlns:a16="http://schemas.microsoft.com/office/drawing/2014/main" id="{B536EFCE-8A15-4E07-9B61-2F236DC66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5" y="158619"/>
            <a:ext cx="8016914" cy="665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37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gen 6" descr="Imagen que contiene pasto, montaña, exterior, naturaleza&#10;&#10;Descripción generada automáticamente">
            <a:extLst>
              <a:ext uri="{FF2B5EF4-FFF2-40B4-BE49-F238E27FC236}">
                <a16:creationId xmlns:a16="http://schemas.microsoft.com/office/drawing/2014/main" id="{0A70BAE4-EF8B-44FB-A1CC-304B38982D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r="5664" b="-1"/>
          <a:stretch/>
        </p:blipFill>
        <p:spPr>
          <a:xfrm>
            <a:off x="228600" y="695325"/>
            <a:ext cx="7226300" cy="40195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A3E23B0-43C1-4424-B1BE-9831B7D54893}"/>
              </a:ext>
            </a:extLst>
          </p:cNvPr>
          <p:cNvSpPr txBox="1"/>
          <p:nvPr/>
        </p:nvSpPr>
        <p:spPr>
          <a:xfrm>
            <a:off x="228600" y="3910013"/>
            <a:ext cx="7226300" cy="80327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2000" dirty="0">
                <a:solidFill>
                  <a:srgbClr val="FFFFFF"/>
                </a:solidFill>
              </a:rPr>
              <a:t>Dentro del territorio encontramos los montes Apeninos y una serie de llanuras cultivable</a:t>
            </a:r>
          </a:p>
        </p:txBody>
      </p:sp>
      <p:pic>
        <p:nvPicPr>
          <p:cNvPr id="5" name="Marcador de contenido 4" descr="Imagen que contiene exterior, naturaleza, montaña, colina&#10;&#10;Descripción generada automáticamente">
            <a:extLst>
              <a:ext uri="{FF2B5EF4-FFF2-40B4-BE49-F238E27FC236}">
                <a16:creationId xmlns:a16="http://schemas.microsoft.com/office/drawing/2014/main" id="{F9983CE9-1D28-4195-B553-BAE49454D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1" r="7853" b="3"/>
          <a:stretch/>
        </p:blipFill>
        <p:spPr>
          <a:xfrm>
            <a:off x="7534275" y="695325"/>
            <a:ext cx="4352925" cy="40195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4E96517-28EA-444E-B9D4-A23D25CB0454}"/>
              </a:ext>
            </a:extLst>
          </p:cNvPr>
          <p:cNvSpPr txBox="1"/>
          <p:nvPr/>
        </p:nvSpPr>
        <p:spPr>
          <a:xfrm>
            <a:off x="7534275" y="3910013"/>
            <a:ext cx="4352925" cy="80327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dirty="0">
                <a:solidFill>
                  <a:srgbClr val="FFFFFF"/>
                </a:solidFill>
              </a:rPr>
              <a:t>La cordillera de los Alpes ofrece un cierre al territorio norte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0BA22821-EDB0-4EE9-B2C1-7E511735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027" y="5493987"/>
            <a:ext cx="7992703" cy="10449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Geografía de la península</a:t>
            </a:r>
          </a:p>
        </p:txBody>
      </p:sp>
    </p:spTree>
    <p:extLst>
      <p:ext uri="{BB962C8B-B14F-4D97-AF65-F5344CB8AC3E}">
        <p14:creationId xmlns:p14="http://schemas.microsoft.com/office/powerpoint/2010/main" val="232634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18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219825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n 7" descr="Vista de una playa&#10;&#10;Descripción generada automáticamente">
            <a:extLst>
              <a:ext uri="{FF2B5EF4-FFF2-40B4-BE49-F238E27FC236}">
                <a16:creationId xmlns:a16="http://schemas.microsoft.com/office/drawing/2014/main" id="{A50E4E44-3541-4792-A157-AFE5FB2EA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8600" y="474663"/>
            <a:ext cx="5972175" cy="4460875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8BEA4C2C-3D60-4901-80A8-6DAB76A02823}"/>
              </a:ext>
            </a:extLst>
          </p:cNvPr>
          <p:cNvSpPr txBox="1"/>
          <p:nvPr/>
        </p:nvSpPr>
        <p:spPr>
          <a:xfrm>
            <a:off x="228600" y="4043363"/>
            <a:ext cx="5972175" cy="89217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2800" dirty="0">
                <a:solidFill>
                  <a:srgbClr val="FFFFFF"/>
                </a:solidFill>
              </a:rPr>
              <a:t>Isla de Cerdeña al este del territorio</a:t>
            </a:r>
          </a:p>
        </p:txBody>
      </p:sp>
      <p:pic>
        <p:nvPicPr>
          <p:cNvPr id="5" name="Marcador de contenido 4" descr="Imagen que contiene montaña, agua&#10;&#10;Descripción generada automáticamente">
            <a:extLst>
              <a:ext uri="{FF2B5EF4-FFF2-40B4-BE49-F238E27FC236}">
                <a16:creationId xmlns:a16="http://schemas.microsoft.com/office/drawing/2014/main" id="{24F55BCC-57A6-472C-AC96-810E7CE6D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80150" y="474663"/>
            <a:ext cx="5607050" cy="4460875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23543AE-8066-4B93-BED7-71FCA33B175F}"/>
              </a:ext>
            </a:extLst>
          </p:cNvPr>
          <p:cNvSpPr txBox="1"/>
          <p:nvPr/>
        </p:nvSpPr>
        <p:spPr>
          <a:xfrm>
            <a:off x="6280150" y="4043363"/>
            <a:ext cx="5607050" cy="89217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s-ES" sz="2400" dirty="0">
                <a:solidFill>
                  <a:srgbClr val="FFFFFF"/>
                </a:solidFill>
              </a:rPr>
              <a:t>Isla de Sicilia al sur de la península</a:t>
            </a:r>
          </a:p>
        </p:txBody>
      </p:sp>
    </p:spTree>
    <p:extLst>
      <p:ext uri="{BB962C8B-B14F-4D97-AF65-F5344CB8AC3E}">
        <p14:creationId xmlns:p14="http://schemas.microsoft.com/office/powerpoint/2010/main" val="1966794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Un río al lado de un edificio&#10;&#10;Descripción generada automáticamente">
            <a:extLst>
              <a:ext uri="{FF2B5EF4-FFF2-40B4-BE49-F238E27FC236}">
                <a16:creationId xmlns:a16="http://schemas.microsoft.com/office/drawing/2014/main" id="{E957DEE6-EA65-4287-8C93-CD76D3AA6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1127" y="1221803"/>
            <a:ext cx="5294716" cy="3534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0A7B9C75-BA47-41B4-9084-BB4D90655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76" y="643467"/>
            <a:ext cx="4428997" cy="5571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8457077-70EA-42E7-97C6-FB7A0A28B2B8}"/>
              </a:ext>
            </a:extLst>
          </p:cNvPr>
          <p:cNvSpPr txBox="1"/>
          <p:nvPr/>
        </p:nvSpPr>
        <p:spPr>
          <a:xfrm>
            <a:off x="631127" y="4929621"/>
            <a:ext cx="529471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dirty="0">
                <a:latin typeface="Bahnschrift" panose="020B0502040204020203" pitchFamily="34" charset="0"/>
              </a:rPr>
              <a:t>La antigua ciudad de Roma, capital de la civilización fue fundada en las orillas del rio Tíber (</a:t>
            </a:r>
            <a:r>
              <a:rPr lang="es-ES" dirty="0" err="1">
                <a:latin typeface="Bahnschrift" panose="020B0502040204020203" pitchFamily="34" charset="0"/>
              </a:rPr>
              <a:t>tevere</a:t>
            </a:r>
            <a:r>
              <a:rPr lang="es-ES" dirty="0">
                <a:latin typeface="Bahnschrift" panose="020B0502040204020203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84864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D4895F-8394-48D7-AFF3-E7EE085A2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7569" y="1358283"/>
            <a:ext cx="3169328" cy="42346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s-CL" kern="1200" dirty="0">
                <a:solidFill>
                  <a:schemeClr val="tx1"/>
                </a:solidFill>
                <a:latin typeface="Bahnschrift" panose="020B0502040204020203" pitchFamily="34" charset="0"/>
              </a:rPr>
              <a:t>La importancia de la geografía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54FC3F54-23F4-42BC-8616-12519452B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80" y="593352"/>
            <a:ext cx="8313662" cy="573642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417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CE9663-CD3E-472E-96C9-1F5607EB5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322" y="907592"/>
            <a:ext cx="2166434" cy="1001775"/>
          </a:xfrm>
        </p:spPr>
        <p:txBody>
          <a:bodyPr>
            <a:normAutofit/>
          </a:bodyPr>
          <a:lstStyle/>
          <a:p>
            <a:r>
              <a:rPr lang="es-ES" sz="4000" dirty="0">
                <a:solidFill>
                  <a:srgbClr val="FFFFFF"/>
                </a:solidFill>
              </a:rPr>
              <a:t>Actividad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8A0B7C-99C6-4EA2-BF46-BE242433E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821" y="2354089"/>
            <a:ext cx="9708995" cy="433967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400" dirty="0"/>
              <a:t>¿Cuáles eran las principales características geográficas del entorno habitado por los romanos?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Respecto a las fuentes escritas:</a:t>
            </a:r>
          </a:p>
          <a:p>
            <a:pPr marL="0" indent="0">
              <a:buNone/>
            </a:pPr>
            <a:r>
              <a:rPr lang="es-ES" sz="2400" dirty="0"/>
              <a:t>¿A qué tipo de fuentes corresponden? Justifica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¿Cuáles son los planteamientos centrales de los autores?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s-ES" sz="2400" dirty="0"/>
              <a:t>¿Cómo influyó el entorno en el poder alcanzado y en la cultura de la civilización romana? Explica.</a:t>
            </a:r>
          </a:p>
        </p:txBody>
      </p:sp>
    </p:spTree>
    <p:extLst>
      <p:ext uri="{BB962C8B-B14F-4D97-AF65-F5344CB8AC3E}">
        <p14:creationId xmlns:p14="http://schemas.microsoft.com/office/powerpoint/2010/main" val="22981601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336</Words>
  <Application>Microsoft Office PowerPoint</Application>
  <PresentationFormat>Panorámica</PresentationFormat>
  <Paragraphs>40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Bahnschrift</vt:lpstr>
      <vt:lpstr>Calibri</vt:lpstr>
      <vt:lpstr>Calibri Light</vt:lpstr>
      <vt:lpstr>Tema de Office</vt:lpstr>
      <vt:lpstr>La Antigua Roma y su entorno geográfico</vt:lpstr>
      <vt:lpstr>Objetivo</vt:lpstr>
      <vt:lpstr>¿Qué importancia habrá tenido el mar mediterráneo para el siglo VII A.C?</vt:lpstr>
      <vt:lpstr>¿Cómo era el espacio de la antigua Roma?</vt:lpstr>
      <vt:lpstr>Geografía de la península</vt:lpstr>
      <vt:lpstr>Presentación de PowerPoint</vt:lpstr>
      <vt:lpstr>Presentación de PowerPoint</vt:lpstr>
      <vt:lpstr>La importancia de la geografía</vt:lpstr>
      <vt:lpstr>Actividad</vt:lpstr>
      <vt:lpstr>Presentación de PowerPoint</vt:lpstr>
      <vt:lpstr>Profundiza tu aprendizaje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Antigua Roma y su entorno geográfico</dc:title>
  <dc:creator>Abraham López</dc:creator>
  <cp:lastModifiedBy>Carmen Barros Ortega</cp:lastModifiedBy>
  <cp:revision>6</cp:revision>
  <dcterms:created xsi:type="dcterms:W3CDTF">2020-08-17T10:17:30Z</dcterms:created>
  <dcterms:modified xsi:type="dcterms:W3CDTF">2021-09-09T19:29:43Z</dcterms:modified>
</cp:coreProperties>
</file>