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HscLJg7PE4ZRRPv/URAU+tHeA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INICIO</a:t>
            </a:r>
            <a:endParaRPr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Fuente: https://conceptodefinicion.de/institucion/</a:t>
            </a:r>
            <a:endParaRPr/>
          </a:p>
        </p:txBody>
      </p:sp>
      <p:sp>
        <p:nvSpPr>
          <p:cNvPr id="147" name="Google Shape;14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22" name="Google Shape;22;p12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91" name="Google Shape;91;p2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36" name="Google Shape;36;p1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84805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14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4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679B9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679B9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C3D7D7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78" name="Google Shape;78;p2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EFEFE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5" name="Google Shape;15;p1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elmadridquehabito.wordpress.com/2015/01/15/10-tabus-de-los-espanol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paradigmamedia.org/la-ciudadania-en-la-proteccion-del-bien-comun-medioambienta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Imagen que contiene interior, tabla, gente, gru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1911554" y="1931495"/>
            <a:ext cx="8368893" cy="299501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  <a:effectLst>
            <a:outerShdw blurRad="50800" algn="ctr" rotWithShape="0">
              <a:srgbClr val="000000">
                <a:alpha val="654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077212" y="2093976"/>
            <a:ext cx="8037576" cy="2670048"/>
          </a:xfrm>
          <a:prstGeom prst="rect">
            <a:avLst/>
          </a:prstGeom>
          <a:noFill/>
          <a:ln w="1905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2241804" y="2280543"/>
            <a:ext cx="7708392" cy="161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s-ES" sz="3300">
                <a:solidFill>
                  <a:schemeClr val="lt1"/>
                </a:solidFill>
              </a:rPr>
              <a:t>INSTITUCIONALIDAD, PARTICIPACIÓN Y REPRESENTACIÓN EN GENERACIÓN DE BIEN COMÚN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2241804" y="3898231"/>
            <a:ext cx="7708392" cy="86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s-ES" sz="1400" b="1" dirty="0">
                <a:solidFill>
                  <a:schemeClr val="lt1"/>
                </a:solidFill>
              </a:rPr>
              <a:t>EDUCACIÓN CIUDADANA-</a:t>
            </a:r>
            <a:r>
              <a:rPr lang="es-ES" sz="1400" b="1" dirty="0" err="1">
                <a:solidFill>
                  <a:schemeClr val="lt1"/>
                </a:solidFill>
              </a:rPr>
              <a:t>4TO</a:t>
            </a:r>
            <a:r>
              <a:rPr lang="es-ES" sz="1400" b="1" dirty="0">
                <a:solidFill>
                  <a:schemeClr val="lt1"/>
                </a:solidFill>
              </a:rPr>
              <a:t> MEDIO.</a:t>
            </a:r>
            <a:endParaRPr sz="14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s-ES" sz="1400" b="1" dirty="0">
                <a:solidFill>
                  <a:schemeClr val="lt1"/>
                </a:solidFill>
              </a:rPr>
              <a:t>CLASE </a:t>
            </a:r>
            <a:r>
              <a:rPr lang="es-ES" sz="1400" b="1" dirty="0" err="1">
                <a:solidFill>
                  <a:schemeClr val="lt1"/>
                </a:solidFill>
              </a:rPr>
              <a:t>N°</a:t>
            </a:r>
            <a:r>
              <a:rPr lang="es-ES" sz="1400" b="1" dirty="0">
                <a:solidFill>
                  <a:schemeClr val="lt1"/>
                </a:solidFill>
              </a:rPr>
              <a:t> 6-7                </a:t>
            </a:r>
            <a:r>
              <a:rPr lang="es-ES" sz="1400" b="1" dirty="0" err="1">
                <a:solidFill>
                  <a:schemeClr val="lt1"/>
                </a:solidFill>
              </a:rPr>
              <a:t>OA</a:t>
            </a:r>
            <a:r>
              <a:rPr lang="es-ES" sz="1400" b="1" dirty="0">
                <a:solidFill>
                  <a:schemeClr val="lt1"/>
                </a:solidFill>
              </a:rPr>
              <a:t>: 01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s-ES" sz="1400" b="1" dirty="0">
                <a:solidFill>
                  <a:schemeClr val="lt1"/>
                </a:solidFill>
              </a:rPr>
              <a:t>Profesor: Abraham López</a:t>
            </a:r>
            <a:endParaRPr sz="1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t="8895" r="9091" b="1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/>
          <p:nvPr/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000000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wentieth Century"/>
              <a:buNone/>
            </a:pPr>
            <a:r>
              <a:rPr lang="es-ES">
                <a:solidFill>
                  <a:srgbClr val="FFFFFF"/>
                </a:solidFill>
              </a:rPr>
              <a:t>ACTIVIDAD 2</a:t>
            </a:r>
            <a:endParaRPr/>
          </a:p>
        </p:txBody>
      </p:sp>
      <p:cxnSp>
        <p:nvCxnSpPr>
          <p:cNvPr id="191" name="Google Shape;191;p10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7F1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6007027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07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 "/>
            </a:pPr>
            <a:r>
              <a:rPr lang="es-ES" sz="1700">
                <a:solidFill>
                  <a:srgbClr val="FFFFFF"/>
                </a:solidFill>
              </a:rPr>
              <a:t>En base a lo que has aprendido a lo largo de esta clase y tus conocimientos previos, responde las siguientes preguntas: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sz="1700">
              <a:solidFill>
                <a:srgbClr val="FFFFFF"/>
              </a:solidFill>
            </a:endParaRPr>
          </a:p>
          <a:p>
            <a:pPr marL="91440" lvl="0" indent="-1079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es-ES" sz="1700">
                <a:solidFill>
                  <a:srgbClr val="FFFFFF"/>
                </a:solidFill>
              </a:rPr>
              <a:t>¿Cómo ayudan las instituciones democráticas a cumplir con la finalidad del Estado?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sz="1700">
              <a:solidFill>
                <a:srgbClr val="FFFFFF"/>
              </a:solidFill>
            </a:endParaRPr>
          </a:p>
          <a:p>
            <a:pPr marL="91440" lvl="0" indent="-1079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es-ES" sz="1700">
                <a:solidFill>
                  <a:srgbClr val="FFFFFF"/>
                </a:solidFill>
              </a:rPr>
              <a:t>¿Cuál es su aporte a la relación entre el Estado y los ciudadanos?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 sz="1700">
              <a:solidFill>
                <a:srgbClr val="FFFFFF"/>
              </a:solidFill>
            </a:endParaRPr>
          </a:p>
          <a:p>
            <a:pPr marL="91440" lvl="0" indent="-1079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es-ES" sz="1700">
                <a:solidFill>
                  <a:srgbClr val="FFFFFF"/>
                </a:solidFill>
              </a:rPr>
              <a:t>¿Por qué es importante que existan las instituciones democráticas? </a:t>
            </a:r>
            <a:endParaRPr/>
          </a:p>
        </p:txBody>
      </p:sp>
      <p:sp>
        <p:nvSpPr>
          <p:cNvPr id="193" name="Google Shape;193;p10"/>
          <p:cNvSpPr txBox="1"/>
          <p:nvPr/>
        </p:nvSpPr>
        <p:spPr>
          <a:xfrm>
            <a:off x="9707025" y="6657945"/>
            <a:ext cx="2484975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wentieth Century"/>
              <a:buNone/>
            </a:pPr>
            <a:r>
              <a:rPr lang="es-ES" sz="4000">
                <a:solidFill>
                  <a:srgbClr val="FFFFFF"/>
                </a:solidFill>
              </a:rPr>
              <a:t>OBJETIVO DE APRENDIZAJE 01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1457558" y="1664273"/>
            <a:ext cx="9724031" cy="273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/>
              <a:t>Evaluar las características y el funcionamiento de la institucionalidad democrática, las formas de representación y su impacto en la distribución del poder en la sociedad, a la luz del bien común, la cohesión y justicia social.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282957" y="4518733"/>
            <a:ext cx="10073232" cy="1891397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7B78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3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3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15" name="Google Shape;115;p3" descr="Esqueletos de cajas en 3D"/>
          <p:cNvPicPr preferRelativeResize="0"/>
          <p:nvPr/>
        </p:nvPicPr>
        <p:blipFill rotWithShape="1">
          <a:blip r:embed="rId3">
            <a:alphaModFix/>
          </a:blip>
          <a:srcRect t="7692" b="8037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4901"/>
            </a:srgbClr>
          </a:solidFill>
          <a:ln>
            <a:noFill/>
          </a:ln>
          <a:effectLst>
            <a:outerShdw blurRad="50800" dist="127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4309349" y="3429000"/>
            <a:ext cx="7501651" cy="109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Twentieth Century"/>
              <a:buNone/>
            </a:pPr>
            <a:r>
              <a:rPr lang="es-ES" sz="3900">
                <a:solidFill>
                  <a:srgbClr val="FFFFFF"/>
                </a:solidFill>
              </a:rPr>
              <a:t>¿QUÉ PERMITE EL BUEN FUNCIONAMIENTO</a:t>
            </a:r>
            <a:br>
              <a:rPr lang="es-ES" sz="3900">
                <a:solidFill>
                  <a:srgbClr val="FFFFFF"/>
                </a:solidFill>
              </a:rPr>
            </a:br>
            <a:r>
              <a:rPr lang="es-ES" sz="3900">
                <a:solidFill>
                  <a:srgbClr val="FFFFFF"/>
                </a:solidFill>
              </a:rPr>
              <a:t>DE LAS INSTITUCIONES DEMOCRÁTICAS?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4309349" y="4779313"/>
            <a:ext cx="7501650" cy="51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>
                <a:solidFill>
                  <a:srgbClr val="FFFFFF"/>
                </a:solidFill>
              </a:rPr>
              <a:t>Lección 1</a:t>
            </a:r>
            <a:endParaRPr/>
          </a:p>
        </p:txBody>
      </p:sp>
      <p:cxnSp>
        <p:nvCxnSpPr>
          <p:cNvPr id="119" name="Google Shape;119;p3"/>
          <p:cNvCxnSpPr/>
          <p:nvPr/>
        </p:nvCxnSpPr>
        <p:spPr>
          <a:xfrm>
            <a:off x="4309349" y="4666480"/>
            <a:ext cx="6832499" cy="0"/>
          </a:xfrm>
          <a:prstGeom prst="straightConnector1">
            <a:avLst/>
          </a:prstGeom>
          <a:noFill/>
          <a:ln w="22225" cap="flat" cmpd="sng">
            <a:solidFill>
              <a:srgbClr val="DCE1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2700" dir="5400000" algn="ctr" rotWithShape="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643467" y="804333"/>
            <a:ext cx="4958290" cy="524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es-ES"/>
              <a:t>OBJETIVO DE LA CLASE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79B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6578600" y="804333"/>
            <a:ext cx="5130800" cy="524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>
                <a:solidFill>
                  <a:srgbClr val="FFFFFF"/>
                </a:solidFill>
              </a:rPr>
              <a:t>Definir el concepto de institución y la importancia de estas para el desarrollo de las sociedades humanas.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wentieth Century"/>
              <a:buNone/>
            </a:pPr>
            <a:r>
              <a:rPr lang="es-ES" sz="4600">
                <a:solidFill>
                  <a:srgbClr val="FFFFFF"/>
                </a:solidFill>
              </a:rPr>
              <a:t>EN BASE A TUS CONOCIMIENTOS E IDEAS PREVIAS, RESPONDE LAS SIGUIENTES PREGUNTAS</a:t>
            </a:r>
            <a:endParaRPr/>
          </a:p>
        </p:txBody>
      </p:sp>
      <p:grpSp>
        <p:nvGrpSpPr>
          <p:cNvPr id="134" name="Google Shape;134;p5"/>
          <p:cNvGrpSpPr/>
          <p:nvPr/>
        </p:nvGrpSpPr>
        <p:grpSpPr>
          <a:xfrm>
            <a:off x="5603875" y="473179"/>
            <a:ext cx="5642163" cy="5399755"/>
            <a:chOff x="0" y="-480909"/>
            <a:chExt cx="5642163" cy="5399755"/>
          </a:xfrm>
        </p:grpSpPr>
        <p:cxnSp>
          <p:nvCxnSpPr>
            <p:cNvPr id="135" name="Google Shape;135;p5"/>
            <p:cNvCxnSpPr/>
            <p:nvPr/>
          </p:nvCxnSpPr>
          <p:spPr>
            <a:xfrm>
              <a:off x="0" y="2402"/>
              <a:ext cx="5641974" cy="0"/>
            </a:xfrm>
            <a:prstGeom prst="straightConnector1">
              <a:avLst/>
            </a:prstGeom>
            <a:solidFill>
              <a:srgbClr val="C79F5B"/>
            </a:solidFill>
            <a:ln w="15875" cap="flat" cmpd="sng">
              <a:solidFill>
                <a:srgbClr val="C79F5B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6" name="Google Shape;136;p5"/>
            <p:cNvSpPr/>
            <p:nvPr/>
          </p:nvSpPr>
          <p:spPr>
            <a:xfrm>
              <a:off x="0" y="2402"/>
              <a:ext cx="5641974" cy="163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0" y="-480909"/>
              <a:ext cx="5642100" cy="223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Twentieth Century"/>
                <a:buNone/>
              </a:pPr>
              <a:r>
                <a:rPr lang="es-ES" sz="33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¿Qué es una institución?</a:t>
              </a:r>
              <a:endParaRPr sz="3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Twentieth Century"/>
                <a:buNone/>
              </a:pPr>
              <a:r>
                <a:rPr lang="es-ES" sz="33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Forma de organización social son fundados en beneficio de un grupo</a:t>
              </a:r>
              <a:r>
                <a:rPr lang="es-ES" sz="3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138" name="Google Shape;138;p5"/>
            <p:cNvCxnSpPr/>
            <p:nvPr/>
          </p:nvCxnSpPr>
          <p:spPr>
            <a:xfrm>
              <a:off x="0" y="1641217"/>
              <a:ext cx="5641974" cy="0"/>
            </a:xfrm>
            <a:prstGeom prst="straightConnector1">
              <a:avLst/>
            </a:prstGeom>
            <a:solidFill>
              <a:srgbClr val="BB9D72"/>
            </a:solidFill>
            <a:ln w="15875" cap="flat" cmpd="sng">
              <a:solidFill>
                <a:srgbClr val="BB9D7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9" name="Google Shape;139;p5"/>
            <p:cNvSpPr/>
            <p:nvPr/>
          </p:nvSpPr>
          <p:spPr>
            <a:xfrm>
              <a:off x="0" y="1641217"/>
              <a:ext cx="5641974" cy="163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63" y="1641217"/>
              <a:ext cx="5642100" cy="16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Twentieth Century"/>
                <a:buNone/>
              </a:pPr>
              <a:r>
                <a:rPr lang="es-ES" sz="31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Qué instituciones conoces?</a:t>
              </a:r>
              <a:endParaRPr sz="3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Twentieth Century"/>
                <a:buNone/>
              </a:pPr>
              <a:r>
                <a:rPr lang="es-ES" sz="31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La FACH - Carabineros - FF.AA.</a:t>
              </a:r>
              <a:r>
                <a:rPr lang="es-ES" sz="36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141" name="Google Shape;141;p5"/>
            <p:cNvCxnSpPr/>
            <p:nvPr/>
          </p:nvCxnSpPr>
          <p:spPr>
            <a:xfrm>
              <a:off x="0" y="3280032"/>
              <a:ext cx="5641974" cy="0"/>
            </a:xfrm>
            <a:prstGeom prst="straightConnector1">
              <a:avLst/>
            </a:prstGeom>
            <a:solidFill>
              <a:srgbClr val="B09F87"/>
            </a:solidFill>
            <a:ln w="15875" cap="flat" cmpd="sng">
              <a:solidFill>
                <a:srgbClr val="B09F8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" name="Google Shape;142;p5"/>
            <p:cNvSpPr/>
            <p:nvPr/>
          </p:nvSpPr>
          <p:spPr>
            <a:xfrm>
              <a:off x="0" y="3280032"/>
              <a:ext cx="5641974" cy="163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0" y="3280032"/>
              <a:ext cx="5641974" cy="163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Twentieth Century"/>
                <a:buNone/>
              </a:pPr>
              <a:r>
                <a:rPr lang="es-ES" sz="30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¿Cómo se relaciona el concepto de institución con el de democracia?</a:t>
              </a:r>
              <a:endParaRPr sz="3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Twentieth Century"/>
                <a:buNone/>
              </a:pPr>
              <a:r>
                <a:rPr lang="es-ES" sz="30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El Estado encuentra en las instituciones una forma de dar beneficios a la gente</a:t>
              </a:r>
              <a:endParaRPr sz="3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03025" y="494050"/>
            <a:ext cx="75483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es-ES"/>
              <a:t>¿QUÉ ES UNA INSTITUCIÓN?</a:t>
            </a:r>
            <a:endParaRPr/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305050" y="2249425"/>
            <a:ext cx="6616800" cy="37239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91440" lvl="0" indent="-10826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s-ES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“Una </a:t>
            </a:r>
            <a:r>
              <a:rPr lang="es-ES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Institución</a:t>
            </a:r>
            <a:r>
              <a:rPr lang="es-ES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es </a:t>
            </a:r>
            <a:r>
              <a:rPr lang="es-ES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una organización</a:t>
            </a:r>
            <a:r>
              <a:rPr lang="es-ES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que con ciertos principios morales y académicos, crea bases de solidez con las que mantiene un orden social y lo fundamenta a partir de la integración de miembros que practican las doctrinas en ella –en dicha institución- impartidas. Una institución tiene múltiples formas e ideas, pero lo primero que destacaría en el concepto de institución es las razones por las que una organización se crea.</a:t>
            </a:r>
            <a:endParaRPr/>
          </a:p>
          <a:p>
            <a:pPr marL="91440" lvl="0" indent="-108267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s-ES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institución se convierte así en una condición de la vida humana, la familia como principal institución crea en el ser humano sentidos religiosos, de educación de ciencia y conciencia para que el humano se desenvuelva”.</a:t>
            </a:r>
            <a:endParaRPr/>
          </a:p>
          <a:p>
            <a:pPr marL="91440" lvl="0" indent="-108267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s-ES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Son ejemplos de institución: colegios, universidades, institutos. En este caso la finalidad de su creación es impartir conocimientos, por lo que los principios que imparte a sus miembros irían en ese sentido.</a:t>
            </a:r>
            <a:endParaRPr/>
          </a:p>
          <a:p>
            <a:pPr marL="9144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9144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7651325" y="58050"/>
            <a:ext cx="4540500" cy="6464700"/>
          </a:xfrm>
          <a:prstGeom prst="rect">
            <a:avLst/>
          </a:prstGeom>
          <a:gradFill>
            <a:gsLst>
              <a:gs pos="0">
                <a:srgbClr val="C1B5A5"/>
              </a:gs>
              <a:gs pos="100000">
                <a:srgbClr val="D8CCB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Según el fragmento: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¿Cuál es la función de las instituciones?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Generar orden social para el logro de objetivos.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le aportan las instituciones a los sujetos que forman parte de ellas?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Marcos de funcionamiento para lograr un objetivo al que adhieren los miembros de la organización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es una institución?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Organización social, creada a partir de un objetivo en particular, que genera normas, principios, leyes, estructuras orientadas a conseguir dicho objetivo. Este marco de funcionamiento es aplicado a los miembros que se integren a dicha instituciòn.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Las instituciones tienden a caracterizarse por mantenerse independientemente de quienes sean sus miembros.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es-ES"/>
              <a:t>ACTIVIDAD 1</a:t>
            </a:r>
            <a:endParaRPr/>
          </a:p>
        </p:txBody>
      </p:sp>
      <p:cxnSp>
        <p:nvCxnSpPr>
          <p:cNvPr id="157" name="Google Shape;157;p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56A2F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8" name="Google Shape;158;p7" descr="Torre de una iglesi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" t="-13877" r="-4" b="33183"/>
          <a:stretch/>
        </p:blipFill>
        <p:spPr>
          <a:xfrm>
            <a:off x="7552267" y="-494522"/>
            <a:ext cx="4639733" cy="280795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>
            <a:spLocks noGrp="1"/>
          </p:cNvSpPr>
          <p:nvPr>
            <p:ph type="body" idx="1"/>
          </p:nvPr>
        </p:nvSpPr>
        <p:spPr>
          <a:xfrm>
            <a:off x="1024128" y="1884750"/>
            <a:ext cx="60669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91440" lvl="0" indent="-9169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s-ES" sz="2062"/>
              <a:t>ELABORA UNA LISTA DE 5 INSTITUCIONES Y EXPLICA EL SENTIDO CON EL QUE, </a:t>
            </a:r>
            <a:r>
              <a:rPr lang="es-ES" sz="2062" b="1"/>
              <a:t>TU</a:t>
            </a:r>
            <a:r>
              <a:rPr lang="es-ES" sz="2062"/>
              <a:t> </a:t>
            </a:r>
            <a:r>
              <a:rPr lang="es-ES" sz="2062" b="1"/>
              <a:t> CREES QUE,</a:t>
            </a:r>
            <a:r>
              <a:rPr lang="es-ES" sz="2062"/>
              <a:t> HAN SIDO CREADAS Y QUE DIFUNDEN A SUS MIEMBROS. LUEGO, RESPONDE LA SIGUIENTE PREGUNTA:</a:t>
            </a:r>
            <a:endParaRPr sz="2062"/>
          </a:p>
          <a:p>
            <a:pPr marL="91440" lvl="0" indent="-100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978"/>
              <a:buChar char=" "/>
            </a:pPr>
            <a:r>
              <a:rPr lang="es-ES" sz="2662"/>
              <a:t>Colegio - Dar educación.</a:t>
            </a:r>
            <a:endParaRPr sz="2662"/>
          </a:p>
          <a:p>
            <a:pPr marL="91440" lvl="0" indent="-100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978"/>
              <a:buChar char=" "/>
            </a:pPr>
            <a:r>
              <a:rPr lang="es-ES" sz="2662"/>
              <a:t>Centros de rehabilitación - Ayudar a gente con adicciones.</a:t>
            </a:r>
            <a:endParaRPr sz="2662"/>
          </a:p>
          <a:p>
            <a:pPr marL="91440" lvl="0" indent="-100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978"/>
              <a:buChar char=" "/>
            </a:pPr>
            <a:r>
              <a:rPr lang="es-ES" sz="2662"/>
              <a:t>SENAME y hogares de menores - Ayudar a menores de edad en riesgo social.</a:t>
            </a:r>
            <a:endParaRPr sz="2662"/>
          </a:p>
          <a:p>
            <a:pPr marL="91440" lvl="0" indent="-1183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s-ES" sz="2662"/>
              <a:t>Centros de salud mental - Ayudar a la gente con problemas psiquiátricos.</a:t>
            </a:r>
            <a:endParaRPr sz="2662"/>
          </a:p>
          <a:p>
            <a:pPr marL="91440" lvl="0" indent="-1183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s-ES" sz="2662"/>
              <a:t>Fruna - Ganar plata vendiendo alimentos de baja calidad a un precio económico. </a:t>
            </a:r>
            <a:endParaRPr sz="2662"/>
          </a:p>
          <a:p>
            <a:pPr marL="91440" lvl="0" indent="-800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 "/>
            </a:pPr>
            <a:endParaRPr/>
          </a:p>
          <a:p>
            <a:pPr marL="91440" lvl="0" indent="-800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 "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91440" lvl="0" indent="-9779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s-ES"/>
              <a:t>¿Las instituciones siempre persiguen fines positivos y de bien común? Justifica. </a:t>
            </a:r>
            <a:endParaRPr/>
          </a:p>
          <a:p>
            <a:pPr marL="91440" lvl="0" indent="-8001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1818"/>
              <a:buChar char=" "/>
            </a:pPr>
            <a:endParaRPr/>
          </a:p>
        </p:txBody>
      </p:sp>
      <p:pic>
        <p:nvPicPr>
          <p:cNvPr id="160" name="Google Shape;160;p7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-277" t="1072" r="-10044" b="-1069"/>
          <a:stretch/>
        </p:blipFill>
        <p:spPr>
          <a:xfrm>
            <a:off x="7607400" y="2084832"/>
            <a:ext cx="4529464" cy="127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t="35324" r="-3" b="26185"/>
          <a:stretch/>
        </p:blipFill>
        <p:spPr>
          <a:xfrm>
            <a:off x="7552266" y="3438144"/>
            <a:ext cx="4639733" cy="170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Un grupo de personas en una cancha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 b="44830"/>
          <a:stretch/>
        </p:blipFill>
        <p:spPr>
          <a:xfrm>
            <a:off x="7552265" y="5148072"/>
            <a:ext cx="4639734" cy="170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 amt="35000"/>
          </a:blip>
          <a:srcRect l="1144" r="9988"/>
          <a:stretch/>
        </p:blipFill>
        <p:spPr>
          <a:xfrm>
            <a:off x="20" y="-1"/>
            <a:ext cx="12188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306115" y="120780"/>
            <a:ext cx="3684437" cy="104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Twentieth Century"/>
              <a:buNone/>
            </a:pPr>
            <a:r>
              <a:rPr lang="es-ES"/>
              <a:t>RECORDEMOS…</a:t>
            </a:r>
            <a:endParaRPr/>
          </a:p>
        </p:txBody>
      </p:sp>
      <p:sp>
        <p:nvSpPr>
          <p:cNvPr id="169" name="Google Shape;169;p8"/>
          <p:cNvSpPr txBox="1">
            <a:spLocks noGrp="1"/>
          </p:cNvSpPr>
          <p:nvPr>
            <p:ph type="body" idx="1"/>
          </p:nvPr>
        </p:nvSpPr>
        <p:spPr>
          <a:xfrm>
            <a:off x="4971371" y="643467"/>
            <a:ext cx="6574112" cy="557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/>
              <a:t>“El Estado está al servicio de la persona humana y su finalidad es promover el bien común, para lo cual debe contribuir a crear las condiciones sociales que permitan a todos y a cada uno de los integrantes de la comunidad nacional su mayor realización espiritual y material posible, con pleno respeto a los derechos y garantías que esta Constitución establece. Es deber del Estado resguardar la seguridad nacional, dar protección a la población y a la familia, propender al fortalecimiento de ésta, promover la integración armónica de todos los sectores de la Nación y asegurar el derecho de las personas a participar con igualdad de oportunidades en la vida nacional.”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s-ES"/>
              <a:t>Constitución Política de la República de Chile (1980).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170" name="Google Shape;170;p8"/>
          <p:cNvSpPr txBox="1"/>
          <p:nvPr/>
        </p:nvSpPr>
        <p:spPr>
          <a:xfrm>
            <a:off x="724204" y="1502688"/>
            <a:ext cx="3603707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¿Cuál es la finalidad del Estado?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¿Mediante qué organismos el Estado se organiza y relaciona con las personas para cumplir con esta finalidad?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¿Cómo se vincula con esto el concepto de institución?</a:t>
            </a:r>
            <a:endParaRPr/>
          </a:p>
        </p:txBody>
      </p:sp>
      <p:sp>
        <p:nvSpPr>
          <p:cNvPr id="171" name="Google Shape;171;p8"/>
          <p:cNvSpPr txBox="1"/>
          <p:nvPr/>
        </p:nvSpPr>
        <p:spPr>
          <a:xfrm>
            <a:off x="9992518" y="6657944"/>
            <a:ext cx="219643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/>
          <p:nvPr/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rgbClr val="553D45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1024129" y="585216"/>
            <a:ext cx="4028318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wentieth Century"/>
              <a:buNone/>
            </a:pPr>
            <a:r>
              <a:rPr lang="es-ES" sz="4800">
                <a:solidFill>
                  <a:srgbClr val="FFFFFF"/>
                </a:solidFill>
              </a:rPr>
              <a:t>LAS INSTITUCIONES DEMOCRÁTICAS</a:t>
            </a:r>
            <a:endParaRPr/>
          </a:p>
        </p:txBody>
      </p:sp>
      <p:cxnSp>
        <p:nvCxnSpPr>
          <p:cNvPr id="178" name="Google Shape;178;p9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D039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1024129" y="2286000"/>
            <a:ext cx="3791711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2400">
                <a:solidFill>
                  <a:srgbClr val="FFFFFF"/>
                </a:solidFill>
              </a:rPr>
              <a:t>Son organismos públicos, que mediante su accionar permiten el desarrollo de la democracia y la participación ciudadana.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s-ES" sz="2400">
                <a:solidFill>
                  <a:srgbClr val="FFFFFF"/>
                </a:solidFill>
              </a:rPr>
              <a:t>Por ejemplo: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s-ES" sz="2400">
                <a:solidFill>
                  <a:srgbClr val="FFFFFF"/>
                </a:solidFill>
              </a:rPr>
              <a:t>Sistema de partidos.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s-ES" sz="2400">
                <a:solidFill>
                  <a:srgbClr val="FFFFFF"/>
                </a:solidFill>
              </a:rPr>
              <a:t>Asambleas estudiantiles.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s-ES" sz="2400">
                <a:solidFill>
                  <a:srgbClr val="FFFFFF"/>
                </a:solidFill>
              </a:rPr>
              <a:t>Juntas de vecinos.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</a:endParaRPr>
          </a:p>
        </p:txBody>
      </p:sp>
      <p:pic>
        <p:nvPicPr>
          <p:cNvPr id="180" name="Google Shape;180;p9" descr="Grupo de personas alrededor de una m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7397" r="13352" b="-1"/>
          <a:stretch/>
        </p:blipFill>
        <p:spPr>
          <a:xfrm>
            <a:off x="5626827" y="321732"/>
            <a:ext cx="3798244" cy="367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/>
          <p:nvPr/>
        </p:nvSpPr>
        <p:spPr>
          <a:xfrm>
            <a:off x="9583348" y="321732"/>
            <a:ext cx="2286920" cy="2108201"/>
          </a:xfrm>
          <a:prstGeom prst="rect">
            <a:avLst/>
          </a:prstGeom>
          <a:solidFill>
            <a:srgbClr val="553D45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4">
            <a:alphaModFix/>
          </a:blip>
          <a:srcRect t="24203" r="4" b="14896"/>
          <a:stretch/>
        </p:blipFill>
        <p:spPr>
          <a:xfrm>
            <a:off x="5626824" y="4157449"/>
            <a:ext cx="3798246" cy="231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 descr="Logotipo, nombre de la empres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40245" r="31021"/>
          <a:stretch/>
        </p:blipFill>
        <p:spPr>
          <a:xfrm>
            <a:off x="9583347" y="2590800"/>
            <a:ext cx="2286921" cy="387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Panorámica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 Symbols</vt:lpstr>
      <vt:lpstr>Twentieth Century</vt:lpstr>
      <vt:lpstr>Integral</vt:lpstr>
      <vt:lpstr>INSTITUCIONALIDAD, PARTICIPACIÓN Y REPRESENTACIÓN EN GENERACIÓN DE BIEN COMÚN</vt:lpstr>
      <vt:lpstr>OBJETIVO DE APRENDIZAJE 01</vt:lpstr>
      <vt:lpstr>¿QUÉ PERMITE EL BUEN FUNCIONAMIENTO DE LAS INSTITUCIONES DEMOCRÁTICAS?</vt:lpstr>
      <vt:lpstr>OBJETIVO DE LA CLASE</vt:lpstr>
      <vt:lpstr>EN BASE A TUS CONOCIMIENTOS E IDEAS PREVIAS, RESPONDE LAS SIGUIENTES PREGUNTAS</vt:lpstr>
      <vt:lpstr>¿QUÉ ES UNA INSTITUCIÓN?</vt:lpstr>
      <vt:lpstr>ACTIVIDAD 1</vt:lpstr>
      <vt:lpstr>RECORDEMOS…</vt:lpstr>
      <vt:lpstr>LAS INSTITUCIONES DEMOCRÁTICAS</vt:lpstr>
      <vt:lpstr>ACTIVIDAD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INSTITUCIONALIDAD, PARTICIPACIÓN Y REPRESENTACIÓN EN GENERACIÓN DE BIEN COMÚN</dc:title>
  <dc:creator>Abraham López</dc:creator>
  <cp:lastModifiedBy>Carmen Barros Ortega</cp:lastModifiedBy>
  <cp:revision>1</cp:revision>
  <dcterms:created xsi:type="dcterms:W3CDTF">2021-04-06T03:59:46Z</dcterms:created>
  <dcterms:modified xsi:type="dcterms:W3CDTF">2021-04-08T20:40:57Z</dcterms:modified>
</cp:coreProperties>
</file>