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6"/>
  </p:notesMasterIdLst>
  <p:sldIdLst>
    <p:sldId id="280" r:id="rId2"/>
    <p:sldId id="279" r:id="rId3"/>
    <p:sldId id="288" r:id="rId4"/>
    <p:sldId id="289" r:id="rId5"/>
    <p:sldId id="273" r:id="rId6"/>
    <p:sldId id="274" r:id="rId7"/>
    <p:sldId id="281" r:id="rId8"/>
    <p:sldId id="283" r:id="rId9"/>
    <p:sldId id="282" r:id="rId10"/>
    <p:sldId id="284" r:id="rId11"/>
    <p:sldId id="285" r:id="rId12"/>
    <p:sldId id="287" r:id="rId13"/>
    <p:sldId id="286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7845" autoAdjust="0"/>
  </p:normalViewPr>
  <p:slideViewPr>
    <p:cSldViewPr snapToGrid="0">
      <p:cViewPr varScale="1">
        <p:scale>
          <a:sx n="64" d="100"/>
          <a:sy n="64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3D22-40C3-421A-A192-8AFB5ED7567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2E425-336F-4EF8-B472-75162DA0D9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15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9/9f/Quentin_Massys_001.jpg/1200px-Quentin_Massys_001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4.bp.blogspot.com/_Ziv8NDk0n60/S1uFLvFU-yI/AAAAAAAAABY/CjHndr0vcII/s400/Burgues%C3%ADa.jpg" TargetMode="External"/><Relationship Id="rId4" Type="http://schemas.openxmlformats.org/officeDocument/2006/relationships/hyperlink" Target="https://www.caracteristicas.co/wp-content/uploads/2018/08/burguesia-1-e1576983190806.jp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hlinkClick r:id="rId3"/>
              </a:rPr>
              <a:t>https://upload.wikimedia.org/wikipedia/commons/thumb/9/9f/Quentin_Massys_001.jpg/1200px-Quentin_Massys_001.jpg</a:t>
            </a:r>
            <a:r>
              <a:rPr lang="es-CL" dirty="0"/>
              <a:t>.</a:t>
            </a:r>
          </a:p>
          <a:p>
            <a:r>
              <a:rPr lang="es-CL" dirty="0">
                <a:hlinkClick r:id="rId4"/>
              </a:rPr>
              <a:t>https://www.caracteristicas.co/wp-content/uploads/2018/08/burguesia-1-e1576983190806.jpg</a:t>
            </a:r>
            <a:endParaRPr lang="es-CL" dirty="0"/>
          </a:p>
          <a:p>
            <a:r>
              <a:rPr lang="es-CL" dirty="0">
                <a:hlinkClick r:id="rId5"/>
              </a:rPr>
              <a:t>https://4.bp.blogspot.com/_Ziv8NDk0n60/S1uFLvFU-yI/AAAAAAAAABY/CjHndr0vcII/s400/Burgues%C3%ADa.jpg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12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Fuente:</a:t>
            </a:r>
            <a:r>
              <a:rPr lang="es-CL" baseline="0" dirty="0"/>
              <a:t> Diferencia entre trabajo y capital, extraído de: http://3.bp.blogspot.com/-xAoCF98HW14/U1Q0q5e7NUI/AAAAAAAAAGg/u2ubw2lHOtA/s1600/proletario-y-burgues.jpg </a:t>
            </a:r>
          </a:p>
          <a:p>
            <a:endParaRPr lang="es-CL" baseline="0" dirty="0"/>
          </a:p>
          <a:p>
            <a:r>
              <a:rPr lang="es-CL" dirty="0"/>
              <a:t>A la derecha:</a:t>
            </a:r>
            <a:r>
              <a:rPr lang="es-CL" baseline="0" dirty="0"/>
              <a:t> Los comedores de patatas, </a:t>
            </a:r>
            <a:r>
              <a:rPr lang="es-C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Vincent van Gogh, 1885</a:t>
            </a:r>
          </a:p>
          <a:p>
            <a:r>
              <a:rPr lang="es-C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 izquierda: Residencia</a:t>
            </a:r>
            <a:r>
              <a:rPr lang="es-C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burguesa S.XIX, anónimo.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38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Elaboración propia mediante pictochart.com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35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40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90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2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6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56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6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3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7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2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oskins/565480371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59913/victorian-man-in-top-hat-silhoette-profile-by-studio_had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S.Emergencia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oempresarius.com/2017/03/claves-marketing-digital-marca-personal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DE7AC1A-D4B3-418D-BC29-A10C3901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2"/>
            <a:ext cx="9969910" cy="3465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Cultura Burguesa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8C1B86-C120-4872-BDA8-0C0291EF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11981"/>
              </p:ext>
            </p:extLst>
          </p:nvPr>
        </p:nvGraphicFramePr>
        <p:xfrm>
          <a:off x="5074840" y="5433269"/>
          <a:ext cx="6629400" cy="803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90">
                  <a:extLst>
                    <a:ext uri="{9D8B030D-6E8A-4147-A177-3AD203B41FA5}">
                      <a16:colId xmlns:a16="http://schemas.microsoft.com/office/drawing/2014/main" val="3611108555"/>
                    </a:ext>
                  </a:extLst>
                </a:gridCol>
                <a:gridCol w="5756910">
                  <a:extLst>
                    <a:ext uri="{9D8B030D-6E8A-4147-A177-3AD203B41FA5}">
                      <a16:colId xmlns:a16="http://schemas.microsoft.com/office/drawing/2014/main" val="1719935613"/>
                    </a:ext>
                  </a:extLst>
                </a:gridCol>
              </a:tblGrid>
              <a:tr h="80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CLASE </a:t>
                      </a:r>
                      <a:r>
                        <a:rPr lang="es-CL" sz="1200" dirty="0" err="1">
                          <a:effectLst/>
                        </a:rPr>
                        <a:t>Nº</a:t>
                      </a:r>
                      <a:r>
                        <a:rPr lang="es-CL" sz="1200" dirty="0">
                          <a:effectLst/>
                        </a:rPr>
                        <a:t> </a:t>
                      </a:r>
                      <a:r>
                        <a:rPr lang="es-CL" sz="1200">
                          <a:effectLst/>
                        </a:rPr>
                        <a:t>4a    </a:t>
                      </a:r>
                      <a:r>
                        <a:rPr lang="es-CL" sz="1200" dirty="0">
                          <a:effectLst/>
                        </a:rPr>
                        <a:t>HISTORIA 1ro Medio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Profesor: Abraham López Fuentes           Correo: alopez@colegiodelreal.cl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Fecha de la clase: 02/04/2020                  Tiempo estimado: 60 min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77773"/>
                  </a:ext>
                </a:extLst>
              </a:tr>
            </a:tbl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4EF4CCE1-7F00-4A77-BF1E-AE19750F2D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57" y="5580493"/>
            <a:ext cx="7810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24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90D16-7AB3-4E76-BD93-2932FBA2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4297888-C3B0-4036-9D57-E10086DC7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12272346" cy="6888480"/>
          </a:xfrm>
        </p:spPr>
      </p:pic>
    </p:spTree>
    <p:extLst>
      <p:ext uri="{BB962C8B-B14F-4D97-AF65-F5344CB8AC3E}">
        <p14:creationId xmlns:p14="http://schemas.microsoft.com/office/powerpoint/2010/main" val="374172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3708F-568E-4F1B-AA7E-CC0FE1F0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4090988" cy="2157884"/>
          </a:xfrm>
        </p:spPr>
        <p:txBody>
          <a:bodyPr/>
          <a:lstStyle/>
          <a:p>
            <a:r>
              <a:rPr lang="es-CL" dirty="0"/>
              <a:t>Características</a:t>
            </a:r>
            <a:br>
              <a:rPr lang="es-CL" dirty="0"/>
            </a:br>
            <a:r>
              <a:rPr lang="es-CL" dirty="0"/>
              <a:t>de la burguesía.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6B53F-87B0-4BFF-844D-DF77D7F00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Valoración del esfuerzo individual.</a:t>
            </a:r>
          </a:p>
          <a:p>
            <a:pPr marL="0" indent="0">
              <a:buNone/>
            </a:pPr>
            <a:r>
              <a:rPr lang="es-CL" dirty="0"/>
              <a:t>Apostaban por el progreso económico y hacían alarde de que su riqueza provenía del esfuerzo individual.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La importancia de los valores en el trabajo y la familia.</a:t>
            </a:r>
          </a:p>
          <a:p>
            <a:pPr marL="0" indent="0">
              <a:buNone/>
            </a:pPr>
            <a:r>
              <a:rPr lang="es-CL" dirty="0"/>
              <a:t>Su ética se resumía en las virtudes del ahorro, la importancia de la vida familiar y la dignidad del trabajo.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La relación entre el consumo y el ocio.</a:t>
            </a:r>
          </a:p>
          <a:p>
            <a:pPr marL="0" indent="0">
              <a:buNone/>
            </a:pPr>
            <a:r>
              <a:rPr lang="es-CL" dirty="0"/>
              <a:t>Asiduos al teatro, ballet y la ópera, además de promotores de las actividades artísticas.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74A327-31B1-40A9-80AF-137F2DE25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gente, grupo, mujer, tabla&#10;&#10;Descripción generada automáticamente">
            <a:extLst>
              <a:ext uri="{FF2B5EF4-FFF2-40B4-BE49-F238E27FC236}">
                <a16:creationId xmlns:a16="http://schemas.microsoft.com/office/drawing/2014/main" id="{D9E98AE6-A868-40DC-8323-5D4AB16D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25" y="2843684"/>
            <a:ext cx="4540974" cy="3011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BC39D5-A296-4FF2-873B-FE9C4C345A54}"/>
              </a:ext>
            </a:extLst>
          </p:cNvPr>
          <p:cNvSpPr txBox="1"/>
          <p:nvPr/>
        </p:nvSpPr>
        <p:spPr>
          <a:xfrm>
            <a:off x="466725" y="597810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www.flickr.com/photos/eoskins/5654803714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sa/3.0/"/>
              </a:rPr>
              <a:t>CC BY-SA-NC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14274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2A197-9FCD-4879-8B80-C18F51C6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234278"/>
            <a:ext cx="4619624" cy="1451647"/>
          </a:xfrm>
        </p:spPr>
        <p:txBody>
          <a:bodyPr/>
          <a:lstStyle/>
          <a:p>
            <a:r>
              <a:rPr lang="es-CL" dirty="0"/>
              <a:t>El rol de la burguesía.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E5C53-3970-478B-821E-075B01F0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difusión del capitalismo.</a:t>
            </a:r>
          </a:p>
          <a:p>
            <a:pPr marL="0" indent="0">
              <a:buNone/>
            </a:pPr>
            <a:r>
              <a:rPr lang="es-CL" dirty="0"/>
              <a:t>Los burgueses alentaron los cambios en la forma de producción, intercambio y consumo. Le otorgaron un valor esencial al capital.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Los avances de la tecnología.</a:t>
            </a:r>
          </a:p>
          <a:p>
            <a:pPr marL="0" indent="0" algn="just">
              <a:buNone/>
            </a:pPr>
            <a:r>
              <a:rPr lang="es-CL" dirty="0"/>
              <a:t>La fe en el progreso  y la búsqueda del éxito sirvieron para que los burgueses contribuyeran al desarrollo de avances técnicos que aplicaron a sus negocios. </a:t>
            </a:r>
          </a:p>
          <a:p>
            <a:pPr marL="0" indent="0" algn="just">
              <a:buNone/>
            </a:pPr>
            <a:endParaRPr lang="es-CL" dirty="0"/>
          </a:p>
          <a:p>
            <a:r>
              <a:rPr lang="es-CL" dirty="0"/>
              <a:t>La modernización de los Estados.</a:t>
            </a:r>
          </a:p>
          <a:p>
            <a:pPr marL="0" indent="0">
              <a:buNone/>
            </a:pPr>
            <a:r>
              <a:rPr lang="es-CL" dirty="0"/>
              <a:t>Encabezaron las transformaciones que dieron origen a los Estados Liberales.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F19C5F-5D2A-4840-964E-DDEA9E8BE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100" y="1883488"/>
            <a:ext cx="2988701" cy="4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56C62-8969-47B5-B237-CAC34B13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0BFAD-FBDF-405E-8847-AB9B2495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841375"/>
            <a:ext cx="5212080" cy="5175250"/>
          </a:xfrm>
        </p:spPr>
        <p:txBody>
          <a:bodyPr>
            <a:normAutofit/>
          </a:bodyPr>
          <a:lstStyle/>
          <a:p>
            <a:pPr algn="just"/>
            <a:r>
              <a:rPr lang="es-CL" sz="3200" dirty="0"/>
              <a:t>¿Qué elementos de la cultura burguesa persisten a nuestros días?</a:t>
            </a:r>
          </a:p>
          <a:p>
            <a:pPr marL="0" indent="0">
              <a:buNone/>
            </a:pPr>
            <a:endParaRPr lang="es-CL" sz="3200" dirty="0"/>
          </a:p>
          <a:p>
            <a:pPr algn="just"/>
            <a:r>
              <a:rPr lang="es-CL" sz="3200" dirty="0"/>
              <a:t>¿Consideras que la cultura burguesa se ha impuesto a todas las clases sociales? Argumenta.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3FAFCB-B53F-46E8-A90F-4A459BC1B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Resultado de imagen para mall">
            <a:extLst>
              <a:ext uri="{FF2B5EF4-FFF2-40B4-BE49-F238E27FC236}">
                <a16:creationId xmlns:a16="http://schemas.microsoft.com/office/drawing/2014/main" id="{8E6024DB-5044-44E5-A94B-2A491951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912"/>
            <a:ext cx="53435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meritocracia">
            <a:extLst>
              <a:ext uri="{FF2B5EF4-FFF2-40B4-BE49-F238E27FC236}">
                <a16:creationId xmlns:a16="http://schemas.microsoft.com/office/drawing/2014/main" id="{19EB0571-2CDF-4B41-B501-63345EB2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6" y="1584158"/>
            <a:ext cx="5785485" cy="56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C1422-6E57-4AA2-8188-BC35F81F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Cierre de la clase: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D6A067-FF29-466D-8D19-7E86161B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2525111"/>
            <a:ext cx="5212080" cy="5175250"/>
          </a:xfrm>
        </p:spPr>
        <p:txBody>
          <a:bodyPr/>
          <a:lstStyle/>
          <a:p>
            <a:r>
              <a:rPr lang="es-CL" dirty="0"/>
              <a:t>Enumera en tu cuaderno 3 características de burguesía, ¿Existen similitudes con las que mencionaste en el inicio?</a:t>
            </a:r>
          </a:p>
          <a:p>
            <a:r>
              <a:rPr lang="es-CL" dirty="0"/>
              <a:t>Sintetiza en dos líneas lo que aprendiste en este módulo.</a:t>
            </a:r>
          </a:p>
        </p:txBody>
      </p:sp>
      <p:pic>
        <p:nvPicPr>
          <p:cNvPr id="6" name="Imagen 5" descr="Imagen que contiene señal, alimentos, dibujo&#10;&#10;Descripción generada automáticamente">
            <a:extLst>
              <a:ext uri="{FF2B5EF4-FFF2-40B4-BE49-F238E27FC236}">
                <a16:creationId xmlns:a16="http://schemas.microsoft.com/office/drawing/2014/main" id="{DB365A4B-B50F-47FC-9C50-C8A123B7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3957" y="2446899"/>
            <a:ext cx="3305085" cy="33050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E45F49-3E19-4E51-A395-8634B339118F}"/>
              </a:ext>
            </a:extLst>
          </p:cNvPr>
          <p:cNvSpPr txBox="1"/>
          <p:nvPr/>
        </p:nvSpPr>
        <p:spPr>
          <a:xfrm>
            <a:off x="928732" y="5751984"/>
            <a:ext cx="3305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es.wikipedia.org/wiki/Archivo:S.Emergencia.png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sa/3.0/"/>
              </a:rPr>
              <a:t>CC BY-SA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96637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9A61C-1891-4785-9012-CC0121B3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33D87C-2CA2-4253-A3A9-267BA199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2453639"/>
            <a:ext cx="5212080" cy="3407411"/>
          </a:xfrm>
        </p:spPr>
        <p:txBody>
          <a:bodyPr>
            <a:normAutofit/>
          </a:bodyPr>
          <a:lstStyle/>
          <a:p>
            <a:r>
              <a:rPr lang="es-CL" sz="2400" dirty="0"/>
              <a:t>Reconocer las principales características de la cultura burguesa y la incidencia de este grupo en los procesos de conformación de los Estados nacionales.</a:t>
            </a:r>
          </a:p>
        </p:txBody>
      </p:sp>
      <p:pic>
        <p:nvPicPr>
          <p:cNvPr id="6" name="Imagen 5" descr="Imagen que contiene cuarto, señal&#10;&#10;Descripción generada automáticamente">
            <a:extLst>
              <a:ext uri="{FF2B5EF4-FFF2-40B4-BE49-F238E27FC236}">
                <a16:creationId xmlns:a16="http://schemas.microsoft.com/office/drawing/2014/main" id="{B5CC349D-69B2-45A5-B674-D1B5D24B2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558" y="2105024"/>
            <a:ext cx="2924175" cy="29241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A65CAD-B18E-4E8C-8101-2A956082EF12}"/>
              </a:ext>
            </a:extLst>
          </p:cNvPr>
          <p:cNvSpPr txBox="1"/>
          <p:nvPr/>
        </p:nvSpPr>
        <p:spPr>
          <a:xfrm>
            <a:off x="2667000" y="6993116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://www.homoempresarius.com/2017/03/claves-marketing-digital-marca-personal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sa/3.0/"/>
              </a:rPr>
              <a:t>CC BY-SA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117299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1405AA-B4BD-484E-9BB8-5D081F235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26CA91-E8E5-40F6-B9A7-FA3E527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0" y="685800"/>
            <a:ext cx="4495788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Inicio: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A2F1B-B8E1-4CCE-ADA2-8B23248F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95" y="2286000"/>
            <a:ext cx="4075512" cy="3886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dirty="0"/>
              <a:t>Las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imágenes</a:t>
            </a:r>
            <a:r>
              <a:rPr lang="en-US" dirty="0"/>
              <a:t> se </a:t>
            </a:r>
            <a:r>
              <a:rPr lang="en-US" dirty="0" err="1"/>
              <a:t>relacionan</a:t>
            </a:r>
            <a:r>
              <a:rPr lang="en-US" dirty="0"/>
              <a:t> con el </a:t>
            </a:r>
            <a:r>
              <a:rPr lang="en-US" dirty="0" err="1"/>
              <a:t>concepto</a:t>
            </a:r>
            <a:r>
              <a:rPr lang="en-US" dirty="0"/>
              <a:t> de </a:t>
            </a:r>
            <a:r>
              <a:rPr lang="en-US" dirty="0" err="1"/>
              <a:t>burguesía</a:t>
            </a:r>
            <a:r>
              <a:rPr lang="en-US" dirty="0"/>
              <a:t>:</a:t>
            </a:r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b="1" dirty="0"/>
              <a:t>? </a:t>
            </a:r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b="1" dirty="0" err="1"/>
              <a:t>Anota</a:t>
            </a:r>
            <a:r>
              <a:rPr lang="en-US" b="1" dirty="0"/>
              <a:t> 3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cuaderno</a:t>
            </a:r>
            <a:r>
              <a:rPr lang="en-US" b="1" dirty="0"/>
              <a:t>.</a:t>
            </a:r>
          </a:p>
        </p:txBody>
      </p:sp>
      <p:pic>
        <p:nvPicPr>
          <p:cNvPr id="1030" name="Picture 6" descr="Historia con historia: descontento de la burguesía.">
            <a:extLst>
              <a:ext uri="{FF2B5EF4-FFF2-40B4-BE49-F238E27FC236}">
                <a16:creationId xmlns:a16="http://schemas.microsoft.com/office/drawing/2014/main" id="{B60E9E46-FE2F-4D17-B079-D9D0A55C9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7780" b="5"/>
          <a:stretch/>
        </p:blipFill>
        <p:spPr bwMode="auto">
          <a:xfrm>
            <a:off x="6102096" y="4212707"/>
            <a:ext cx="3044952" cy="26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rguesía - Wikipedia, la enciclopedia libre">
            <a:extLst>
              <a:ext uri="{FF2B5EF4-FFF2-40B4-BE49-F238E27FC236}">
                <a16:creationId xmlns:a16="http://schemas.microsoft.com/office/drawing/2014/main" id="{DA57321E-5496-48E0-8D8B-3296940EF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7246"/>
          <a:stretch/>
        </p:blipFill>
        <p:spPr bwMode="auto">
          <a:xfrm>
            <a:off x="9147049" y="4203287"/>
            <a:ext cx="3044952" cy="26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rguesía: origen, valores, ejemplos y características">
            <a:extLst>
              <a:ext uri="{FF2B5EF4-FFF2-40B4-BE49-F238E27FC236}">
                <a16:creationId xmlns:a16="http://schemas.microsoft.com/office/drawing/2014/main" id="{49203BF4-B2A6-47C6-A9B6-19F8ECDD5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17322" b="-2"/>
          <a:stretch/>
        </p:blipFill>
        <p:spPr bwMode="auto">
          <a:xfrm>
            <a:off x="6102096" y="10"/>
            <a:ext cx="6089904" cy="42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B31DF-8610-4131-BC8A-A965D24B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382944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Desarrollo:</a:t>
            </a:r>
            <a:br>
              <a:rPr lang="es-CL" dirty="0"/>
            </a:br>
            <a:r>
              <a:rPr lang="es-CL" dirty="0"/>
              <a:t>Definición y características de Burguesía</a:t>
            </a:r>
          </a:p>
        </p:txBody>
      </p:sp>
    </p:spTree>
    <p:extLst>
      <p:ext uri="{BB962C8B-B14F-4D97-AF65-F5344CB8AC3E}">
        <p14:creationId xmlns:p14="http://schemas.microsoft.com/office/powerpoint/2010/main" val="122603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Definiciones de burguesía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256020" y="1524001"/>
            <a:ext cx="5212080" cy="517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GENERAL</a:t>
            </a:r>
          </a:p>
          <a:p>
            <a:pPr marL="0" indent="0">
              <a:buNone/>
            </a:pPr>
            <a:r>
              <a:rPr lang="es-CL" dirty="0"/>
              <a:t>1. Clase social formada por las personas acomodadas que logran tener propiedades y capital.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HISTORIA</a:t>
            </a:r>
          </a:p>
          <a:p>
            <a:pPr marL="0" indent="0">
              <a:buNone/>
            </a:pPr>
            <a:r>
              <a:rPr lang="es-CL" dirty="0"/>
              <a:t>2. En la Edad Media y el Antiguo Régimen, clase social formada por los habitantes de los burgos o ciudades que tenían unos privilegios laborales reconocidos.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E4D5D-99B6-4337-A9C6-E5E5BAD35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23" y="3203313"/>
            <a:ext cx="2455073" cy="23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5" y="366998"/>
            <a:ext cx="3922395" cy="3977640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4" y="366998"/>
            <a:ext cx="4339756" cy="41163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6438" y="4554470"/>
            <a:ext cx="506437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En la Sociedad Estamental del Antiguo Régimen la burguesía se estableció y desarrolló como una Clase Media. Pertenecía formalmente al pueblo llano pero gracias a la acumulación de capital poco a poco fue desarrollando sus propias características como clase.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253216" y="4554470"/>
            <a:ext cx="5938784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Una vez superado el Antiguo Régimen, con la abolición de la sociedad estamental de privilegios, se instaura una sociedad de derechos, diferenciada en grupos denominados clases sociales.</a:t>
            </a:r>
          </a:p>
          <a:p>
            <a:pPr algn="ctr"/>
            <a:r>
              <a:rPr lang="es-CL" dirty="0">
                <a:solidFill>
                  <a:schemeClr val="bg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La Burguesía como nueva elite ocuparía las capas medias y altas en este orden.</a:t>
            </a:r>
          </a:p>
        </p:txBody>
      </p:sp>
    </p:spTree>
    <p:extLst>
      <p:ext uri="{BB962C8B-B14F-4D97-AF65-F5344CB8AC3E}">
        <p14:creationId xmlns:p14="http://schemas.microsoft.com/office/powerpoint/2010/main" val="12318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29C51-6F14-44FF-811A-CA804018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39607-C808-40F9-BD3D-10359740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960121"/>
            <a:ext cx="5212080" cy="5175250"/>
          </a:xfrm>
        </p:spPr>
        <p:txBody>
          <a:bodyPr>
            <a:normAutofit/>
          </a:bodyPr>
          <a:lstStyle/>
          <a:p>
            <a:r>
              <a:rPr lang="es-CL" dirty="0"/>
              <a:t>La Burguesía es una clase social.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Surge en a fines de la Edad Media junto con la reaparición de las urbes, teniendo como principal actividad el comercio. </a:t>
            </a:r>
          </a:p>
          <a:p>
            <a:pPr marL="0" indent="0" algn="ctr">
              <a:buNone/>
            </a:pPr>
            <a:r>
              <a:rPr lang="es-CL" u="sng" dirty="0"/>
              <a:t>No poseen privilegios.</a:t>
            </a:r>
          </a:p>
          <a:p>
            <a:pPr marL="0" indent="0" algn="ctr">
              <a:buNone/>
            </a:pPr>
            <a:endParaRPr lang="es-CL" u="sng" dirty="0"/>
          </a:p>
          <a:p>
            <a:pPr algn="just"/>
            <a:r>
              <a:rPr lang="es-CL" dirty="0"/>
              <a:t>Tras la apertura de Europa y el descubrimiento de América el comercio se ve potenciado beneficiando directamente a esta clase.</a:t>
            </a:r>
          </a:p>
          <a:p>
            <a:pPr marL="0" indent="0" algn="just">
              <a:buNone/>
            </a:pPr>
            <a:endParaRPr lang="es-CL" u="sng" dirty="0"/>
          </a:p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56605-6E2B-4A4B-9BFC-810FAC2D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pensando">
            <a:extLst>
              <a:ext uri="{FF2B5EF4-FFF2-40B4-BE49-F238E27FC236}">
                <a16:creationId xmlns:a16="http://schemas.microsoft.com/office/drawing/2014/main" id="{10170E27-4D58-462C-AA31-233685DD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2"/>
          <a:stretch/>
        </p:blipFill>
        <p:spPr bwMode="auto">
          <a:xfrm>
            <a:off x="622092" y="2205412"/>
            <a:ext cx="4059336" cy="40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29C51-6F14-44FF-811A-CA804018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39607-C808-40F9-BD3D-10359740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960121"/>
            <a:ext cx="5212080" cy="5175250"/>
          </a:xfrm>
        </p:spPr>
        <p:txBody>
          <a:bodyPr>
            <a:normAutofit/>
          </a:bodyPr>
          <a:lstStyle/>
          <a:p>
            <a:r>
              <a:rPr lang="es-CL" dirty="0"/>
              <a:t>El </a:t>
            </a:r>
            <a:r>
              <a:rPr lang="es-CL" u="sng" dirty="0"/>
              <a:t>sistema capitalista</a:t>
            </a:r>
            <a:r>
              <a:rPr lang="es-CL" dirty="0"/>
              <a:t> permite que mediante la reinversión desarrollen rápidamente avances en diversas áreas del pensamiento y la técnica.</a:t>
            </a:r>
          </a:p>
          <a:p>
            <a:pPr marL="0" indent="0">
              <a:buNone/>
            </a:pPr>
            <a:endParaRPr lang="es-CL" u="sng" dirty="0"/>
          </a:p>
          <a:p>
            <a:r>
              <a:rPr lang="es-CL" dirty="0"/>
              <a:t>Durante el S.XIX, tras el triunfo de la Revolución Francesa, la burguesía desarrolla una serie de </a:t>
            </a:r>
            <a:r>
              <a:rPr lang="es-CL" u="sng" dirty="0"/>
              <a:t>revoluciones fundamentadas en los ideales liberales </a:t>
            </a:r>
            <a:r>
              <a:rPr lang="es-CL" dirty="0"/>
              <a:t>que logran terminar con el Antiguo Régimen.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 El nuevo orden de clases nace con la antigua alta burguesía como clase alta (nueva elite dirigente).</a:t>
            </a:r>
          </a:p>
          <a:p>
            <a:pPr marL="0" indent="0" algn="just">
              <a:buNone/>
            </a:pPr>
            <a:endParaRPr lang="es-CL" u="sng" dirty="0"/>
          </a:p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56605-6E2B-4A4B-9BFC-810FAC2D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pensando">
            <a:extLst>
              <a:ext uri="{FF2B5EF4-FFF2-40B4-BE49-F238E27FC236}">
                <a16:creationId xmlns:a16="http://schemas.microsoft.com/office/drawing/2014/main" id="{10170E27-4D58-462C-AA31-233685DD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2"/>
          <a:stretch/>
        </p:blipFill>
        <p:spPr bwMode="auto">
          <a:xfrm>
            <a:off x="622092" y="2205412"/>
            <a:ext cx="4059336" cy="40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136EF-BB02-4DF0-8B44-9ABB73E4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737360"/>
            <a:ext cx="3855720" cy="2157884"/>
          </a:xfrm>
        </p:spPr>
        <p:txBody>
          <a:bodyPr/>
          <a:lstStyle/>
          <a:p>
            <a:pPr algn="ctr"/>
            <a:r>
              <a:rPr lang="es-CL"/>
              <a:t>LA BURGUERSIA EN EL S.XIX </a:t>
            </a:r>
            <a:br>
              <a:rPr lang="es-CL"/>
            </a:br>
            <a:br>
              <a:rPr lang="es-CL"/>
            </a:br>
            <a:r>
              <a:rPr lang="es-CL"/>
              <a:t>¿ELITE O PUEBLO?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F63A5-1ECE-4BE6-B30B-87F2FCA8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/>
          <a:p>
            <a:endParaRPr lang="es-CL"/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ED57822B-4E89-4D1E-A6FA-797084E2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34" y="30541"/>
            <a:ext cx="6063451" cy="34136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8ED7F9-64EC-4464-B77E-E90E3F0C5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9" y="3444362"/>
            <a:ext cx="4875980" cy="341363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A1864D-9CD0-4F36-B82B-C255AE30D707}"/>
              </a:ext>
            </a:extLst>
          </p:cNvPr>
          <p:cNvSpPr txBox="1"/>
          <p:nvPr/>
        </p:nvSpPr>
        <p:spPr>
          <a:xfrm>
            <a:off x="6483462" y="2932066"/>
            <a:ext cx="480144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Representación de vivienda Burguesa S.XIX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8613EE-B842-4B40-AFED-EB4E303A7C18}"/>
              </a:ext>
            </a:extLst>
          </p:cNvPr>
          <p:cNvSpPr txBox="1"/>
          <p:nvPr/>
        </p:nvSpPr>
        <p:spPr>
          <a:xfrm>
            <a:off x="6771746" y="6458127"/>
            <a:ext cx="451315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Comedor y familia de trabajadores S.XIX</a:t>
            </a:r>
          </a:p>
        </p:txBody>
      </p:sp>
    </p:spTree>
    <p:extLst>
      <p:ext uri="{BB962C8B-B14F-4D97-AF65-F5344CB8AC3E}">
        <p14:creationId xmlns:p14="http://schemas.microsoft.com/office/powerpoint/2010/main" val="1279640934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804</Words>
  <Application>Microsoft Office PowerPoint</Application>
  <PresentationFormat>Panorámica</PresentationFormat>
  <Paragraphs>76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Britannic Bold</vt:lpstr>
      <vt:lpstr>Calibri</vt:lpstr>
      <vt:lpstr>Franklin Gothic Book</vt:lpstr>
      <vt:lpstr>Times New Roman</vt:lpstr>
      <vt:lpstr>Recorte</vt:lpstr>
      <vt:lpstr>Cultura Burguesa</vt:lpstr>
      <vt:lpstr>Objetivo</vt:lpstr>
      <vt:lpstr>Inicio:</vt:lpstr>
      <vt:lpstr>Desarrollo: Definición y características de Burguesía</vt:lpstr>
      <vt:lpstr>Definiciones de burguesía</vt:lpstr>
      <vt:lpstr>Presentación de PowerPoint</vt:lpstr>
      <vt:lpstr>Entonces:</vt:lpstr>
      <vt:lpstr>Entonces:</vt:lpstr>
      <vt:lpstr>LA BURGUERSIA EN EL S.XIX   ¿ELITE O PUEBLO?</vt:lpstr>
      <vt:lpstr>Presentación de PowerPoint</vt:lpstr>
      <vt:lpstr>Características de la burguesía. </vt:lpstr>
      <vt:lpstr>El rol de la burguesía.</vt:lpstr>
      <vt:lpstr>Actividad</vt:lpstr>
      <vt:lpstr>Cierre de la clase: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Burguesa</dc:title>
  <dc:creator>56972</dc:creator>
  <cp:lastModifiedBy>Carmen Barros Ortega</cp:lastModifiedBy>
  <cp:revision>11</cp:revision>
  <dcterms:created xsi:type="dcterms:W3CDTF">2020-04-02T05:29:16Z</dcterms:created>
  <dcterms:modified xsi:type="dcterms:W3CDTF">2021-03-18T15:31:06Z</dcterms:modified>
</cp:coreProperties>
</file>