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10" r:id="rId4"/>
    <p:sldId id="313" r:id="rId5"/>
    <p:sldId id="31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89097-B52D-4967-9C75-9D9CDDB10A9D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C5B0E-6AD4-4085-A97F-B425508AD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67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C5B0E-6AD4-4085-A97F-B425508AD5F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77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6B064-A42F-434F-829D-7770C7B36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E5D39D-363F-469A-B40D-F7CEB0F15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DA3FEE-14D0-471A-B0B0-8E42E955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C63548-2E48-4EFD-B834-A97FB111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74357-3C62-4ECE-B714-AB829A25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83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0CFEE-F093-44D8-940E-83F6050D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776FDB-1CA6-49A7-881E-F126A881B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EE3054-E629-431E-AC01-766433AF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1B04B4-6E18-4187-8C71-2AC801AB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8E7EC-4C53-4B8C-B430-06C1DC15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42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DCDBB0-775E-4DCD-A695-86640865B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97473E-958C-4E77-883D-E85741973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98A40C-7C4C-4FF7-8CE3-6104CE86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77D00-F6E3-4B1F-BBED-83072E56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08D7AA-86DF-4ABF-86C3-3D7FD6AF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68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rgbClr val="007074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965852" y="2882400"/>
            <a:ext cx="71248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75719" rtl="0">
              <a:spcBef>
                <a:spcPts val="800"/>
              </a:spcBef>
              <a:spcAft>
                <a:spcPts val="0"/>
              </a:spcAft>
              <a:buSzPts val="3200"/>
              <a:buChar char="⊸"/>
              <a:defRPr sz="4267" i="1"/>
            </a:lvl1pPr>
            <a:lvl2pPr marL="1219170" lvl="1" indent="-575719" rtl="0">
              <a:spcBef>
                <a:spcPts val="0"/>
              </a:spcBef>
              <a:spcAft>
                <a:spcPts val="0"/>
              </a:spcAft>
              <a:buSzPts val="3200"/>
              <a:buChar char="▫"/>
              <a:defRPr sz="4267" i="1"/>
            </a:lvl2pPr>
            <a:lvl3pPr marL="1828754" lvl="2" indent="-575719" rtl="0">
              <a:spcBef>
                <a:spcPts val="0"/>
              </a:spcBef>
              <a:spcAft>
                <a:spcPts val="0"/>
              </a:spcAft>
              <a:buSzPts val="3200"/>
              <a:buChar char="⋅"/>
              <a:defRPr sz="4267" i="1"/>
            </a:lvl3pPr>
            <a:lvl4pPr marL="2438339" lvl="3" indent="-575719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4267" i="1"/>
            </a:lvl4pPr>
            <a:lvl5pPr marL="3047924" lvl="4" indent="-575719" rtl="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4267" i="1"/>
            </a:lvl5pPr>
            <a:lvl6pPr marL="3657509" lvl="5" indent="-575719" rtl="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4267" i="1"/>
            </a:lvl6pPr>
            <a:lvl7pPr marL="4267093" lvl="6" indent="-575719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4267" i="1"/>
            </a:lvl7pPr>
            <a:lvl8pPr marL="4876678" lvl="7" indent="-575719" rtl="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4267" i="1"/>
            </a:lvl8pPr>
            <a:lvl9pPr marL="5486263" lvl="8" indent="-575719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4267" i="1"/>
            </a:lvl9pPr>
          </a:lstStyle>
          <a:p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9497866" y="3927068"/>
            <a:ext cx="2139233" cy="30310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88" name="Google Shape;88;p4"/>
          <p:cNvSpPr/>
          <p:nvPr/>
        </p:nvSpPr>
        <p:spPr>
          <a:xfrm>
            <a:off x="11215400" y="2222067"/>
            <a:ext cx="1032433" cy="14510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89" name="Google Shape;89;p4"/>
          <p:cNvSpPr/>
          <p:nvPr/>
        </p:nvSpPr>
        <p:spPr>
          <a:xfrm>
            <a:off x="8756164" y="3996999"/>
            <a:ext cx="1125413" cy="120725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90" name="Google Shape;90;p4"/>
          <p:cNvSpPr/>
          <p:nvPr/>
        </p:nvSpPr>
        <p:spPr>
          <a:xfrm>
            <a:off x="10269901" y="1259565"/>
            <a:ext cx="922689" cy="118584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91" name="Google Shape;91;p4"/>
          <p:cNvSpPr/>
          <p:nvPr/>
        </p:nvSpPr>
        <p:spPr>
          <a:xfrm>
            <a:off x="11310055" y="4762234"/>
            <a:ext cx="576332" cy="8915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92" name="Google Shape;92;p4"/>
          <p:cNvSpPr/>
          <p:nvPr/>
        </p:nvSpPr>
        <p:spPr>
          <a:xfrm>
            <a:off x="10608768" y="-196166"/>
            <a:ext cx="1291553" cy="192915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93" name="Google Shape;93;p4"/>
          <p:cNvSpPr/>
          <p:nvPr/>
        </p:nvSpPr>
        <p:spPr>
          <a:xfrm>
            <a:off x="10033036" y="-64895"/>
            <a:ext cx="576333" cy="79678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94" name="Google Shape;94;p4"/>
          <p:cNvSpPr/>
          <p:nvPr/>
        </p:nvSpPr>
        <p:spPr>
          <a:xfrm>
            <a:off x="9537934" y="1600199"/>
            <a:ext cx="448033" cy="827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95" name="Google Shape;95;p4"/>
          <p:cNvSpPr/>
          <p:nvPr/>
        </p:nvSpPr>
        <p:spPr>
          <a:xfrm>
            <a:off x="10033033" y="2284001"/>
            <a:ext cx="1475200" cy="19974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96" name="Google Shape;96;p4"/>
          <p:cNvSpPr/>
          <p:nvPr/>
        </p:nvSpPr>
        <p:spPr>
          <a:xfrm rot="-5400000">
            <a:off x="9556669" y="1191237"/>
            <a:ext cx="752800" cy="5932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97" name="Google Shape;97;p4"/>
          <p:cNvSpPr/>
          <p:nvPr/>
        </p:nvSpPr>
        <p:spPr>
          <a:xfrm rot="5400000">
            <a:off x="11274633" y="6107933"/>
            <a:ext cx="647200" cy="446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98" name="Google Shape;98;p4"/>
          <p:cNvSpPr/>
          <p:nvPr/>
        </p:nvSpPr>
        <p:spPr>
          <a:xfrm>
            <a:off x="9735467" y="3237190"/>
            <a:ext cx="395196" cy="55953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99" name="Google Shape;99;p4"/>
          <p:cNvSpPr/>
          <p:nvPr/>
        </p:nvSpPr>
        <p:spPr>
          <a:xfrm>
            <a:off x="11557638" y="1318342"/>
            <a:ext cx="472671" cy="56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100" name="Google Shape;100;p4"/>
          <p:cNvSpPr/>
          <p:nvPr/>
        </p:nvSpPr>
        <p:spPr>
          <a:xfrm>
            <a:off x="11685200" y="4170657"/>
            <a:ext cx="372899" cy="38560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01" name="Google Shape;101;p4"/>
          <p:cNvSpPr/>
          <p:nvPr/>
        </p:nvSpPr>
        <p:spPr>
          <a:xfrm>
            <a:off x="9644522" y="2601283"/>
            <a:ext cx="315655" cy="3856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02" name="Google Shape;102;p4"/>
          <p:cNvSpPr/>
          <p:nvPr/>
        </p:nvSpPr>
        <p:spPr>
          <a:xfrm>
            <a:off x="9082541" y="-116606"/>
            <a:ext cx="869959" cy="12072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03" name="Google Shape;103;p4"/>
          <p:cNvSpPr/>
          <p:nvPr/>
        </p:nvSpPr>
        <p:spPr>
          <a:xfrm>
            <a:off x="10216836" y="883097"/>
            <a:ext cx="116963" cy="28888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04" name="Google Shape;104;p4"/>
          <p:cNvSpPr/>
          <p:nvPr/>
        </p:nvSpPr>
        <p:spPr>
          <a:xfrm>
            <a:off x="9323736" y="5145737"/>
            <a:ext cx="219200" cy="30043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1" i="0" dirty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05" name="Google Shape;105;p4"/>
          <p:cNvSpPr/>
          <p:nvPr/>
        </p:nvSpPr>
        <p:spPr>
          <a:xfrm>
            <a:off x="9196533" y="972568"/>
            <a:ext cx="315633" cy="45938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06" name="Google Shape;106;p4"/>
          <p:cNvSpPr/>
          <p:nvPr/>
        </p:nvSpPr>
        <p:spPr>
          <a:xfrm>
            <a:off x="11901258" y="5421685"/>
            <a:ext cx="315633" cy="40564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b="0" i="0" dirty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101600" y="53233"/>
            <a:ext cx="731600" cy="4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6AA84F"/>
                </a:solidFill>
              </a:defRPr>
            </a:lvl1pPr>
            <a:lvl2pPr lvl="1">
              <a:buNone/>
              <a:defRPr>
                <a:solidFill>
                  <a:srgbClr val="6AA84F"/>
                </a:solidFill>
              </a:defRPr>
            </a:lvl2pPr>
            <a:lvl3pPr lvl="2">
              <a:buNone/>
              <a:defRPr>
                <a:solidFill>
                  <a:srgbClr val="6AA84F"/>
                </a:solidFill>
              </a:defRPr>
            </a:lvl3pPr>
            <a:lvl4pPr lvl="3">
              <a:buNone/>
              <a:defRPr>
                <a:solidFill>
                  <a:srgbClr val="6AA84F"/>
                </a:solidFill>
              </a:defRPr>
            </a:lvl4pPr>
            <a:lvl5pPr lvl="4">
              <a:buNone/>
              <a:defRPr>
                <a:solidFill>
                  <a:srgbClr val="6AA84F"/>
                </a:solidFill>
              </a:defRPr>
            </a:lvl5pPr>
            <a:lvl6pPr lvl="5">
              <a:buNone/>
              <a:defRPr>
                <a:solidFill>
                  <a:srgbClr val="6AA84F"/>
                </a:solidFill>
              </a:defRPr>
            </a:lvl6pPr>
            <a:lvl7pPr lvl="6">
              <a:buNone/>
              <a:defRPr>
                <a:solidFill>
                  <a:srgbClr val="6AA84F"/>
                </a:solidFill>
              </a:defRPr>
            </a:lvl7pPr>
            <a:lvl8pPr lvl="7">
              <a:buNone/>
              <a:defRPr>
                <a:solidFill>
                  <a:srgbClr val="6AA84F"/>
                </a:solidFill>
              </a:defRPr>
            </a:lvl8pPr>
            <a:lvl9pPr lvl="8">
              <a:buNone/>
              <a:defRPr>
                <a:solidFill>
                  <a:srgbClr val="6AA84F"/>
                </a:solidFill>
              </a:defRPr>
            </a:lvl9pPr>
          </a:lstStyle>
          <a:p>
            <a:pPr algn="l"/>
            <a:fld id="{00000000-1234-1234-1234-123412341234}" type="slidenum">
              <a:rPr lang="es-CL" smtClean="0"/>
              <a:pPr algn="l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6986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F874E-BB48-452B-BD58-8FBCCF12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D1EEA4-5389-48B5-8EBA-3609210E4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446D9A-6319-4583-A007-32CA8A71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53F4A-6784-4242-A41E-68A5D103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8B8DD-D581-43FE-B978-1AE2BC10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89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F5412-DBA4-424E-98A0-F167E1A2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2B967B-4188-4DFA-B877-92F24C3D8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008A2-BDF5-4AB4-AB17-B6FA4C48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18118-7D3F-4189-B64B-A2779065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34CD2-C30D-4FDC-BDE3-31610505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44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26385-AB17-4B34-A31C-FA4A28C4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765E1C-35DB-4ED1-91D9-89DE991AC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D1F2C-74A6-44BF-ABD9-8B5A57DF1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C06871-ADF6-4909-A5A2-122730DB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5189CC-D14D-4DC2-A6AD-35A39AE7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FA2131-AC24-403E-8F9B-C7C32973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42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7931C-DF08-4A8E-A08F-80144E8F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6B3228-D332-4A2D-BFA8-3FFE5F444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DB81D3-CEEA-4851-A621-53A0DAC6F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C92189-5761-4816-B051-458AD19F1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329BEE-7B68-459C-90E2-BB18B5623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3672BF-B028-4D58-9817-557F1E20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63171F-D01A-46C2-9FF4-6CA05353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CDA42C-5397-4924-94C5-AB0E881F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33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04C83-7E16-496A-97E2-C7EFD6B7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15D897-53FE-432D-8881-423EA128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E9E4D4-C61D-45CD-A3DB-4C8299B3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5A0B3C-6C12-4492-AAA7-F659971B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7CB0B1-36BB-44B2-BDE0-DD98190A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C45E55-67B7-40E2-9906-42B5A871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30899E-E42E-4F1F-8514-816B6C6E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22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0F5D6-A711-45F7-B0E1-81A60EF0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BB6464-18AB-4908-83C6-5624932D2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BE690E-4DFE-40FD-9565-3036C61A4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2BBD5-0264-4523-91C6-24C472D6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7B8AB4-BA71-416D-B99D-608CFD62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9A4E8A-D487-4783-8592-C7438623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4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109A2-4103-4D1D-A349-EA3966E01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466EE4-D6B3-440C-BE38-1E6B86020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CFD8D8-961A-4FA4-AF77-7BAAFDE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1F8A45-1A18-4D29-A9CA-0FE7DE0A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3031F1-D8BB-479D-95C3-4054528F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32912D-4E5A-443A-9781-D4681F5E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8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F71F44-BF73-4EAC-95DC-CA82563E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06F041-3E12-4F84-91A4-4D476716A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D4A1CD-182A-4E76-B429-E5BFCEC6F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CA8C-889A-481D-82D9-3196094C0BB2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2C931-6324-4B49-B461-08E6D2320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9A829D-339D-43EB-A11E-0525EC6E4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7A2EA-9613-4B25-80C9-8EEF72BC09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75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mvas.blogspot.com/2015/09/teoria-economica-y-politicas-economica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LSAEb_tdZYM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8048B4-3F65-4EB9-ABA8-099353BE8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E2FDE4-8ECB-4D0B-B871-D4EE5260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D455F4-918D-4ECD-86CE-2836C5F497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1897" b="12852"/>
          <a:stretch/>
        </p:blipFill>
        <p:spPr>
          <a:xfrm>
            <a:off x="-83956" y="65314"/>
            <a:ext cx="1219198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BE4996C-420D-4B8D-B3DD-9C63CF232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178" y="2852077"/>
            <a:ext cx="8423644" cy="1153841"/>
          </a:xfrm>
        </p:spPr>
        <p:txBody>
          <a:bodyPr anchor="b">
            <a:normAutofit fontScale="90000"/>
          </a:bodyPr>
          <a:lstStyle/>
          <a:p>
            <a:pPr algn="l"/>
            <a:r>
              <a:rPr lang="es-ES" sz="8000" dirty="0">
                <a:solidFill>
                  <a:schemeClr val="tx2"/>
                </a:solidFill>
              </a:rPr>
              <a:t>Electivo 3: Economía y Sociedad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B3433F-DB8F-4638-AF54-7D85CE2BA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063" y="4071233"/>
            <a:ext cx="4685906" cy="1527892"/>
          </a:xfrm>
        </p:spPr>
        <p:txBody>
          <a:bodyPr anchor="t">
            <a:normAutofit fontScale="77500" lnSpcReduction="20000"/>
          </a:bodyPr>
          <a:lstStyle/>
          <a:p>
            <a:pPr algn="l"/>
            <a:r>
              <a:rPr lang="es-ES" sz="2200" dirty="0">
                <a:solidFill>
                  <a:schemeClr val="tx2"/>
                </a:solidFill>
              </a:rPr>
              <a:t>Electivo 3 </a:t>
            </a:r>
          </a:p>
          <a:p>
            <a:pPr algn="l"/>
            <a:r>
              <a:rPr lang="es-ES" sz="2200" dirty="0">
                <a:solidFill>
                  <a:schemeClr val="tx2"/>
                </a:solidFill>
              </a:rPr>
              <a:t>PROFESOR: Abraham López</a:t>
            </a:r>
          </a:p>
          <a:p>
            <a:pPr algn="l"/>
            <a:r>
              <a:rPr lang="es-ES" sz="2200" dirty="0">
                <a:solidFill>
                  <a:schemeClr val="tx2"/>
                </a:solidFill>
              </a:rPr>
              <a:t>25-03</a:t>
            </a:r>
          </a:p>
          <a:p>
            <a:pPr algn="l"/>
            <a:r>
              <a:rPr lang="es-ES" sz="2200" dirty="0">
                <a:solidFill>
                  <a:schemeClr val="tx2"/>
                </a:solidFill>
              </a:rPr>
              <a:t>CLASE </a:t>
            </a:r>
            <a:r>
              <a:rPr lang="es-ES" sz="2200" dirty="0" err="1">
                <a:solidFill>
                  <a:schemeClr val="tx2"/>
                </a:solidFill>
              </a:rPr>
              <a:t>N°</a:t>
            </a:r>
            <a:r>
              <a:rPr lang="es-ES" sz="2200" dirty="0">
                <a:solidFill>
                  <a:schemeClr val="tx2"/>
                </a:solidFill>
              </a:rPr>
              <a:t> 6</a:t>
            </a:r>
          </a:p>
          <a:p>
            <a:pPr algn="l"/>
            <a:r>
              <a:rPr lang="es-ES" sz="2200" dirty="0" err="1">
                <a:solidFill>
                  <a:schemeClr val="tx2"/>
                </a:solidFill>
              </a:rPr>
              <a:t>OA</a:t>
            </a:r>
            <a:r>
              <a:rPr lang="es-ES" sz="2200" dirty="0">
                <a:solidFill>
                  <a:schemeClr val="tx2"/>
                </a:solidFill>
              </a:rPr>
              <a:t> 5-</a:t>
            </a:r>
            <a:r>
              <a:rPr lang="es-ES" sz="2200" dirty="0" err="1">
                <a:solidFill>
                  <a:schemeClr val="tx2"/>
                </a:solidFill>
              </a:rPr>
              <a:t>OA</a:t>
            </a:r>
            <a:r>
              <a:rPr lang="es-ES" sz="2200" dirty="0">
                <a:solidFill>
                  <a:schemeClr val="tx2"/>
                </a:solidFill>
              </a:rPr>
              <a:t> 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6DB23-FEFE-4C3A-88FA-8E855AB1E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B22FAF-4B4F-40B1-97FF-67CD036C8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488D89-E3BB-4E60-BF44-5F0BE92E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FA7B87-C151-46CF-9E07-DD4FD9717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99EB480-500C-4A3E-BED3-513B88DB0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708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5FFC31-D5C4-465B-B377-2A25C614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68" y="2604713"/>
            <a:ext cx="4875904" cy="1648568"/>
          </a:xfrm>
        </p:spPr>
        <p:txBody>
          <a:bodyPr anchor="ctr">
            <a:normAutofit/>
          </a:bodyPr>
          <a:lstStyle/>
          <a:p>
            <a:r>
              <a:rPr lang="es-ES" sz="9600" dirty="0">
                <a:solidFill>
                  <a:schemeClr val="tx2"/>
                </a:solidFill>
              </a:rPr>
              <a:t>Objetivo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BA7B3-350C-4B5A-B625-D3EC1A96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dirty="0">
                <a:solidFill>
                  <a:schemeClr val="tx2"/>
                </a:solidFill>
              </a:rPr>
              <a:t>Aplicar conceptos vinculados a la economía (Factores productivos, agentes económicos, mercado, etc.) a situaciones de la vida cotidiana.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194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D7DFC61-D750-46FB-9BB8-9818950AC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909" y="692426"/>
            <a:ext cx="4798845" cy="54731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3866" indent="0" algn="just">
              <a:buNone/>
            </a:pPr>
            <a:r>
              <a:rPr lang="es-ES" dirty="0"/>
              <a:t>Actividad</a:t>
            </a:r>
          </a:p>
          <a:p>
            <a:pPr marL="33866" indent="0" algn="just">
              <a:buNone/>
            </a:pPr>
            <a:r>
              <a:rPr lang="es-ES" dirty="0"/>
              <a:t>Observa atentamente el siguiente video y, valiéndote de tus apuntes de clases anteriores, realiza </a:t>
            </a:r>
            <a:r>
              <a:rPr lang="es-ES"/>
              <a:t>una análisis </a:t>
            </a:r>
            <a:r>
              <a:rPr lang="es-ES" dirty="0"/>
              <a:t>sobre la producción musical aplicando conceptos económicos como:</a:t>
            </a:r>
          </a:p>
          <a:p>
            <a:pPr marL="33866" indent="0" algn="just">
              <a:buNone/>
            </a:pPr>
            <a:endParaRPr lang="es-ES" dirty="0"/>
          </a:p>
          <a:p>
            <a:pPr marL="33866" indent="0" algn="just">
              <a:buNone/>
            </a:pPr>
            <a:r>
              <a:rPr lang="es-ES" dirty="0"/>
              <a:t>Necesidades, agentes productivos, factores productivos, mercado y los subconceptos que los componen (empresa, capital, oferta, demanda etc.)</a:t>
            </a:r>
          </a:p>
        </p:txBody>
      </p:sp>
      <p:pic>
        <p:nvPicPr>
          <p:cNvPr id="3" name="Elementos multimedia en línea 2" title="El Chombo Presenta - Por Qué No Hay Mucha Música Nueva En Algunos Géneros ?">
            <a:hlinkClick r:id="" action="ppaction://media"/>
            <a:extLst>
              <a:ext uri="{FF2B5EF4-FFF2-40B4-BE49-F238E27FC236}">
                <a16:creationId xmlns:a16="http://schemas.microsoft.com/office/drawing/2014/main" id="{91B0CA2A-A441-4F9B-8064-3DE9571D986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23232" y="692426"/>
            <a:ext cx="6720885" cy="37973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7DCACE0-EA20-40AF-A890-747B6E514363}"/>
              </a:ext>
            </a:extLst>
          </p:cNvPr>
          <p:cNvSpPr txBox="1"/>
          <p:nvPr/>
        </p:nvSpPr>
        <p:spPr>
          <a:xfrm>
            <a:off x="5402744" y="4797287"/>
            <a:ext cx="6561859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¿Qué rol cumple la economía, como disciplina, frente a los procesos sociales en la actualidad?</a:t>
            </a:r>
          </a:p>
        </p:txBody>
      </p:sp>
    </p:spTree>
    <p:extLst>
      <p:ext uri="{BB962C8B-B14F-4D97-AF65-F5344CB8AC3E}">
        <p14:creationId xmlns:p14="http://schemas.microsoft.com/office/powerpoint/2010/main" val="42484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31B18B2-1C89-4541-B62B-D7E73508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187" y="1269507"/>
            <a:ext cx="2166151" cy="585926"/>
          </a:xfrm>
        </p:spPr>
        <p:txBody>
          <a:bodyPr>
            <a:normAutofit fontScale="85000" lnSpcReduction="10000"/>
          </a:bodyPr>
          <a:lstStyle/>
          <a:p>
            <a:r>
              <a:rPr lang="es-ES" sz="2800" dirty="0"/>
              <a:t>Evaluación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330FF771-A1EF-4EFD-8144-A3934B03C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72753"/>
              </p:ext>
            </p:extLst>
          </p:nvPr>
        </p:nvGraphicFramePr>
        <p:xfrm>
          <a:off x="2692548" y="254097"/>
          <a:ext cx="8128000" cy="6349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10681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66649783"/>
                    </a:ext>
                  </a:extLst>
                </a:gridCol>
              </a:tblGrid>
              <a:tr h="680525">
                <a:tc>
                  <a:txBody>
                    <a:bodyPr/>
                    <a:lstStyle/>
                    <a:p>
                      <a:r>
                        <a:rPr lang="es-ES" dirty="0"/>
                        <a:t>PUNTAJE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CRITERIO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077622"/>
                  </a:ext>
                </a:extLst>
              </a:tr>
              <a:tr h="680525">
                <a:tc>
                  <a:txBody>
                    <a:bodyPr/>
                    <a:lstStyle/>
                    <a:p>
                      <a:r>
                        <a:rPr lang="es-E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Explica el tema abordado en el video correctamente, aplicando de manera correcta hasta 5 conceptos económicos trabajados en clase.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033499"/>
                  </a:ext>
                </a:extLst>
              </a:tr>
              <a:tr h="680525">
                <a:tc>
                  <a:txBody>
                    <a:bodyPr/>
                    <a:lstStyle/>
                    <a:p>
                      <a:r>
                        <a:rPr lang="es-ES" dirty="0"/>
                        <a:t>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Explica el tema abordado en el video correctamente, aplicando de manera correcta hasta 4 conceptos económicos trabajados en clase.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387094"/>
                  </a:ext>
                </a:extLst>
              </a:tr>
              <a:tr h="680525">
                <a:tc>
                  <a:txBody>
                    <a:bodyPr/>
                    <a:lstStyle/>
                    <a:p>
                      <a:r>
                        <a:rPr lang="es-ES" dirty="0"/>
                        <a:t>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Explica el tema abordado en el video correctamente, aplicando de manera correcta 3 conceptos económicos trabajados en clase.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650503"/>
                  </a:ext>
                </a:extLst>
              </a:tr>
              <a:tr h="680525">
                <a:tc>
                  <a:txBody>
                    <a:bodyPr/>
                    <a:lstStyle/>
                    <a:p>
                      <a:r>
                        <a:rPr lang="es-ES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Explica el tema abordado en el video correctamente, aplicando de manera correcta 2 o menos conceptos económicos trabajados en clase.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62659"/>
                  </a:ext>
                </a:extLst>
              </a:tr>
              <a:tr h="680525">
                <a:tc>
                  <a:txBody>
                    <a:bodyPr/>
                    <a:lstStyle/>
                    <a:p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No explica correctamente el tema abordado ni utiliza conceptos económicos en su explicación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54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2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76BE864-4D6E-4A5F-BF21-9DFFE4025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437" y="139200"/>
            <a:ext cx="7124800" cy="1093200"/>
          </a:xfrm>
        </p:spPr>
        <p:txBody>
          <a:bodyPr/>
          <a:lstStyle/>
          <a:p>
            <a:r>
              <a:rPr lang="es-ES" dirty="0"/>
              <a:t>Ejemplo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AD42F0-37FD-4A83-976B-9C3BEAAB62C4}"/>
              </a:ext>
            </a:extLst>
          </p:cNvPr>
          <p:cNvSpPr txBox="1"/>
          <p:nvPr/>
        </p:nvSpPr>
        <p:spPr>
          <a:xfrm>
            <a:off x="123197" y="1108113"/>
            <a:ext cx="755822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“La industria musical busca maximizar sus ganancias”  &lt;- Como toda </a:t>
            </a:r>
            <a:r>
              <a:rPr lang="es-ES" sz="2800" b="1" dirty="0"/>
              <a:t>empresa</a:t>
            </a:r>
            <a:r>
              <a:rPr lang="es-ES" sz="2800" dirty="0"/>
              <a:t>, la industria de la música busca generar ganancias, por lo que siempre se optara por </a:t>
            </a:r>
            <a:r>
              <a:rPr lang="es-ES" sz="2800" b="1" dirty="0"/>
              <a:t>factores productivos </a:t>
            </a:r>
            <a:r>
              <a:rPr lang="es-ES" sz="2800" dirty="0"/>
              <a:t>de menor costo, en este caso, prescindiendo del factor humano lo que abarata el </a:t>
            </a:r>
            <a:r>
              <a:rPr lang="es-ES" sz="2800" b="1" dirty="0"/>
              <a:t>factor trabajo</a:t>
            </a:r>
            <a:r>
              <a:rPr lang="es-ES" sz="2800" dirty="0"/>
              <a:t>. </a:t>
            </a:r>
          </a:p>
        </p:txBody>
      </p:sp>
      <p:sp>
        <p:nvSpPr>
          <p:cNvPr id="8" name="Pergamino: horizontal 7">
            <a:extLst>
              <a:ext uri="{FF2B5EF4-FFF2-40B4-BE49-F238E27FC236}">
                <a16:creationId xmlns:a16="http://schemas.microsoft.com/office/drawing/2014/main" id="{E4861E34-42B9-4321-9040-821370EDB748}"/>
              </a:ext>
            </a:extLst>
          </p:cNvPr>
          <p:cNvSpPr/>
          <p:nvPr/>
        </p:nvSpPr>
        <p:spPr>
          <a:xfrm>
            <a:off x="179786" y="4541716"/>
            <a:ext cx="5626210" cy="201888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Plazo de entrega: Finalización de la clase de hoy 25-03.</a:t>
            </a:r>
          </a:p>
        </p:txBody>
      </p:sp>
      <p:sp>
        <p:nvSpPr>
          <p:cNvPr id="9" name="Explosión: 14 puntos 8">
            <a:extLst>
              <a:ext uri="{FF2B5EF4-FFF2-40B4-BE49-F238E27FC236}">
                <a16:creationId xmlns:a16="http://schemas.microsoft.com/office/drawing/2014/main" id="{2E2CE2A8-B3C1-423F-9A94-12304D7D70BE}"/>
              </a:ext>
            </a:extLst>
          </p:cNvPr>
          <p:cNvSpPr/>
          <p:nvPr/>
        </p:nvSpPr>
        <p:spPr>
          <a:xfrm>
            <a:off x="7681417" y="233038"/>
            <a:ext cx="4510583" cy="5688367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Quienes cumplieron con entrega anterior tienen derecho a una bonificación de 5 décimas.</a:t>
            </a:r>
          </a:p>
        </p:txBody>
      </p:sp>
    </p:spTree>
    <p:extLst>
      <p:ext uri="{BB962C8B-B14F-4D97-AF65-F5344CB8AC3E}">
        <p14:creationId xmlns:p14="http://schemas.microsoft.com/office/powerpoint/2010/main" val="4007086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301</Words>
  <Application>Microsoft Office PowerPoint</Application>
  <PresentationFormat>Panorámica</PresentationFormat>
  <Paragraphs>31</Paragraphs>
  <Slides>5</Slides>
  <Notes>1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Abril Fatface</vt:lpstr>
      <vt:lpstr>Arial</vt:lpstr>
      <vt:lpstr>Calibri</vt:lpstr>
      <vt:lpstr>Calibri Light</vt:lpstr>
      <vt:lpstr>Montserrat</vt:lpstr>
      <vt:lpstr>Tema de Office</vt:lpstr>
      <vt:lpstr>Electivo 3: Economía y Sociedad</vt:lpstr>
      <vt:lpstr>Objetivo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Electivo 3: Economía y Sociedad</dc:title>
  <dc:creator>Abraham López</dc:creator>
  <cp:lastModifiedBy>Carmen Barros Ortega</cp:lastModifiedBy>
  <cp:revision>5</cp:revision>
  <dcterms:created xsi:type="dcterms:W3CDTF">2021-03-25T02:53:08Z</dcterms:created>
  <dcterms:modified xsi:type="dcterms:W3CDTF">2021-03-30T13:22:46Z</dcterms:modified>
</cp:coreProperties>
</file>