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72" r:id="rId6"/>
    <p:sldId id="266" r:id="rId7"/>
    <p:sldId id="273" r:id="rId8"/>
    <p:sldId id="259" r:id="rId9"/>
    <p:sldId id="269" r:id="rId10"/>
    <p:sldId id="270" r:id="rId11"/>
    <p:sldId id="261" r:id="rId12"/>
    <p:sldId id="267" r:id="rId13"/>
    <p:sldId id="268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57" autoAdjust="0"/>
  </p:normalViewPr>
  <p:slideViewPr>
    <p:cSldViewPr snapToGrid="0">
      <p:cViewPr varScale="1">
        <p:scale>
          <a:sx n="85" d="100"/>
          <a:sy n="85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6D554-564B-4626-9F30-C4D94CD0A00B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DD27D-2136-4073-A3E5-990EC5C650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12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¿De qué manera define el escenario mundial cada uno de los lideres citados?</a:t>
            </a:r>
          </a:p>
          <a:p>
            <a:r>
              <a:rPr lang="es-ES" dirty="0"/>
              <a:t>¿Qué características asocian a cada proyecto? ¿Por qué se podría considerar importante el expandir la influencia de cada uno en este contexto?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DD27D-2136-4073-A3E5-990EC5C6504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8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1E098-DDD1-4C9A-8E70-E63FE1FE6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04D3B7-16CE-4554-A3E1-43990B530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F6C540-1C16-49EE-96B0-26A3F18C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7FEF-8F1B-4066-8C04-E912456C9E7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60972D-1EA3-47DC-A753-515096C8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FEDB4-FA21-4620-9B49-009E48E7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A63-8A61-4A0C-89F0-4FA715D5D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30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30B3A-0AFE-43FF-8DCB-D9FA309C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1584BE-5B27-4451-B114-6CF04BD17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04CA93-6517-4A13-A55D-7898B5B5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7FEF-8F1B-4066-8C04-E912456C9E7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BA310C-0AD1-4F5A-91A6-DE1EB4CB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098801-B383-4469-9B15-25DF93F2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A63-8A61-4A0C-89F0-4FA715D5D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38C1D9-DACB-475D-8022-828A5B592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10E54-B25D-4D82-AD82-CF72D54A6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7AB8E8-3DAA-40C9-BD79-E3E0661B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7FEF-8F1B-4066-8C04-E912456C9E7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6E191D-F5E1-4119-AC98-AC46D7B6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23CAD1-071F-4CC7-BDF3-4BDAA821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A63-8A61-4A0C-89F0-4FA715D5D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21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03D94-CE9D-4A82-8438-A628462E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E8092-557B-4B71-AD04-5235BEAFC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24BED2-01AB-4601-9995-137501F1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7FEF-8F1B-4066-8C04-E912456C9E7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B2235A-F8C8-4349-95BD-973830A5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D6F8C5-B923-49BC-B656-508CDDA5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A63-8A61-4A0C-89F0-4FA715D5D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09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9AC8A-1A2B-411B-96E0-53061324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EAD595-B58A-4A85-A168-E4C39F626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771414-C125-4DF4-B61D-72861993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7FEF-8F1B-4066-8C04-E912456C9E7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0F569-32C9-4DC6-9A7C-B0E4F7DF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FF26D-0564-4389-822B-79039EE9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A63-8A61-4A0C-89F0-4FA715D5D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86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D06F0-8DD4-4097-B864-A5B8C1BE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0DBD46-9B21-4491-8F30-B93D06FFE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B89DF9-4FD9-4016-845B-C76C9B062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4CDF30-E37F-434E-A375-5F85C70D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7FEF-8F1B-4066-8C04-E912456C9E7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4C6C8E-B646-4B14-9C75-A5072AF0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631E78-835F-4A05-972D-F5594F01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A63-8A61-4A0C-89F0-4FA715D5D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50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25802-DB61-4D52-9EC8-05EF059C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98B475-AD32-420B-8BB9-CEE496701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FC10BC-F6A4-4EFA-BFD3-EB08B94D4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3BAB9D-7BB3-4393-AF2D-C77F74028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151179-8C3C-4BF8-B14A-4B523CDBD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EB9A5D-6859-4BEF-B31F-CC06076B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7FEF-8F1B-4066-8C04-E912456C9E7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B48159-7450-4DF7-A225-B1EDC4E2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3601AB-EF48-4A17-BC3F-53E31546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A63-8A61-4A0C-89F0-4FA715D5D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83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142C6-5CA0-4833-AB03-0E169412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A0D85A-6644-4CC7-B0B4-19735AAA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7FEF-8F1B-4066-8C04-E912456C9E7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21070-1D8E-443D-A50A-9ACE7904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2B60DC-9FE4-4E65-B888-3545441A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A63-8A61-4A0C-89F0-4FA715D5D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8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DA70E4-ABD3-4595-B06B-BF7C4C7B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7FEF-8F1B-4066-8C04-E912456C9E7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F0F180-F966-41B1-A4BE-CA1E22E4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D311C0-F84B-4A4A-B79F-08CD3CEB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A63-8A61-4A0C-89F0-4FA715D5D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87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805F6-005B-4A2B-974B-EEFEA230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25E767-F822-4C68-9E28-0913E2C98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FAD2DF-0686-4373-AD88-D25E4F898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E5CF32-02F8-4949-8959-D4576A9D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7FEF-8F1B-4066-8C04-E912456C9E7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8654CB-C78B-4A3D-8F28-3739A2D4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77D993-5C2C-447B-9054-F7DC9D2D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A63-8A61-4A0C-89F0-4FA715D5D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31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B8364-3F6E-4334-91C7-13693768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4C139E1-64D8-4704-AB6A-07573929F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32B9EC-3214-4399-AAFF-036FE9E0E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DEF03A-A03C-4BB1-A5AC-A64CBD51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7FEF-8F1B-4066-8C04-E912456C9E7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671078-6B44-4177-964D-87AC7859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2ADF11-A171-4697-89E0-F2049A44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7A63-8A61-4A0C-89F0-4FA715D5D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40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A388F0-BB95-4E38-84D1-8A9DCD79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A6B8BE-F7DF-4E73-A7F4-46BF2C7CE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6F8E3-2522-4CE6-9BE4-EE89D763F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67FEF-8F1B-4066-8C04-E912456C9E73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AE94AB-2F97-4594-B421-3763E0C63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3477CA-CDD1-4B4E-A2F6-8E68598B2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7A63-8A61-4A0C-89F0-4FA715D5DA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3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gopedia.com/cronologia-del-mundo-siglo-xx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adeclase.blogspot.com/2020/04/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distanciafreiresociales2.blogspot.com/" TargetMode="Externa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udluL0hYfg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ZXns-T0F5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NATO_Warsaw_Pact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2MMnoL58dM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gAaEtUqskk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Foto en blanco y negro de una multitud de gente&#10;&#10;Descripción generada automáticamente">
            <a:extLst>
              <a:ext uri="{FF2B5EF4-FFF2-40B4-BE49-F238E27FC236}">
                <a16:creationId xmlns:a16="http://schemas.microsoft.com/office/drawing/2014/main" id="{FF67457B-6DDA-40A4-A0E7-749CC7205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CA645C-6619-4BFD-8BAB-17DA9E87D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just"/>
            <a:r>
              <a:rPr lang="es-ES" sz="6600" dirty="0">
                <a:latin typeface="Bahnschrift Condensed" panose="020B0502040204020203" pitchFamily="34" charset="0"/>
              </a:rPr>
              <a:t>Guerra Fría y geopolítica internacional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AAAE0B-0138-4B8C-932A-143E53BDA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ES" sz="1300" dirty="0"/>
              <a:t>Historia-Segundo Medio</a:t>
            </a:r>
          </a:p>
          <a:p>
            <a:pPr algn="l"/>
            <a:r>
              <a:rPr lang="es-ES" sz="1300" dirty="0"/>
              <a:t>Profesor Abraham López</a:t>
            </a:r>
          </a:p>
          <a:p>
            <a:pPr algn="l"/>
            <a:r>
              <a:rPr lang="es-ES" sz="1300" dirty="0"/>
              <a:t>OA: 08</a:t>
            </a:r>
          </a:p>
          <a:p>
            <a:pPr algn="l"/>
            <a:r>
              <a:rPr lang="es-ES" sz="1300" dirty="0"/>
              <a:t>CLASE </a:t>
            </a:r>
            <a:r>
              <a:rPr lang="es-ES" sz="1300" dirty="0" err="1"/>
              <a:t>N°</a:t>
            </a:r>
            <a:r>
              <a:rPr lang="es-ES" sz="1300" dirty="0"/>
              <a:t> 3-4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A3CF11-AD7F-4BD6-B933-E5C0342AF42E}"/>
              </a:ext>
            </a:extLst>
          </p:cNvPr>
          <p:cNvSpPr txBox="1"/>
          <p:nvPr/>
        </p:nvSpPr>
        <p:spPr>
          <a:xfrm>
            <a:off x="9705422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vigopedia.com/cronologia-del-mundo-siglo-xx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6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4EA3CB0E-4607-459E-AE75-1E5FE1461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"/>
          <a:stretch/>
        </p:blipFill>
        <p:spPr>
          <a:xfrm>
            <a:off x="2356988" y="58723"/>
            <a:ext cx="7478024" cy="6799277"/>
          </a:xfrm>
        </p:spPr>
      </p:pic>
    </p:spTree>
    <p:extLst>
      <p:ext uri="{BB962C8B-B14F-4D97-AF65-F5344CB8AC3E}">
        <p14:creationId xmlns:p14="http://schemas.microsoft.com/office/powerpoint/2010/main" val="12787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C39B7-44CE-4E58-ACB7-310BA604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La </a:t>
            </a:r>
            <a:r>
              <a:rPr lang="en-US" sz="6000" kern="1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división</a:t>
            </a:r>
            <a:r>
              <a:rPr lang="en-US" sz="6000" kern="1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de </a:t>
            </a:r>
            <a:r>
              <a:rPr lang="en-US" sz="6000" kern="1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Alemania</a:t>
            </a:r>
            <a:endParaRPr lang="en-US" sz="6000" kern="12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Marcador de contenido 4" descr="Foto en blanco y negro de una ciudad&#10;&#10;Descripción generada automáticamente">
            <a:extLst>
              <a:ext uri="{FF2B5EF4-FFF2-40B4-BE49-F238E27FC236}">
                <a16:creationId xmlns:a16="http://schemas.microsoft.com/office/drawing/2014/main" id="{C4DDA3C8-36A2-4AD5-BB44-B42CA2482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33" r="14555" b="-3"/>
          <a:stretch/>
        </p:blipFill>
        <p:spPr>
          <a:xfrm>
            <a:off x="238522" y="2410448"/>
            <a:ext cx="5803323" cy="3890357"/>
          </a:xfrm>
          <a:prstGeom prst="rect">
            <a:avLst/>
          </a:prstGeom>
        </p:spPr>
      </p:pic>
      <p:pic>
        <p:nvPicPr>
          <p:cNvPr id="8" name="Imagen 7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3CE14F4F-35DF-4BA8-9FA5-A213869C38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87" t="11539" r="-189" b="2221"/>
          <a:stretch/>
        </p:blipFill>
        <p:spPr>
          <a:xfrm>
            <a:off x="6150157" y="2314443"/>
            <a:ext cx="6065489" cy="39231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3DE3292-64D2-481A-8788-9CF8990B9D7F}"/>
              </a:ext>
            </a:extLst>
          </p:cNvPr>
          <p:cNvSpPr txBox="1"/>
          <p:nvPr/>
        </p:nvSpPr>
        <p:spPr>
          <a:xfrm>
            <a:off x="3654947" y="6100750"/>
            <a:ext cx="23471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foradeclase.blogspot.com/2020/0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FF1825-8141-4A15-8476-CC2B215C0620}"/>
              </a:ext>
            </a:extLst>
          </p:cNvPr>
          <p:cNvSpPr txBox="1"/>
          <p:nvPr/>
        </p:nvSpPr>
        <p:spPr>
          <a:xfrm>
            <a:off x="9535246" y="6436950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 dirty="0">
                <a:solidFill>
                  <a:srgbClr val="FFFFFF"/>
                </a:solidFill>
                <a:hlinkClick r:id="rId5" tooltip="http://distanciafreiresociales2.blogspo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dirty="0">
                <a:solidFill>
                  <a:srgbClr val="FFFFFF"/>
                </a:solidFill>
              </a:rPr>
              <a:t> de Autor desconocido está bajo licencia </a:t>
            </a:r>
            <a:r>
              <a:rPr lang="es-ES" sz="700" dirty="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1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lementos multimedia en línea 6" title="La construcciￃﾳn del Muro de Berlￃﾭn">
            <a:hlinkClick r:id="" action="ppaction://media"/>
            <a:extLst>
              <a:ext uri="{FF2B5EF4-FFF2-40B4-BE49-F238E27FC236}">
                <a16:creationId xmlns:a16="http://schemas.microsoft.com/office/drawing/2014/main" id="{52B591A1-0DD3-4195-8459-26C4C64E678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B4C08A-5590-434E-AA47-BF746CCD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s-ES" sz="5600" dirty="0"/>
              <a:t>Actividad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8406C83D-8AD4-40D9-9CDC-83DC8CD66642}"/>
              </a:ext>
            </a:extLst>
          </p:cNvPr>
          <p:cNvSpPr txBox="1"/>
          <p:nvPr/>
        </p:nvSpPr>
        <p:spPr>
          <a:xfrm>
            <a:off x="4721703" y="890475"/>
            <a:ext cx="55771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ES" dirty="0"/>
              <a:t>Complementa tu aprendizaje mediante el siguiente documental: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El Muro de Berlín, nuestra familia y nosotros | DW Documental</a:t>
            </a:r>
          </a:p>
          <a:p>
            <a:pPr marL="0" indent="0" algn="just">
              <a:buNone/>
            </a:pPr>
            <a:r>
              <a:rPr lang="es-CL" dirty="0">
                <a:hlinkClick r:id="rId2"/>
              </a:rPr>
              <a:t>https://www.youtube.com/watch?v=sZXns-T0F5I</a:t>
            </a:r>
            <a:endParaRPr lang="es-CL" dirty="0"/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/>
              <a:t>¿Qué impacto tuvo la Guerra Fría en la población alemana?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/>
              <a:t>¿De qué manera crees que la población de otros países ,que experimentó la Guerra Fría, se vio afectada por este contexto?</a:t>
            </a:r>
          </a:p>
        </p:txBody>
      </p:sp>
    </p:spTree>
    <p:extLst>
      <p:ext uri="{BB962C8B-B14F-4D97-AF65-F5344CB8AC3E}">
        <p14:creationId xmlns:p14="http://schemas.microsoft.com/office/powerpoint/2010/main" val="99188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063C6B-F06E-4DC5-A125-A97AFDB5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099" y="123074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s-ES" sz="6100" dirty="0">
                <a:latin typeface="Bahnschrift Condensed" panose="020B0502040204020203" pitchFamily="34" charset="0"/>
              </a:rPr>
              <a:t>Objetivo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8589C6-AD66-4088-BF00-E04D151CB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400" dirty="0"/>
              <a:t>Caracterizar el proceso de Guerra Fría en su dimensión geopolítica, mediante el análisis de fuentes secundarias y primarias.</a:t>
            </a:r>
          </a:p>
        </p:txBody>
      </p:sp>
    </p:spTree>
    <p:extLst>
      <p:ext uri="{BB962C8B-B14F-4D97-AF65-F5344CB8AC3E}">
        <p14:creationId xmlns:p14="http://schemas.microsoft.com/office/powerpoint/2010/main" val="182362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9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Marcador de contenido 4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F9BC7865-0135-4040-BD3C-4789995FE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97" y="1172742"/>
            <a:ext cx="3431867" cy="4468293"/>
          </a:xfrm>
        </p:spPr>
      </p:pic>
      <p:pic>
        <p:nvPicPr>
          <p:cNvPr id="7" name="Imagen 6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24191D7D-690E-46C5-BB97-EF2190404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63" y="1208088"/>
            <a:ext cx="3687763" cy="44418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7B11BB-EC2E-445A-8A0B-3C3752E2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s-ES" sz="2600">
                <a:solidFill>
                  <a:srgbClr val="FFFFFF"/>
                </a:solidFill>
              </a:rPr>
              <a:t>INICIO</a:t>
            </a:r>
          </a:p>
        </p:txBody>
      </p:sp>
    </p:spTree>
    <p:extLst>
      <p:ext uri="{BB962C8B-B14F-4D97-AF65-F5344CB8AC3E}">
        <p14:creationId xmlns:p14="http://schemas.microsoft.com/office/powerpoint/2010/main" val="381382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DF23A-18A8-4792-979A-CB06245D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s-ES" dirty="0">
                <a:latin typeface="Bahnschrift Condensed" panose="020B0502040204020203" pitchFamily="34" charset="0"/>
              </a:rPr>
              <a:t>Bloques antagónicos: Occidental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5EF470-216D-4E80-92AE-1B6FA83B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s-ES" sz="1800" dirty="0"/>
              <a:t>Liderado por EE.UU.</a:t>
            </a:r>
          </a:p>
          <a:p>
            <a:endParaRPr lang="es-ES" sz="1800" dirty="0"/>
          </a:p>
          <a:p>
            <a:r>
              <a:rPr lang="es-ES" sz="1800" dirty="0"/>
              <a:t>Defensa de la ideología liberal y economía capitalista.</a:t>
            </a:r>
          </a:p>
          <a:p>
            <a:endParaRPr lang="es-ES" sz="1800" dirty="0"/>
          </a:p>
          <a:p>
            <a:r>
              <a:rPr lang="es-ES" sz="1800" dirty="0"/>
              <a:t>Sus principales zonas de influencia estuvieron en América Latina y el océano pacífico.</a:t>
            </a:r>
          </a:p>
          <a:p>
            <a:endParaRPr lang="es-ES" sz="1800" dirty="0"/>
          </a:p>
          <a:p>
            <a:r>
              <a:rPr lang="es-ES" sz="1800" dirty="0"/>
              <a:t>Establecieron regímenes democráticos con economías capitalistas.</a:t>
            </a:r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95FE342C-CB51-4B59-ABDD-BC088E365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59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FC21F0-4C9C-4A12-BBC0-DEBDEE493A18}"/>
              </a:ext>
            </a:extLst>
          </p:cNvPr>
          <p:cNvSpPr txBox="1"/>
          <p:nvPr/>
        </p:nvSpPr>
        <p:spPr>
          <a:xfrm>
            <a:off x="9857707" y="6657945"/>
            <a:ext cx="23342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en.wikipedia.org/wiki/File:NATO_Warsaw_Pact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6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B3CE5-AB02-4B1C-B493-CE3C5347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L" sz="4800" kern="1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Propaganda durante la Guerra Fría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B75D83-A3C8-437E-B3BF-232EC392AA82}"/>
              </a:ext>
            </a:extLst>
          </p:cNvPr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¿Qué elementos del sistema liberal capitalista pone en valor esta propaganda?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¿Cuáles de dichos elementos se mantienen vigentes en nuestra sociedad?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¿Qué opinas de ellos?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¿Qué opinas del uso que se le daba a la propaganda en el contexto de Guerra Fría?</a:t>
            </a:r>
          </a:p>
        </p:txBody>
      </p:sp>
      <p:pic>
        <p:nvPicPr>
          <p:cNvPr id="4" name="Elementos multimedia en línea 3" title="Propaganda de EE.UU. sobre su economía capitalista durante la Guerra Fría">
            <a:hlinkClick r:id="" action="ppaction://media"/>
            <a:extLst>
              <a:ext uri="{FF2B5EF4-FFF2-40B4-BE49-F238E27FC236}">
                <a16:creationId xmlns:a16="http://schemas.microsoft.com/office/drawing/2014/main" id="{A9F9B7F0-858C-4AD1-9F89-2844E372080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10508" y="2484255"/>
            <a:ext cx="4952325" cy="371424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5B4C7-8A2A-461E-825E-D2F7A289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ES" dirty="0">
                <a:latin typeface="Bahnschrift Condensed" panose="020B0502040204020203" pitchFamily="34" charset="0"/>
              </a:rPr>
              <a:t>Bloques antagónicos: Oriental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FFED55-A30A-42C9-9612-06CC298B1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ES" sz="2000" dirty="0"/>
              <a:t>Liderado por la URSS.</a:t>
            </a:r>
          </a:p>
          <a:p>
            <a:endParaRPr lang="es-ES" sz="2000" dirty="0"/>
          </a:p>
          <a:p>
            <a:r>
              <a:rPr lang="es-ES" sz="2000" dirty="0"/>
              <a:t>Defiende una ideología comunista.</a:t>
            </a:r>
          </a:p>
          <a:p>
            <a:endParaRPr lang="es-ES" sz="2000" dirty="0"/>
          </a:p>
          <a:p>
            <a:r>
              <a:rPr lang="es-ES" sz="2000" dirty="0"/>
              <a:t>Su influencia se concentró en el oeste europeo y el gran parte de Asia.</a:t>
            </a:r>
          </a:p>
          <a:p>
            <a:endParaRPr lang="es-ES" sz="2000" dirty="0"/>
          </a:p>
          <a:p>
            <a:r>
              <a:rPr lang="es-ES" sz="2000" dirty="0"/>
              <a:t>Estableció regímenes comunistas de partido único (dictaduras).</a:t>
            </a:r>
          </a:p>
          <a:p>
            <a:pPr marL="0" indent="0">
              <a:buNone/>
            </a:pPr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5919502E-3F9C-44F5-BDB1-D35E6B564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0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B8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23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7012901-49EB-4C46-B992-C1D33086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Bahnschrift Condensed" panose="020B0502040204020203" pitchFamily="34" charset="0"/>
              </a:rPr>
              <a:t>Propaganda durante la Guerra Fría</a:t>
            </a:r>
            <a:endParaRPr lang="es-CL" sz="4000">
              <a:solidFill>
                <a:srgbClr val="FFFF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378193-AF80-494C-ADBF-AAE31707B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¿Qué vinculo existe entre la propaganda y la ideología comunista?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/>
              <a:t>¿Qué diferencias identificas con el mensaje de la propaganda estadounidense?</a:t>
            </a:r>
          </a:p>
        </p:txBody>
      </p:sp>
      <p:pic>
        <p:nvPicPr>
          <p:cNvPr id="4" name="Elementos multimedia en línea 3" title="Propaganda soviética">
            <a:hlinkClick r:id="" action="ppaction://media"/>
            <a:extLst>
              <a:ext uri="{FF2B5EF4-FFF2-40B4-BE49-F238E27FC236}">
                <a16:creationId xmlns:a16="http://schemas.microsoft.com/office/drawing/2014/main" id="{0A6BDEC0-91C3-4CD3-8394-5691229B3A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24513" y="2492376"/>
            <a:ext cx="4751162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018863-D954-493B-ACA4-6ED9DB2E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s-CL" sz="3600" dirty="0">
                <a:solidFill>
                  <a:srgbClr val="FFFFFF"/>
                </a:solidFill>
                <a:latin typeface="Bahnschrift Condensed" panose="020B0502040204020203" pitchFamily="34" charset="0"/>
              </a:rPr>
              <a:t>Bloques antagónicos: Occidental y Oriental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D2BFB5A2-664F-4014-AF84-2D668E9BD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3" y="484632"/>
            <a:ext cx="8137738" cy="5726212"/>
          </a:xfrm>
        </p:spPr>
      </p:pic>
    </p:spTree>
    <p:extLst>
      <p:ext uri="{BB962C8B-B14F-4D97-AF65-F5344CB8AC3E}">
        <p14:creationId xmlns:p14="http://schemas.microsoft.com/office/powerpoint/2010/main" val="427824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40A21-A2A1-47E1-8655-3E3285FD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>
                <a:latin typeface="Bahnschrift Condensed" panose="020B0502040204020203" pitchFamily="34" charset="0"/>
              </a:rPr>
              <a:t>Formas de influencia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9828ACB-5D08-41E4-BA37-444E59D51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45790"/>
              </p:ext>
            </p:extLst>
          </p:nvPr>
        </p:nvGraphicFramePr>
        <p:xfrm>
          <a:off x="656947" y="1796099"/>
          <a:ext cx="10759736" cy="3601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934">
                  <a:extLst>
                    <a:ext uri="{9D8B030D-6E8A-4147-A177-3AD203B41FA5}">
                      <a16:colId xmlns:a16="http://schemas.microsoft.com/office/drawing/2014/main" val="1822899442"/>
                    </a:ext>
                  </a:extLst>
                </a:gridCol>
                <a:gridCol w="2689934">
                  <a:extLst>
                    <a:ext uri="{9D8B030D-6E8A-4147-A177-3AD203B41FA5}">
                      <a16:colId xmlns:a16="http://schemas.microsoft.com/office/drawing/2014/main" val="373575693"/>
                    </a:ext>
                  </a:extLst>
                </a:gridCol>
                <a:gridCol w="2689934">
                  <a:extLst>
                    <a:ext uri="{9D8B030D-6E8A-4147-A177-3AD203B41FA5}">
                      <a16:colId xmlns:a16="http://schemas.microsoft.com/office/drawing/2014/main" val="2147540239"/>
                    </a:ext>
                  </a:extLst>
                </a:gridCol>
                <a:gridCol w="2689934">
                  <a:extLst>
                    <a:ext uri="{9D8B030D-6E8A-4147-A177-3AD203B41FA5}">
                      <a16:colId xmlns:a16="http://schemas.microsoft.com/office/drawing/2014/main" val="403426275"/>
                    </a:ext>
                  </a:extLst>
                </a:gridCol>
              </a:tblGrid>
              <a:tr h="410269">
                <a:tc gridSpan="4">
                  <a:txBody>
                    <a:bodyPr/>
                    <a:lstStyle/>
                    <a:p>
                      <a:pPr algn="ctr"/>
                      <a:r>
                        <a:rPr lang="es-ES" dirty="0"/>
                        <a:t>Formas de influencia de las potencias: Guerra Fría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537216"/>
                  </a:ext>
                </a:extLst>
              </a:tr>
              <a:tr h="415968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BLOQUE LIBERAL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BLOQUE COMUNISTA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293114"/>
                  </a:ext>
                </a:extLst>
              </a:tr>
              <a:tr h="113420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ALIANZAS MILITARES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AYUDAS ECONOMICAS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ALIANZAS MILITARES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AYUDAS ECONOMICAS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457551"/>
                  </a:ext>
                </a:extLst>
              </a:tr>
              <a:tr h="164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Doctrina Truman (1947) y Fundación de la OTAN (1949)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Plan Marshall (1947)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Pacto de Varsovia (1955)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COMECON o Consejo de Asistencia económica mutua (1947)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151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638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422</Words>
  <Application>Microsoft Office PowerPoint</Application>
  <PresentationFormat>Panorámica</PresentationFormat>
  <Paragraphs>72</Paragraphs>
  <Slides>13</Slides>
  <Notes>1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Bahnschrift Condensed</vt:lpstr>
      <vt:lpstr>Calibri</vt:lpstr>
      <vt:lpstr>Calibri Light</vt:lpstr>
      <vt:lpstr>Tema de Office</vt:lpstr>
      <vt:lpstr>Guerra Fría y geopolítica internacional</vt:lpstr>
      <vt:lpstr>Objetivo</vt:lpstr>
      <vt:lpstr>INICIO</vt:lpstr>
      <vt:lpstr>Bloques antagónicos: Occidental </vt:lpstr>
      <vt:lpstr>Propaganda durante la Guerra Fría</vt:lpstr>
      <vt:lpstr>Bloques antagónicos: Oriental</vt:lpstr>
      <vt:lpstr>Propaganda durante la Guerra Fría</vt:lpstr>
      <vt:lpstr>Bloques antagónicos: Occidental y Oriental</vt:lpstr>
      <vt:lpstr>Formas de influencia</vt:lpstr>
      <vt:lpstr>Presentación de PowerPoint</vt:lpstr>
      <vt:lpstr>La división de Alemania</vt:lpstr>
      <vt:lpstr>Presentación de PowerPoint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impacto de la Guerra Fría</dc:title>
  <dc:creator>Abraham López</dc:creator>
  <cp:lastModifiedBy>Carmen Barros Ortega</cp:lastModifiedBy>
  <cp:revision>19</cp:revision>
  <dcterms:created xsi:type="dcterms:W3CDTF">2020-08-28T08:40:21Z</dcterms:created>
  <dcterms:modified xsi:type="dcterms:W3CDTF">2021-08-02T15:27:00Z</dcterms:modified>
</cp:coreProperties>
</file>