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0" r:id="rId4"/>
    <p:sldId id="272" r:id="rId5"/>
    <p:sldId id="273" r:id="rId6"/>
    <p:sldId id="258" r:id="rId7"/>
    <p:sldId id="26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59" autoAdjust="0"/>
  </p:normalViewPr>
  <p:slideViewPr>
    <p:cSldViewPr snapToGrid="0">
      <p:cViewPr varScale="1">
        <p:scale>
          <a:sx n="77" d="100"/>
          <a:sy n="77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58914-F387-455C-8204-BCDC37699BBD}" type="doc">
      <dgm:prSet loTypeId="urn:microsoft.com/office/officeart/2005/8/layout/defaul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DA05F7C-C48C-4899-BD15-C8DABA089C51}">
      <dgm:prSet/>
      <dgm:spPr/>
      <dgm:t>
        <a:bodyPr/>
        <a:lstStyle/>
        <a:p>
          <a:r>
            <a:rPr lang="es-ES"/>
            <a:t>Europa, a partir del siglo XV (1400 d.c.)</a:t>
          </a:r>
          <a:endParaRPr lang="en-US"/>
        </a:p>
      </dgm:t>
    </dgm:pt>
    <dgm:pt modelId="{F34551BE-3B27-4000-81E5-656C410A2670}" type="parTrans" cxnId="{2DA3DEAF-9532-4A70-B87C-AB28DA2F9337}">
      <dgm:prSet/>
      <dgm:spPr/>
      <dgm:t>
        <a:bodyPr/>
        <a:lstStyle/>
        <a:p>
          <a:endParaRPr lang="en-US"/>
        </a:p>
      </dgm:t>
    </dgm:pt>
    <dgm:pt modelId="{0125F015-E80C-4899-969A-995F89481EB4}" type="sibTrans" cxnId="{2DA3DEAF-9532-4A70-B87C-AB28DA2F9337}">
      <dgm:prSet/>
      <dgm:spPr/>
      <dgm:t>
        <a:bodyPr/>
        <a:lstStyle/>
        <a:p>
          <a:endParaRPr lang="en-US"/>
        </a:p>
      </dgm:t>
    </dgm:pt>
    <dgm:pt modelId="{63A11029-7EAA-4542-95B4-C72A4BE4A8DB}">
      <dgm:prSet/>
      <dgm:spPr/>
      <dgm:t>
        <a:bodyPr/>
        <a:lstStyle/>
        <a:p>
          <a:r>
            <a:rPr lang="es-ES"/>
            <a:t>Existencia de Estados modernos (administración centralizada y ordenada).</a:t>
          </a:r>
          <a:endParaRPr lang="en-US"/>
        </a:p>
      </dgm:t>
    </dgm:pt>
    <dgm:pt modelId="{FEA13BF8-59AB-4557-BFE7-E1ABF97CB71A}" type="parTrans" cxnId="{07D89421-0A5D-4A6C-A506-3832859F50AC}">
      <dgm:prSet/>
      <dgm:spPr/>
      <dgm:t>
        <a:bodyPr/>
        <a:lstStyle/>
        <a:p>
          <a:endParaRPr lang="en-US"/>
        </a:p>
      </dgm:t>
    </dgm:pt>
    <dgm:pt modelId="{21119848-CD47-42AF-8B45-3ABECC9E5851}" type="sibTrans" cxnId="{07D89421-0A5D-4A6C-A506-3832859F50AC}">
      <dgm:prSet/>
      <dgm:spPr/>
      <dgm:t>
        <a:bodyPr/>
        <a:lstStyle/>
        <a:p>
          <a:endParaRPr lang="en-US"/>
        </a:p>
      </dgm:t>
    </dgm:pt>
    <dgm:pt modelId="{8B7A3BD7-7DFA-48F4-BD62-F3D0406CE6E1}">
      <dgm:prSet/>
      <dgm:spPr/>
      <dgm:t>
        <a:bodyPr/>
        <a:lstStyle/>
        <a:p>
          <a:r>
            <a:rPr lang="es-ES"/>
            <a:t>Economía mercantilista (basada en la acumulación de oro y plata mediante el comercio).</a:t>
          </a:r>
          <a:endParaRPr lang="en-US"/>
        </a:p>
      </dgm:t>
    </dgm:pt>
    <dgm:pt modelId="{E28EDAD8-1085-4169-9CD5-23CA164EB6D2}" type="parTrans" cxnId="{0E082B88-110D-4CCC-9F11-0C71368082E3}">
      <dgm:prSet/>
      <dgm:spPr/>
      <dgm:t>
        <a:bodyPr/>
        <a:lstStyle/>
        <a:p>
          <a:endParaRPr lang="en-US"/>
        </a:p>
      </dgm:t>
    </dgm:pt>
    <dgm:pt modelId="{758A4AB8-2E35-4788-8CEA-EA3F6920A534}" type="sibTrans" cxnId="{0E082B88-110D-4CCC-9F11-0C71368082E3}">
      <dgm:prSet/>
      <dgm:spPr/>
      <dgm:t>
        <a:bodyPr/>
        <a:lstStyle/>
        <a:p>
          <a:endParaRPr lang="en-US"/>
        </a:p>
      </dgm:t>
    </dgm:pt>
    <dgm:pt modelId="{B961E4B9-0738-44D1-B222-D49DA2DFF5FC}">
      <dgm:prSet/>
      <dgm:spPr/>
      <dgm:t>
        <a:bodyPr/>
        <a:lstStyle/>
        <a:p>
          <a:r>
            <a:rPr lang="es-ES" dirty="0"/>
            <a:t>Protagonismo de las coronas española  y portuguesa.</a:t>
          </a:r>
          <a:endParaRPr lang="en-US" dirty="0"/>
        </a:p>
      </dgm:t>
    </dgm:pt>
    <dgm:pt modelId="{E2E8ABA3-3975-41B7-A33C-FD5B6461867F}" type="parTrans" cxnId="{DD7F5A61-D12A-41C5-8B14-7C266788B268}">
      <dgm:prSet/>
      <dgm:spPr/>
      <dgm:t>
        <a:bodyPr/>
        <a:lstStyle/>
        <a:p>
          <a:endParaRPr lang="en-US"/>
        </a:p>
      </dgm:t>
    </dgm:pt>
    <dgm:pt modelId="{C5E4A5CD-55D1-4EC5-BF6F-0AD41AA581A3}" type="sibTrans" cxnId="{DD7F5A61-D12A-41C5-8B14-7C266788B268}">
      <dgm:prSet/>
      <dgm:spPr/>
      <dgm:t>
        <a:bodyPr/>
        <a:lstStyle/>
        <a:p>
          <a:endParaRPr lang="en-US"/>
        </a:p>
      </dgm:t>
    </dgm:pt>
    <dgm:pt modelId="{59D133C7-3C28-48A4-824E-19AE8F8844A6}">
      <dgm:prSet/>
      <dgm:spPr/>
      <dgm:t>
        <a:bodyPr/>
        <a:lstStyle/>
        <a:p>
          <a:r>
            <a:rPr lang="es-ES"/>
            <a:t>Búsqueda de nuevas rutas y productos, principalmente en África y Asia.</a:t>
          </a:r>
          <a:endParaRPr lang="en-US"/>
        </a:p>
      </dgm:t>
    </dgm:pt>
    <dgm:pt modelId="{2F9239E6-D493-4382-9DC1-66F0AC353A33}" type="parTrans" cxnId="{246904FC-72DD-456F-AA76-AD66B2E650A7}">
      <dgm:prSet/>
      <dgm:spPr/>
      <dgm:t>
        <a:bodyPr/>
        <a:lstStyle/>
        <a:p>
          <a:endParaRPr lang="en-US"/>
        </a:p>
      </dgm:t>
    </dgm:pt>
    <dgm:pt modelId="{A1DBBF47-05EF-41F7-A945-C7A71F12FEFF}" type="sibTrans" cxnId="{246904FC-72DD-456F-AA76-AD66B2E650A7}">
      <dgm:prSet/>
      <dgm:spPr/>
      <dgm:t>
        <a:bodyPr/>
        <a:lstStyle/>
        <a:p>
          <a:endParaRPr lang="en-US"/>
        </a:p>
      </dgm:t>
    </dgm:pt>
    <dgm:pt modelId="{37867EC6-3835-4512-8515-AEC36A3783DD}">
      <dgm:prSet/>
      <dgm:spPr/>
      <dgm:t>
        <a:bodyPr/>
        <a:lstStyle/>
        <a:p>
          <a:r>
            <a:rPr lang="es-CL" noProof="0" dirty="0"/>
            <a:t>Desarrollo de avances técnicos como: Veleros, Galeones, brújulas, sextante y astrolabios </a:t>
          </a:r>
        </a:p>
      </dgm:t>
    </dgm:pt>
    <dgm:pt modelId="{FDADD140-5D71-495B-9737-957DD440194E}" type="parTrans" cxnId="{632DE959-4472-43F8-9B26-D36A1E742AAF}">
      <dgm:prSet/>
      <dgm:spPr/>
      <dgm:t>
        <a:bodyPr/>
        <a:lstStyle/>
        <a:p>
          <a:endParaRPr lang="es-CL"/>
        </a:p>
      </dgm:t>
    </dgm:pt>
    <dgm:pt modelId="{570BB83F-DEB3-4F6F-AA04-D319879B534E}" type="sibTrans" cxnId="{632DE959-4472-43F8-9B26-D36A1E742AAF}">
      <dgm:prSet/>
      <dgm:spPr/>
      <dgm:t>
        <a:bodyPr/>
        <a:lstStyle/>
        <a:p>
          <a:endParaRPr lang="es-CL"/>
        </a:p>
      </dgm:t>
    </dgm:pt>
    <dgm:pt modelId="{CCFA889C-737C-4D0F-94CF-C1916D2D1160}" type="pres">
      <dgm:prSet presAssocID="{51F58914-F387-455C-8204-BCDC37699BBD}" presName="diagram" presStyleCnt="0">
        <dgm:presLayoutVars>
          <dgm:dir/>
          <dgm:resizeHandles val="exact"/>
        </dgm:presLayoutVars>
      </dgm:prSet>
      <dgm:spPr/>
    </dgm:pt>
    <dgm:pt modelId="{6B907F62-873D-491A-BC02-4BDF69585A7B}" type="pres">
      <dgm:prSet presAssocID="{CDA05F7C-C48C-4899-BD15-C8DABA089C51}" presName="node" presStyleLbl="node1" presStyleIdx="0" presStyleCnt="6">
        <dgm:presLayoutVars>
          <dgm:bulletEnabled val="1"/>
        </dgm:presLayoutVars>
      </dgm:prSet>
      <dgm:spPr/>
    </dgm:pt>
    <dgm:pt modelId="{1C1239BA-5B48-4BD0-8A5F-9E31BD5A252C}" type="pres">
      <dgm:prSet presAssocID="{0125F015-E80C-4899-969A-995F89481EB4}" presName="sibTrans" presStyleCnt="0"/>
      <dgm:spPr/>
    </dgm:pt>
    <dgm:pt modelId="{307DE5BE-6DD3-41FF-B44E-6802AC9EEF4F}" type="pres">
      <dgm:prSet presAssocID="{63A11029-7EAA-4542-95B4-C72A4BE4A8DB}" presName="node" presStyleLbl="node1" presStyleIdx="1" presStyleCnt="6">
        <dgm:presLayoutVars>
          <dgm:bulletEnabled val="1"/>
        </dgm:presLayoutVars>
      </dgm:prSet>
      <dgm:spPr/>
    </dgm:pt>
    <dgm:pt modelId="{0133819A-321A-40A1-9527-41A9C31E1504}" type="pres">
      <dgm:prSet presAssocID="{21119848-CD47-42AF-8B45-3ABECC9E5851}" presName="sibTrans" presStyleCnt="0"/>
      <dgm:spPr/>
    </dgm:pt>
    <dgm:pt modelId="{302B0EEB-42BB-47D7-9A66-5729B6BF1140}" type="pres">
      <dgm:prSet presAssocID="{8B7A3BD7-7DFA-48F4-BD62-F3D0406CE6E1}" presName="node" presStyleLbl="node1" presStyleIdx="2" presStyleCnt="6">
        <dgm:presLayoutVars>
          <dgm:bulletEnabled val="1"/>
        </dgm:presLayoutVars>
      </dgm:prSet>
      <dgm:spPr/>
    </dgm:pt>
    <dgm:pt modelId="{A607B015-B458-479A-9C01-1042A23DAC41}" type="pres">
      <dgm:prSet presAssocID="{758A4AB8-2E35-4788-8CEA-EA3F6920A534}" presName="sibTrans" presStyleCnt="0"/>
      <dgm:spPr/>
    </dgm:pt>
    <dgm:pt modelId="{221E360C-6E1C-48B2-A9D9-865ADB581A08}" type="pres">
      <dgm:prSet presAssocID="{B961E4B9-0738-44D1-B222-D49DA2DFF5FC}" presName="node" presStyleLbl="node1" presStyleIdx="3" presStyleCnt="6">
        <dgm:presLayoutVars>
          <dgm:bulletEnabled val="1"/>
        </dgm:presLayoutVars>
      </dgm:prSet>
      <dgm:spPr/>
    </dgm:pt>
    <dgm:pt modelId="{5FB165E3-3241-4305-872E-3F184332CFC1}" type="pres">
      <dgm:prSet presAssocID="{C5E4A5CD-55D1-4EC5-BF6F-0AD41AA581A3}" presName="sibTrans" presStyleCnt="0"/>
      <dgm:spPr/>
    </dgm:pt>
    <dgm:pt modelId="{BD928510-D21E-4750-B61A-1233A215ACF8}" type="pres">
      <dgm:prSet presAssocID="{59D133C7-3C28-48A4-824E-19AE8F8844A6}" presName="node" presStyleLbl="node1" presStyleIdx="4" presStyleCnt="6">
        <dgm:presLayoutVars>
          <dgm:bulletEnabled val="1"/>
        </dgm:presLayoutVars>
      </dgm:prSet>
      <dgm:spPr/>
    </dgm:pt>
    <dgm:pt modelId="{C89D7C8C-49F7-4E82-8F28-F0225017B56B}" type="pres">
      <dgm:prSet presAssocID="{A1DBBF47-05EF-41F7-A945-C7A71F12FEFF}" presName="sibTrans" presStyleCnt="0"/>
      <dgm:spPr/>
    </dgm:pt>
    <dgm:pt modelId="{BCEFBDBE-E024-409E-8996-0C3C42E263B3}" type="pres">
      <dgm:prSet presAssocID="{37867EC6-3835-4512-8515-AEC36A3783DD}" presName="node" presStyleLbl="node1" presStyleIdx="5" presStyleCnt="6">
        <dgm:presLayoutVars>
          <dgm:bulletEnabled val="1"/>
        </dgm:presLayoutVars>
      </dgm:prSet>
      <dgm:spPr/>
    </dgm:pt>
  </dgm:ptLst>
  <dgm:cxnLst>
    <dgm:cxn modelId="{07D89421-0A5D-4A6C-A506-3832859F50AC}" srcId="{51F58914-F387-455C-8204-BCDC37699BBD}" destId="{63A11029-7EAA-4542-95B4-C72A4BE4A8DB}" srcOrd="1" destOrd="0" parTransId="{FEA13BF8-59AB-4557-BFE7-E1ABF97CB71A}" sibTransId="{21119848-CD47-42AF-8B45-3ABECC9E5851}"/>
    <dgm:cxn modelId="{6052565E-FD50-4290-AD12-20D72BF1C2B2}" type="presOf" srcId="{B961E4B9-0738-44D1-B222-D49DA2DFF5FC}" destId="{221E360C-6E1C-48B2-A9D9-865ADB581A08}" srcOrd="0" destOrd="0" presId="urn:microsoft.com/office/officeart/2005/8/layout/default"/>
    <dgm:cxn modelId="{DD7F5A61-D12A-41C5-8B14-7C266788B268}" srcId="{51F58914-F387-455C-8204-BCDC37699BBD}" destId="{B961E4B9-0738-44D1-B222-D49DA2DFF5FC}" srcOrd="3" destOrd="0" parTransId="{E2E8ABA3-3975-41B7-A33C-FD5B6461867F}" sibTransId="{C5E4A5CD-55D1-4EC5-BF6F-0AD41AA581A3}"/>
    <dgm:cxn modelId="{E718F66A-C017-4562-A31D-66D6EFEE5479}" type="presOf" srcId="{CDA05F7C-C48C-4899-BD15-C8DABA089C51}" destId="{6B907F62-873D-491A-BC02-4BDF69585A7B}" srcOrd="0" destOrd="0" presId="urn:microsoft.com/office/officeart/2005/8/layout/default"/>
    <dgm:cxn modelId="{A5FFD16D-636E-426A-8D1A-66EC4B6C109F}" type="presOf" srcId="{51F58914-F387-455C-8204-BCDC37699BBD}" destId="{CCFA889C-737C-4D0F-94CF-C1916D2D1160}" srcOrd="0" destOrd="0" presId="urn:microsoft.com/office/officeart/2005/8/layout/default"/>
    <dgm:cxn modelId="{96DFEC6D-2E4C-4FD7-98F1-22A209E58061}" type="presOf" srcId="{59D133C7-3C28-48A4-824E-19AE8F8844A6}" destId="{BD928510-D21E-4750-B61A-1233A215ACF8}" srcOrd="0" destOrd="0" presId="urn:microsoft.com/office/officeart/2005/8/layout/default"/>
    <dgm:cxn modelId="{632DE959-4472-43F8-9B26-D36A1E742AAF}" srcId="{51F58914-F387-455C-8204-BCDC37699BBD}" destId="{37867EC6-3835-4512-8515-AEC36A3783DD}" srcOrd="5" destOrd="0" parTransId="{FDADD140-5D71-495B-9737-957DD440194E}" sibTransId="{570BB83F-DEB3-4F6F-AA04-D319879B534E}"/>
    <dgm:cxn modelId="{0E082B88-110D-4CCC-9F11-0C71368082E3}" srcId="{51F58914-F387-455C-8204-BCDC37699BBD}" destId="{8B7A3BD7-7DFA-48F4-BD62-F3D0406CE6E1}" srcOrd="2" destOrd="0" parTransId="{E28EDAD8-1085-4169-9CD5-23CA164EB6D2}" sibTransId="{758A4AB8-2E35-4788-8CEA-EA3F6920A534}"/>
    <dgm:cxn modelId="{FD5DF6AA-8B0E-4AE9-8DD9-53C2DDC8DD48}" type="presOf" srcId="{63A11029-7EAA-4542-95B4-C72A4BE4A8DB}" destId="{307DE5BE-6DD3-41FF-B44E-6802AC9EEF4F}" srcOrd="0" destOrd="0" presId="urn:microsoft.com/office/officeart/2005/8/layout/default"/>
    <dgm:cxn modelId="{2DA3DEAF-9532-4A70-B87C-AB28DA2F9337}" srcId="{51F58914-F387-455C-8204-BCDC37699BBD}" destId="{CDA05F7C-C48C-4899-BD15-C8DABA089C51}" srcOrd="0" destOrd="0" parTransId="{F34551BE-3B27-4000-81E5-656C410A2670}" sibTransId="{0125F015-E80C-4899-969A-995F89481EB4}"/>
    <dgm:cxn modelId="{6AB925FA-BEF6-4B1A-8F61-F336E6A1470F}" type="presOf" srcId="{8B7A3BD7-7DFA-48F4-BD62-F3D0406CE6E1}" destId="{302B0EEB-42BB-47D7-9A66-5729B6BF1140}" srcOrd="0" destOrd="0" presId="urn:microsoft.com/office/officeart/2005/8/layout/default"/>
    <dgm:cxn modelId="{E5C740FB-E70D-499A-9ECA-670C679B4B8D}" type="presOf" srcId="{37867EC6-3835-4512-8515-AEC36A3783DD}" destId="{BCEFBDBE-E024-409E-8996-0C3C42E263B3}" srcOrd="0" destOrd="0" presId="urn:microsoft.com/office/officeart/2005/8/layout/default"/>
    <dgm:cxn modelId="{246904FC-72DD-456F-AA76-AD66B2E650A7}" srcId="{51F58914-F387-455C-8204-BCDC37699BBD}" destId="{59D133C7-3C28-48A4-824E-19AE8F8844A6}" srcOrd="4" destOrd="0" parTransId="{2F9239E6-D493-4382-9DC1-66F0AC353A33}" sibTransId="{A1DBBF47-05EF-41F7-A945-C7A71F12FEFF}"/>
    <dgm:cxn modelId="{38EA5693-30A9-450B-ABB6-CBD413B8BA26}" type="presParOf" srcId="{CCFA889C-737C-4D0F-94CF-C1916D2D1160}" destId="{6B907F62-873D-491A-BC02-4BDF69585A7B}" srcOrd="0" destOrd="0" presId="urn:microsoft.com/office/officeart/2005/8/layout/default"/>
    <dgm:cxn modelId="{48A051BE-7645-497B-B406-B56F9AA27117}" type="presParOf" srcId="{CCFA889C-737C-4D0F-94CF-C1916D2D1160}" destId="{1C1239BA-5B48-4BD0-8A5F-9E31BD5A252C}" srcOrd="1" destOrd="0" presId="urn:microsoft.com/office/officeart/2005/8/layout/default"/>
    <dgm:cxn modelId="{1F1E2119-3D35-4168-8377-A3B0C3D8F8B8}" type="presParOf" srcId="{CCFA889C-737C-4D0F-94CF-C1916D2D1160}" destId="{307DE5BE-6DD3-41FF-B44E-6802AC9EEF4F}" srcOrd="2" destOrd="0" presId="urn:microsoft.com/office/officeart/2005/8/layout/default"/>
    <dgm:cxn modelId="{297440CE-1191-4E13-B017-B88ECA7D250F}" type="presParOf" srcId="{CCFA889C-737C-4D0F-94CF-C1916D2D1160}" destId="{0133819A-321A-40A1-9527-41A9C31E1504}" srcOrd="3" destOrd="0" presId="urn:microsoft.com/office/officeart/2005/8/layout/default"/>
    <dgm:cxn modelId="{790D9401-A865-431C-80F4-39DDF739E585}" type="presParOf" srcId="{CCFA889C-737C-4D0F-94CF-C1916D2D1160}" destId="{302B0EEB-42BB-47D7-9A66-5729B6BF1140}" srcOrd="4" destOrd="0" presId="urn:microsoft.com/office/officeart/2005/8/layout/default"/>
    <dgm:cxn modelId="{1CEDDDD8-84B8-4BB2-94EC-505021536F8A}" type="presParOf" srcId="{CCFA889C-737C-4D0F-94CF-C1916D2D1160}" destId="{A607B015-B458-479A-9C01-1042A23DAC41}" srcOrd="5" destOrd="0" presId="urn:microsoft.com/office/officeart/2005/8/layout/default"/>
    <dgm:cxn modelId="{E49F1E52-C387-4CF7-A2CB-73B0081BE230}" type="presParOf" srcId="{CCFA889C-737C-4D0F-94CF-C1916D2D1160}" destId="{221E360C-6E1C-48B2-A9D9-865ADB581A08}" srcOrd="6" destOrd="0" presId="urn:microsoft.com/office/officeart/2005/8/layout/default"/>
    <dgm:cxn modelId="{73B7381A-E5EC-458C-B0A6-5B6D0606A24F}" type="presParOf" srcId="{CCFA889C-737C-4D0F-94CF-C1916D2D1160}" destId="{5FB165E3-3241-4305-872E-3F184332CFC1}" srcOrd="7" destOrd="0" presId="urn:microsoft.com/office/officeart/2005/8/layout/default"/>
    <dgm:cxn modelId="{63BCC513-44F4-41C4-A1DF-8BF18CEC9511}" type="presParOf" srcId="{CCFA889C-737C-4D0F-94CF-C1916D2D1160}" destId="{BD928510-D21E-4750-B61A-1233A215ACF8}" srcOrd="8" destOrd="0" presId="urn:microsoft.com/office/officeart/2005/8/layout/default"/>
    <dgm:cxn modelId="{8B7DDD50-AE12-4DD1-897B-4923F6D44A1E}" type="presParOf" srcId="{CCFA889C-737C-4D0F-94CF-C1916D2D1160}" destId="{C89D7C8C-49F7-4E82-8F28-F0225017B56B}" srcOrd="9" destOrd="0" presId="urn:microsoft.com/office/officeart/2005/8/layout/default"/>
    <dgm:cxn modelId="{85DFE361-514C-4B4F-8E96-3E47B8F7E686}" type="presParOf" srcId="{CCFA889C-737C-4D0F-94CF-C1916D2D1160}" destId="{BCEFBDBE-E024-409E-8996-0C3C42E263B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3CAC9-F17B-4469-BE5C-EAE0228362C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E6079F5-0839-4D60-826E-03251E3F8D47}">
      <dgm:prSet/>
      <dgm:spPr/>
      <dgm:t>
        <a:bodyPr/>
        <a:lstStyle/>
        <a:p>
          <a:r>
            <a:rPr lang="es-ES" dirty="0"/>
            <a:t>España y Portugal, comenzaron a conquistar territorios en otros lugares del planeta.</a:t>
          </a:r>
          <a:endParaRPr lang="en-US" dirty="0"/>
        </a:p>
      </dgm:t>
    </dgm:pt>
    <dgm:pt modelId="{9968A750-4192-4D6C-862A-54D7C48876EF}" type="parTrans" cxnId="{DD06A079-8CC3-491E-A97C-8FD754FC2BC2}">
      <dgm:prSet/>
      <dgm:spPr/>
      <dgm:t>
        <a:bodyPr/>
        <a:lstStyle/>
        <a:p>
          <a:endParaRPr lang="en-US"/>
        </a:p>
      </dgm:t>
    </dgm:pt>
    <dgm:pt modelId="{A50A7475-035F-48B6-8671-CEA9A8BE9D4C}" type="sibTrans" cxnId="{DD06A079-8CC3-491E-A97C-8FD754FC2BC2}">
      <dgm:prSet/>
      <dgm:spPr/>
      <dgm:t>
        <a:bodyPr/>
        <a:lstStyle/>
        <a:p>
          <a:endParaRPr lang="en-US"/>
        </a:p>
      </dgm:t>
    </dgm:pt>
    <dgm:pt modelId="{751C0965-8A60-4E24-AEC1-6E2A671A4FCA}">
      <dgm:prSet/>
      <dgm:spPr/>
      <dgm:t>
        <a:bodyPr/>
        <a:lstStyle/>
        <a:p>
          <a:r>
            <a:rPr lang="es-ES"/>
            <a:t>Para obtener derechos sobre aquellos territorios recurrieron a la autoridad del Papa:</a:t>
          </a:r>
          <a:endParaRPr lang="en-US"/>
        </a:p>
      </dgm:t>
    </dgm:pt>
    <dgm:pt modelId="{E21DECD2-97D1-420B-8F57-793B70D6D830}" type="parTrans" cxnId="{3900DE7F-6B86-406A-95B7-ABC490B9FA19}">
      <dgm:prSet/>
      <dgm:spPr/>
      <dgm:t>
        <a:bodyPr/>
        <a:lstStyle/>
        <a:p>
          <a:endParaRPr lang="en-US"/>
        </a:p>
      </dgm:t>
    </dgm:pt>
    <dgm:pt modelId="{7253DB4E-7F2B-42A9-AE00-78D08FD01C2F}" type="sibTrans" cxnId="{3900DE7F-6B86-406A-95B7-ABC490B9FA19}">
      <dgm:prSet/>
      <dgm:spPr/>
      <dgm:t>
        <a:bodyPr/>
        <a:lstStyle/>
        <a:p>
          <a:endParaRPr lang="en-US"/>
        </a:p>
      </dgm:t>
    </dgm:pt>
    <dgm:pt modelId="{69077637-56F8-4DAF-BB65-54AC24ECBF70}">
      <dgm:prSet/>
      <dgm:spPr/>
      <dgm:t>
        <a:bodyPr/>
        <a:lstStyle/>
        <a:p>
          <a:r>
            <a:rPr lang="es-ES"/>
            <a:t>Este generó un documento que establecía cómo se repartirían los territorios, la Bula Intercaetera (1493).</a:t>
          </a:r>
          <a:endParaRPr lang="en-US"/>
        </a:p>
      </dgm:t>
    </dgm:pt>
    <dgm:pt modelId="{2A6EA88D-257D-4F80-A1A1-B4A983911FDA}" type="parTrans" cxnId="{FB5B087C-5610-4F7C-97CB-90FD755E8242}">
      <dgm:prSet/>
      <dgm:spPr/>
      <dgm:t>
        <a:bodyPr/>
        <a:lstStyle/>
        <a:p>
          <a:endParaRPr lang="en-US"/>
        </a:p>
      </dgm:t>
    </dgm:pt>
    <dgm:pt modelId="{E3AD28BE-4A1A-43FE-BD02-5B6D81D6A3F6}" type="sibTrans" cxnId="{FB5B087C-5610-4F7C-97CB-90FD755E8242}">
      <dgm:prSet/>
      <dgm:spPr/>
      <dgm:t>
        <a:bodyPr/>
        <a:lstStyle/>
        <a:p>
          <a:endParaRPr lang="en-US"/>
        </a:p>
      </dgm:t>
    </dgm:pt>
    <dgm:pt modelId="{C57D34F0-71EE-4C68-9452-343B534CC822}">
      <dgm:prSet/>
      <dgm:spPr/>
      <dgm:t>
        <a:bodyPr/>
        <a:lstStyle/>
        <a:p>
          <a:r>
            <a:rPr lang="es-ES"/>
            <a:t>Ante el descontento de Portugal, se generó un nuevo documento: El Tratado de Tordesillas (1494).</a:t>
          </a:r>
          <a:endParaRPr lang="en-US"/>
        </a:p>
      </dgm:t>
    </dgm:pt>
    <dgm:pt modelId="{563CDA93-8A5E-42D0-9DDA-F53BFE2AD093}" type="parTrans" cxnId="{94D1AFF7-323E-4B36-8C5A-0F264E803DB7}">
      <dgm:prSet/>
      <dgm:spPr/>
      <dgm:t>
        <a:bodyPr/>
        <a:lstStyle/>
        <a:p>
          <a:endParaRPr lang="en-US"/>
        </a:p>
      </dgm:t>
    </dgm:pt>
    <dgm:pt modelId="{AE5B06E8-754A-4A55-8450-24714FFB64A1}" type="sibTrans" cxnId="{94D1AFF7-323E-4B36-8C5A-0F264E803DB7}">
      <dgm:prSet/>
      <dgm:spPr/>
      <dgm:t>
        <a:bodyPr/>
        <a:lstStyle/>
        <a:p>
          <a:endParaRPr lang="en-US"/>
        </a:p>
      </dgm:t>
    </dgm:pt>
    <dgm:pt modelId="{C0B80826-83A6-4809-B4F4-77CCD6B5F3AC}" type="pres">
      <dgm:prSet presAssocID="{12F3CAC9-F17B-4469-BE5C-EAE0228362C8}" presName="root" presStyleCnt="0">
        <dgm:presLayoutVars>
          <dgm:dir/>
          <dgm:resizeHandles val="exact"/>
        </dgm:presLayoutVars>
      </dgm:prSet>
      <dgm:spPr/>
    </dgm:pt>
    <dgm:pt modelId="{9E66AEFC-0187-4A6A-BF00-14E1DD93F5D8}" type="pres">
      <dgm:prSet presAssocID="{3E6079F5-0839-4D60-826E-03251E3F8D47}" presName="compNode" presStyleCnt="0"/>
      <dgm:spPr/>
    </dgm:pt>
    <dgm:pt modelId="{D6556315-A916-4B07-AC38-8B858D25DA8D}" type="pres">
      <dgm:prSet presAssocID="{3E6079F5-0839-4D60-826E-03251E3F8D4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B1D4FC28-D61C-4333-9EEA-CBAA0FC576C6}" type="pres">
      <dgm:prSet presAssocID="{3E6079F5-0839-4D60-826E-03251E3F8D47}" presName="spaceRect" presStyleCnt="0"/>
      <dgm:spPr/>
    </dgm:pt>
    <dgm:pt modelId="{2F6C979F-7409-410E-AA6A-40CDEC15B40A}" type="pres">
      <dgm:prSet presAssocID="{3E6079F5-0839-4D60-826E-03251E3F8D47}" presName="textRect" presStyleLbl="revTx" presStyleIdx="0" presStyleCnt="4">
        <dgm:presLayoutVars>
          <dgm:chMax val="1"/>
          <dgm:chPref val="1"/>
        </dgm:presLayoutVars>
      </dgm:prSet>
      <dgm:spPr/>
    </dgm:pt>
    <dgm:pt modelId="{8DDB0AA4-19B6-4CA4-AD3A-F90F2E469BD4}" type="pres">
      <dgm:prSet presAssocID="{A50A7475-035F-48B6-8671-CEA9A8BE9D4C}" presName="sibTrans" presStyleCnt="0"/>
      <dgm:spPr/>
    </dgm:pt>
    <dgm:pt modelId="{12AC5632-92A2-45E0-ADBB-9393E73982E3}" type="pres">
      <dgm:prSet presAssocID="{751C0965-8A60-4E24-AEC1-6E2A671A4FCA}" presName="compNode" presStyleCnt="0"/>
      <dgm:spPr/>
    </dgm:pt>
    <dgm:pt modelId="{2DBE5FB7-B239-49BE-BF41-FF249FA36F4D}" type="pres">
      <dgm:prSet presAssocID="{751C0965-8A60-4E24-AEC1-6E2A671A4FC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Copyright"/>
        </a:ext>
      </dgm:extLst>
    </dgm:pt>
    <dgm:pt modelId="{CB884E00-18DD-41EC-B264-887E0CEE020F}" type="pres">
      <dgm:prSet presAssocID="{751C0965-8A60-4E24-AEC1-6E2A671A4FCA}" presName="spaceRect" presStyleCnt="0"/>
      <dgm:spPr/>
    </dgm:pt>
    <dgm:pt modelId="{FE096DD3-80E7-4849-AD60-711B71B25532}" type="pres">
      <dgm:prSet presAssocID="{751C0965-8A60-4E24-AEC1-6E2A671A4FCA}" presName="textRect" presStyleLbl="revTx" presStyleIdx="1" presStyleCnt="4">
        <dgm:presLayoutVars>
          <dgm:chMax val="1"/>
          <dgm:chPref val="1"/>
        </dgm:presLayoutVars>
      </dgm:prSet>
      <dgm:spPr/>
    </dgm:pt>
    <dgm:pt modelId="{9EE19124-D46E-4D4C-84E8-67D93D03CD3F}" type="pres">
      <dgm:prSet presAssocID="{7253DB4E-7F2B-42A9-AE00-78D08FD01C2F}" presName="sibTrans" presStyleCnt="0"/>
      <dgm:spPr/>
    </dgm:pt>
    <dgm:pt modelId="{DEA7DFB2-4EDF-40DB-BE59-FA3240B9D29E}" type="pres">
      <dgm:prSet presAssocID="{69077637-56F8-4DAF-BB65-54AC24ECBF70}" presName="compNode" presStyleCnt="0"/>
      <dgm:spPr/>
    </dgm:pt>
    <dgm:pt modelId="{80360153-7E3E-4A50-A9F4-79C457C83FBC}" type="pres">
      <dgm:prSet presAssocID="{69077637-56F8-4DAF-BB65-54AC24ECBF7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95FA2BDB-5C58-4320-9BFC-586DEDA850C8}" type="pres">
      <dgm:prSet presAssocID="{69077637-56F8-4DAF-BB65-54AC24ECBF70}" presName="spaceRect" presStyleCnt="0"/>
      <dgm:spPr/>
    </dgm:pt>
    <dgm:pt modelId="{C86E68A7-9521-4D97-884F-A30CBC855978}" type="pres">
      <dgm:prSet presAssocID="{69077637-56F8-4DAF-BB65-54AC24ECBF70}" presName="textRect" presStyleLbl="revTx" presStyleIdx="2" presStyleCnt="4">
        <dgm:presLayoutVars>
          <dgm:chMax val="1"/>
          <dgm:chPref val="1"/>
        </dgm:presLayoutVars>
      </dgm:prSet>
      <dgm:spPr/>
    </dgm:pt>
    <dgm:pt modelId="{28CA729D-5E85-4F79-9F52-A7DEF1C647AB}" type="pres">
      <dgm:prSet presAssocID="{E3AD28BE-4A1A-43FE-BD02-5B6D81D6A3F6}" presName="sibTrans" presStyleCnt="0"/>
      <dgm:spPr/>
    </dgm:pt>
    <dgm:pt modelId="{9F1D7FF5-8BD4-443D-9A80-0B62C8B880D8}" type="pres">
      <dgm:prSet presAssocID="{C57D34F0-71EE-4C68-9452-343B534CC822}" presName="compNode" presStyleCnt="0"/>
      <dgm:spPr/>
    </dgm:pt>
    <dgm:pt modelId="{664CD58A-C420-4C2D-98E1-AEE7DAA52063}" type="pres">
      <dgm:prSet presAssocID="{C57D34F0-71EE-4C68-9452-343B534CC82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BE56778-79E6-43A7-9E4E-68E6EFE6CA29}" type="pres">
      <dgm:prSet presAssocID="{C57D34F0-71EE-4C68-9452-343B534CC822}" presName="spaceRect" presStyleCnt="0"/>
      <dgm:spPr/>
    </dgm:pt>
    <dgm:pt modelId="{7C564A77-2BD5-42F5-9815-E08374E8DE1E}" type="pres">
      <dgm:prSet presAssocID="{C57D34F0-71EE-4C68-9452-343B534CC82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D06A079-8CC3-491E-A97C-8FD754FC2BC2}" srcId="{12F3CAC9-F17B-4469-BE5C-EAE0228362C8}" destId="{3E6079F5-0839-4D60-826E-03251E3F8D47}" srcOrd="0" destOrd="0" parTransId="{9968A750-4192-4D6C-862A-54D7C48876EF}" sibTransId="{A50A7475-035F-48B6-8671-CEA9A8BE9D4C}"/>
    <dgm:cxn modelId="{FB5B087C-5610-4F7C-97CB-90FD755E8242}" srcId="{12F3CAC9-F17B-4469-BE5C-EAE0228362C8}" destId="{69077637-56F8-4DAF-BB65-54AC24ECBF70}" srcOrd="2" destOrd="0" parTransId="{2A6EA88D-257D-4F80-A1A1-B4A983911FDA}" sibTransId="{E3AD28BE-4A1A-43FE-BD02-5B6D81D6A3F6}"/>
    <dgm:cxn modelId="{3900DE7F-6B86-406A-95B7-ABC490B9FA19}" srcId="{12F3CAC9-F17B-4469-BE5C-EAE0228362C8}" destId="{751C0965-8A60-4E24-AEC1-6E2A671A4FCA}" srcOrd="1" destOrd="0" parTransId="{E21DECD2-97D1-420B-8F57-793B70D6D830}" sibTransId="{7253DB4E-7F2B-42A9-AE00-78D08FD01C2F}"/>
    <dgm:cxn modelId="{F10FB18D-EF41-4CC1-AE00-7C718C44D8C8}" type="presOf" srcId="{3E6079F5-0839-4D60-826E-03251E3F8D47}" destId="{2F6C979F-7409-410E-AA6A-40CDEC15B40A}" srcOrd="0" destOrd="0" presId="urn:microsoft.com/office/officeart/2018/2/layout/IconLabelList"/>
    <dgm:cxn modelId="{AD81329F-30C4-4EC5-A27F-8A6F993ECB57}" type="presOf" srcId="{C57D34F0-71EE-4C68-9452-343B534CC822}" destId="{7C564A77-2BD5-42F5-9815-E08374E8DE1E}" srcOrd="0" destOrd="0" presId="urn:microsoft.com/office/officeart/2018/2/layout/IconLabelList"/>
    <dgm:cxn modelId="{D229A7BE-CAC6-4B1D-8587-69582FB05FDB}" type="presOf" srcId="{12F3CAC9-F17B-4469-BE5C-EAE0228362C8}" destId="{C0B80826-83A6-4809-B4F4-77CCD6B5F3AC}" srcOrd="0" destOrd="0" presId="urn:microsoft.com/office/officeart/2018/2/layout/IconLabelList"/>
    <dgm:cxn modelId="{D741C0C0-BCF9-47F5-8C97-E9BC3979A0FA}" type="presOf" srcId="{69077637-56F8-4DAF-BB65-54AC24ECBF70}" destId="{C86E68A7-9521-4D97-884F-A30CBC855978}" srcOrd="0" destOrd="0" presId="urn:microsoft.com/office/officeart/2018/2/layout/IconLabelList"/>
    <dgm:cxn modelId="{07DDF3DF-D151-497A-B9F8-EC33F9E49B0B}" type="presOf" srcId="{751C0965-8A60-4E24-AEC1-6E2A671A4FCA}" destId="{FE096DD3-80E7-4849-AD60-711B71B25532}" srcOrd="0" destOrd="0" presId="urn:microsoft.com/office/officeart/2018/2/layout/IconLabelList"/>
    <dgm:cxn modelId="{94D1AFF7-323E-4B36-8C5A-0F264E803DB7}" srcId="{12F3CAC9-F17B-4469-BE5C-EAE0228362C8}" destId="{C57D34F0-71EE-4C68-9452-343B534CC822}" srcOrd="3" destOrd="0" parTransId="{563CDA93-8A5E-42D0-9DDA-F53BFE2AD093}" sibTransId="{AE5B06E8-754A-4A55-8450-24714FFB64A1}"/>
    <dgm:cxn modelId="{93F4EBBB-3742-4EF6-8436-AF8BD36EE98B}" type="presParOf" srcId="{C0B80826-83A6-4809-B4F4-77CCD6B5F3AC}" destId="{9E66AEFC-0187-4A6A-BF00-14E1DD93F5D8}" srcOrd="0" destOrd="0" presId="urn:microsoft.com/office/officeart/2018/2/layout/IconLabelList"/>
    <dgm:cxn modelId="{A1FC2F20-83A3-4C83-AAE4-1FCBBC87D689}" type="presParOf" srcId="{9E66AEFC-0187-4A6A-BF00-14E1DD93F5D8}" destId="{D6556315-A916-4B07-AC38-8B858D25DA8D}" srcOrd="0" destOrd="0" presId="urn:microsoft.com/office/officeart/2018/2/layout/IconLabelList"/>
    <dgm:cxn modelId="{898FCC8C-7C7A-41F0-A2A1-89C5E97C9E5F}" type="presParOf" srcId="{9E66AEFC-0187-4A6A-BF00-14E1DD93F5D8}" destId="{B1D4FC28-D61C-4333-9EEA-CBAA0FC576C6}" srcOrd="1" destOrd="0" presId="urn:microsoft.com/office/officeart/2018/2/layout/IconLabelList"/>
    <dgm:cxn modelId="{38ECD2F0-2AC6-476E-916D-B35E6811D305}" type="presParOf" srcId="{9E66AEFC-0187-4A6A-BF00-14E1DD93F5D8}" destId="{2F6C979F-7409-410E-AA6A-40CDEC15B40A}" srcOrd="2" destOrd="0" presId="urn:microsoft.com/office/officeart/2018/2/layout/IconLabelList"/>
    <dgm:cxn modelId="{BA766FF2-31D8-4FDD-89BB-E1BF4722264A}" type="presParOf" srcId="{C0B80826-83A6-4809-B4F4-77CCD6B5F3AC}" destId="{8DDB0AA4-19B6-4CA4-AD3A-F90F2E469BD4}" srcOrd="1" destOrd="0" presId="urn:microsoft.com/office/officeart/2018/2/layout/IconLabelList"/>
    <dgm:cxn modelId="{14F38CC7-07E9-4878-9D7C-A00C20B6208B}" type="presParOf" srcId="{C0B80826-83A6-4809-B4F4-77CCD6B5F3AC}" destId="{12AC5632-92A2-45E0-ADBB-9393E73982E3}" srcOrd="2" destOrd="0" presId="urn:microsoft.com/office/officeart/2018/2/layout/IconLabelList"/>
    <dgm:cxn modelId="{2ADBC9F6-BA3C-4139-A0F5-221D9808A4EA}" type="presParOf" srcId="{12AC5632-92A2-45E0-ADBB-9393E73982E3}" destId="{2DBE5FB7-B239-49BE-BF41-FF249FA36F4D}" srcOrd="0" destOrd="0" presId="urn:microsoft.com/office/officeart/2018/2/layout/IconLabelList"/>
    <dgm:cxn modelId="{171DE1EF-09F9-4996-9E26-BCE580D27A95}" type="presParOf" srcId="{12AC5632-92A2-45E0-ADBB-9393E73982E3}" destId="{CB884E00-18DD-41EC-B264-887E0CEE020F}" srcOrd="1" destOrd="0" presId="urn:microsoft.com/office/officeart/2018/2/layout/IconLabelList"/>
    <dgm:cxn modelId="{2BF7577B-1193-4AC9-80F6-0755CA3B6825}" type="presParOf" srcId="{12AC5632-92A2-45E0-ADBB-9393E73982E3}" destId="{FE096DD3-80E7-4849-AD60-711B71B25532}" srcOrd="2" destOrd="0" presId="urn:microsoft.com/office/officeart/2018/2/layout/IconLabelList"/>
    <dgm:cxn modelId="{06A1A6E6-BE56-429B-A451-5239CC95505C}" type="presParOf" srcId="{C0B80826-83A6-4809-B4F4-77CCD6B5F3AC}" destId="{9EE19124-D46E-4D4C-84E8-67D93D03CD3F}" srcOrd="3" destOrd="0" presId="urn:microsoft.com/office/officeart/2018/2/layout/IconLabelList"/>
    <dgm:cxn modelId="{06F1C80D-2481-450B-A679-F94E3DF60B8A}" type="presParOf" srcId="{C0B80826-83A6-4809-B4F4-77CCD6B5F3AC}" destId="{DEA7DFB2-4EDF-40DB-BE59-FA3240B9D29E}" srcOrd="4" destOrd="0" presId="urn:microsoft.com/office/officeart/2018/2/layout/IconLabelList"/>
    <dgm:cxn modelId="{B96EAB5F-BC72-4AF3-8616-30A61ED9DBA7}" type="presParOf" srcId="{DEA7DFB2-4EDF-40DB-BE59-FA3240B9D29E}" destId="{80360153-7E3E-4A50-A9F4-79C457C83FBC}" srcOrd="0" destOrd="0" presId="urn:microsoft.com/office/officeart/2018/2/layout/IconLabelList"/>
    <dgm:cxn modelId="{940D0B23-B12C-4A40-A8CF-9772FA89C688}" type="presParOf" srcId="{DEA7DFB2-4EDF-40DB-BE59-FA3240B9D29E}" destId="{95FA2BDB-5C58-4320-9BFC-586DEDA850C8}" srcOrd="1" destOrd="0" presId="urn:microsoft.com/office/officeart/2018/2/layout/IconLabelList"/>
    <dgm:cxn modelId="{74F3AC78-51DC-493F-B5F1-40F5E7EC691B}" type="presParOf" srcId="{DEA7DFB2-4EDF-40DB-BE59-FA3240B9D29E}" destId="{C86E68A7-9521-4D97-884F-A30CBC855978}" srcOrd="2" destOrd="0" presId="urn:microsoft.com/office/officeart/2018/2/layout/IconLabelList"/>
    <dgm:cxn modelId="{58C3404D-E8A1-4BFB-950F-660ECB65D5ED}" type="presParOf" srcId="{C0B80826-83A6-4809-B4F4-77CCD6B5F3AC}" destId="{28CA729D-5E85-4F79-9F52-A7DEF1C647AB}" srcOrd="5" destOrd="0" presId="urn:microsoft.com/office/officeart/2018/2/layout/IconLabelList"/>
    <dgm:cxn modelId="{5D0BA213-BA98-4ECF-9D87-D0E41B4AC8E1}" type="presParOf" srcId="{C0B80826-83A6-4809-B4F4-77CCD6B5F3AC}" destId="{9F1D7FF5-8BD4-443D-9A80-0B62C8B880D8}" srcOrd="6" destOrd="0" presId="urn:microsoft.com/office/officeart/2018/2/layout/IconLabelList"/>
    <dgm:cxn modelId="{E3C1F04B-5429-4D88-9CE1-7E3E68882CC4}" type="presParOf" srcId="{9F1D7FF5-8BD4-443D-9A80-0B62C8B880D8}" destId="{664CD58A-C420-4C2D-98E1-AEE7DAA52063}" srcOrd="0" destOrd="0" presId="urn:microsoft.com/office/officeart/2018/2/layout/IconLabelList"/>
    <dgm:cxn modelId="{92B0BCB9-BEDD-44CF-83AA-CE27967155B7}" type="presParOf" srcId="{9F1D7FF5-8BD4-443D-9A80-0B62C8B880D8}" destId="{DBE56778-79E6-43A7-9E4E-68E6EFE6CA29}" srcOrd="1" destOrd="0" presId="urn:microsoft.com/office/officeart/2018/2/layout/IconLabelList"/>
    <dgm:cxn modelId="{8BF89E98-57C9-4EBC-AA23-10C450C71E06}" type="presParOf" srcId="{9F1D7FF5-8BD4-443D-9A80-0B62C8B880D8}" destId="{7C564A77-2BD5-42F5-9815-E08374E8DE1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07F62-873D-491A-BC02-4BDF69585A7B}">
      <dsp:nvSpPr>
        <dsp:cNvPr id="0" name=""/>
        <dsp:cNvSpPr/>
      </dsp:nvSpPr>
      <dsp:spPr>
        <a:xfrm>
          <a:off x="559" y="207536"/>
          <a:ext cx="2181100" cy="13086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Europa, a partir del siglo XV (1400 d.c.)</a:t>
          </a:r>
          <a:endParaRPr lang="en-US" sz="1600" kern="1200"/>
        </a:p>
      </dsp:txBody>
      <dsp:txXfrm>
        <a:off x="559" y="207536"/>
        <a:ext cx="2181100" cy="1308660"/>
      </dsp:txXfrm>
    </dsp:sp>
    <dsp:sp modelId="{307DE5BE-6DD3-41FF-B44E-6802AC9EEF4F}">
      <dsp:nvSpPr>
        <dsp:cNvPr id="0" name=""/>
        <dsp:cNvSpPr/>
      </dsp:nvSpPr>
      <dsp:spPr>
        <a:xfrm>
          <a:off x="2399770" y="207536"/>
          <a:ext cx="2181100" cy="13086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Existencia de Estados modernos (administración centralizada y ordenada).</a:t>
          </a:r>
          <a:endParaRPr lang="en-US" sz="1600" kern="1200"/>
        </a:p>
      </dsp:txBody>
      <dsp:txXfrm>
        <a:off x="2399770" y="207536"/>
        <a:ext cx="2181100" cy="1308660"/>
      </dsp:txXfrm>
    </dsp:sp>
    <dsp:sp modelId="{302B0EEB-42BB-47D7-9A66-5729B6BF1140}">
      <dsp:nvSpPr>
        <dsp:cNvPr id="0" name=""/>
        <dsp:cNvSpPr/>
      </dsp:nvSpPr>
      <dsp:spPr>
        <a:xfrm>
          <a:off x="559" y="1734306"/>
          <a:ext cx="2181100" cy="13086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Economía mercantilista (basada en la acumulación de oro y plata mediante el comercio).</a:t>
          </a:r>
          <a:endParaRPr lang="en-US" sz="1600" kern="1200"/>
        </a:p>
      </dsp:txBody>
      <dsp:txXfrm>
        <a:off x="559" y="1734306"/>
        <a:ext cx="2181100" cy="1308660"/>
      </dsp:txXfrm>
    </dsp:sp>
    <dsp:sp modelId="{221E360C-6E1C-48B2-A9D9-865ADB581A08}">
      <dsp:nvSpPr>
        <dsp:cNvPr id="0" name=""/>
        <dsp:cNvSpPr/>
      </dsp:nvSpPr>
      <dsp:spPr>
        <a:xfrm>
          <a:off x="2399770" y="1734306"/>
          <a:ext cx="2181100" cy="13086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Protagonismo de las coronas española  y portuguesa.</a:t>
          </a:r>
          <a:endParaRPr lang="en-US" sz="1600" kern="1200" dirty="0"/>
        </a:p>
      </dsp:txBody>
      <dsp:txXfrm>
        <a:off x="2399770" y="1734306"/>
        <a:ext cx="2181100" cy="1308660"/>
      </dsp:txXfrm>
    </dsp:sp>
    <dsp:sp modelId="{BD928510-D21E-4750-B61A-1233A215ACF8}">
      <dsp:nvSpPr>
        <dsp:cNvPr id="0" name=""/>
        <dsp:cNvSpPr/>
      </dsp:nvSpPr>
      <dsp:spPr>
        <a:xfrm>
          <a:off x="559" y="3261077"/>
          <a:ext cx="2181100" cy="13086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Búsqueda de nuevas rutas y productos, principalmente en África y Asia.</a:t>
          </a:r>
          <a:endParaRPr lang="en-US" sz="1600" kern="1200"/>
        </a:p>
      </dsp:txBody>
      <dsp:txXfrm>
        <a:off x="559" y="3261077"/>
        <a:ext cx="2181100" cy="1308660"/>
      </dsp:txXfrm>
    </dsp:sp>
    <dsp:sp modelId="{BCEFBDBE-E024-409E-8996-0C3C42E263B3}">
      <dsp:nvSpPr>
        <dsp:cNvPr id="0" name=""/>
        <dsp:cNvSpPr/>
      </dsp:nvSpPr>
      <dsp:spPr>
        <a:xfrm>
          <a:off x="2399770" y="3261077"/>
          <a:ext cx="2181100" cy="13086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noProof="0" dirty="0"/>
            <a:t>Desarrollo de avances técnicos como: Veleros, Galeones, brújulas, sextante y astrolabios </a:t>
          </a:r>
        </a:p>
      </dsp:txBody>
      <dsp:txXfrm>
        <a:off x="2399770" y="3261077"/>
        <a:ext cx="2181100" cy="1308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56315-A916-4B07-AC38-8B858D25DA8D}">
      <dsp:nvSpPr>
        <dsp:cNvPr id="0" name=""/>
        <dsp:cNvSpPr/>
      </dsp:nvSpPr>
      <dsp:spPr>
        <a:xfrm>
          <a:off x="875776" y="329127"/>
          <a:ext cx="755419" cy="7554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C979F-7409-410E-AA6A-40CDEC15B40A}">
      <dsp:nvSpPr>
        <dsp:cNvPr id="0" name=""/>
        <dsp:cNvSpPr/>
      </dsp:nvSpPr>
      <dsp:spPr>
        <a:xfrm>
          <a:off x="414130" y="1352620"/>
          <a:ext cx="1678710" cy="6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España y Portugal, comenzaron a conquistar territorios en otros lugares del planeta.</a:t>
          </a:r>
          <a:endParaRPr lang="en-US" sz="1100" kern="1200" dirty="0"/>
        </a:p>
      </dsp:txBody>
      <dsp:txXfrm>
        <a:off x="414130" y="1352620"/>
        <a:ext cx="1678710" cy="671484"/>
      </dsp:txXfrm>
    </dsp:sp>
    <dsp:sp modelId="{2DBE5FB7-B239-49BE-BF41-FF249FA36F4D}">
      <dsp:nvSpPr>
        <dsp:cNvPr id="0" name=""/>
        <dsp:cNvSpPr/>
      </dsp:nvSpPr>
      <dsp:spPr>
        <a:xfrm>
          <a:off x="2848261" y="329127"/>
          <a:ext cx="755419" cy="7554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96DD3-80E7-4849-AD60-711B71B25532}">
      <dsp:nvSpPr>
        <dsp:cNvPr id="0" name=""/>
        <dsp:cNvSpPr/>
      </dsp:nvSpPr>
      <dsp:spPr>
        <a:xfrm>
          <a:off x="2386616" y="1352620"/>
          <a:ext cx="1678710" cy="6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Para obtener derechos sobre aquellos territorios recurrieron a la autoridad del Papa:</a:t>
          </a:r>
          <a:endParaRPr lang="en-US" sz="1100" kern="1200"/>
        </a:p>
      </dsp:txBody>
      <dsp:txXfrm>
        <a:off x="2386616" y="1352620"/>
        <a:ext cx="1678710" cy="671484"/>
      </dsp:txXfrm>
    </dsp:sp>
    <dsp:sp modelId="{80360153-7E3E-4A50-A9F4-79C457C83FBC}">
      <dsp:nvSpPr>
        <dsp:cNvPr id="0" name=""/>
        <dsp:cNvSpPr/>
      </dsp:nvSpPr>
      <dsp:spPr>
        <a:xfrm>
          <a:off x="4820746" y="329127"/>
          <a:ext cx="755419" cy="7554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E68A7-9521-4D97-884F-A30CBC855978}">
      <dsp:nvSpPr>
        <dsp:cNvPr id="0" name=""/>
        <dsp:cNvSpPr/>
      </dsp:nvSpPr>
      <dsp:spPr>
        <a:xfrm>
          <a:off x="4359101" y="1352620"/>
          <a:ext cx="1678710" cy="6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Este generó un documento que establecía cómo se repartirían los territorios, la Bula Intercaetera (1493).</a:t>
          </a:r>
          <a:endParaRPr lang="en-US" sz="1100" kern="1200"/>
        </a:p>
      </dsp:txBody>
      <dsp:txXfrm>
        <a:off x="4359101" y="1352620"/>
        <a:ext cx="1678710" cy="671484"/>
      </dsp:txXfrm>
    </dsp:sp>
    <dsp:sp modelId="{664CD58A-C420-4C2D-98E1-AEE7DAA52063}">
      <dsp:nvSpPr>
        <dsp:cNvPr id="0" name=""/>
        <dsp:cNvSpPr/>
      </dsp:nvSpPr>
      <dsp:spPr>
        <a:xfrm>
          <a:off x="2848261" y="2443782"/>
          <a:ext cx="755419" cy="7554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64A77-2BD5-42F5-9815-E08374E8DE1E}">
      <dsp:nvSpPr>
        <dsp:cNvPr id="0" name=""/>
        <dsp:cNvSpPr/>
      </dsp:nvSpPr>
      <dsp:spPr>
        <a:xfrm>
          <a:off x="2386616" y="3467275"/>
          <a:ext cx="1678710" cy="6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Ante el descontento de Portugal, se generó un nuevo documento: El Tratado de Tordesillas (1494).</a:t>
          </a:r>
          <a:endParaRPr lang="en-US" sz="1100" kern="1200"/>
        </a:p>
      </dsp:txBody>
      <dsp:txXfrm>
        <a:off x="2386616" y="3467275"/>
        <a:ext cx="1678710" cy="671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B6049-A743-4E0D-9EEB-CB5923B1DF71}" type="datetimeFigureOut">
              <a:rPr lang="es-CL" smtClean="0"/>
              <a:t>29-06-2021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2AAB7-F91E-4607-A0F9-70BFD90EF2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072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https://www.youtube.com/watch?v=b9W4rMhioWA corto</a:t>
            </a:r>
          </a:p>
          <a:p>
            <a:r>
              <a:rPr lang="es-CL" dirty="0"/>
              <a:t>https://www.youtube.com/watch?v=Y2pQ4_KFyzM  largo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2AAB7-F91E-4607-A0F9-70BFD90EF2D2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939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¿Reconocer los instrumentos de navegación? ¿para qué servía cada uno?</a:t>
            </a:r>
          </a:p>
          <a:p>
            <a:r>
              <a:rPr lang="es-CL" dirty="0"/>
              <a:t>De los barcos presentes en la imagen ¿Cuáles fueron importantes a inicios de la modernidad?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2AAB7-F91E-4607-A0F9-70BFD90EF2D2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48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4AC255-B6CD-46BC-B70B-6949AADAF476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85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57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16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67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25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76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49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11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94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61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255-B6CD-46BC-B70B-6949AADAF476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15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B4AC255-B6CD-46BC-B70B-6949AADAF476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FA41744-93D0-42F6-B7FB-4E4EF9FAA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197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Astrolabio_n%C3%A1utico" TargetMode="External"/><Relationship Id="rId13" Type="http://schemas.microsoft.com/office/2007/relationships/diagramDrawing" Target="../diagrams/drawing1.xml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cnologiapirineos.blogspot.com/2014/05/la-brujula.html" TargetMode="External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2.jpg"/><Relationship Id="rId10" Type="http://schemas.openxmlformats.org/officeDocument/2006/relationships/diagramLayout" Target="../diagrams/layout1.xml"/><Relationship Id="rId4" Type="http://schemas.openxmlformats.org/officeDocument/2006/relationships/hyperlink" Target="https://commons.wikimedia.org/wiki/File:El_mundo_f%C3%ADsico,_1882_%22Oficial_de_marina_observanco_con_el_sextante%22._(4052595222).jpg" TargetMode="External"/><Relationship Id="rId9" Type="http://schemas.openxmlformats.org/officeDocument/2006/relationships/diagramData" Target="../diagrams/data1.xml"/><Relationship Id="rId1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esvin.wordpress.com/tag/instrumento-para-evaluar-un-mapa-conceptual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objects/books/pencil-learning-knowledge-book-reading-stud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9W4rMhioWA?feature=oembed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pt.wikipedia.org/wiki/Mercantilismo" TargetMode="External"/><Relationship Id="rId7" Type="http://schemas.openxmlformats.org/officeDocument/2006/relationships/hyperlink" Target="http://yoestudioeconomia.blogspot.com/2010/09/alquimistas-economicos-el-oro-como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de.wiktionary.org/wiki/Krone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://yoestudioeconomia.blogspot.com/2010/09/alquimistas-economicos-el-oro-como.html" TargetMode="External"/><Relationship Id="rId7" Type="http://schemas.openxmlformats.org/officeDocument/2006/relationships/hyperlink" Target="https://en.wikipedia.org/wiki/Mercantilis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://ciberexploradoresdelcole.blogspot.com/p/leonardo-da-vinci.html" TargetMode="Externa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6D933-1267-41E4-A090-E8531B641E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Economía y Proyectos de Exploración en el Mundo Moderno.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465879-EA01-48F9-904D-216EF6B7F5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Historia - 8vo Básico. </a:t>
            </a:r>
          </a:p>
          <a:p>
            <a:r>
              <a:rPr lang="es-ES" dirty="0"/>
              <a:t>OA 04.</a:t>
            </a:r>
          </a:p>
        </p:txBody>
      </p:sp>
    </p:spTree>
    <p:extLst>
      <p:ext uri="{BB962C8B-B14F-4D97-AF65-F5344CB8AC3E}">
        <p14:creationId xmlns:p14="http://schemas.microsoft.com/office/powerpoint/2010/main" val="115534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9A80C-83AC-4B52-9D85-DDD901A0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1128" y="367004"/>
            <a:ext cx="3600188" cy="836645"/>
          </a:xfrm>
        </p:spPr>
        <p:txBody>
          <a:bodyPr>
            <a:normAutofit/>
          </a:bodyPr>
          <a:lstStyle/>
          <a:p>
            <a:r>
              <a:rPr lang="es-ES" sz="4000" dirty="0"/>
              <a:t>Contexto</a:t>
            </a: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68165489-717D-45DC-9290-F9069588F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997" y="601513"/>
            <a:ext cx="1905017" cy="1960684"/>
          </a:xfrm>
          <a:prstGeom prst="rect">
            <a:avLst/>
          </a:prstGeom>
          <a:solidFill>
            <a:srgbClr val="FFFFFF"/>
          </a:solidFill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218C5FF2-F8B9-48B7-BA0A-76EB69AB7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0886" y="803737"/>
            <a:ext cx="1307239" cy="155623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C70E9A0-5739-4535-98D6-B8E11F00F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0778" y="601513"/>
            <a:ext cx="1905017" cy="1960684"/>
          </a:xfrm>
          <a:prstGeom prst="rect">
            <a:avLst/>
          </a:prstGeom>
          <a:solidFill>
            <a:srgbClr val="FFFFFF"/>
          </a:solidFill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 reloj en el medio&#10;&#10;Descripción generada automáticamente con confianza media">
            <a:extLst>
              <a:ext uri="{FF2B5EF4-FFF2-40B4-BE49-F238E27FC236}">
                <a16:creationId xmlns:a16="http://schemas.microsoft.com/office/drawing/2014/main" id="{3A5DA83C-A8F1-4498-BFFA-6450A5FE88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398" r="6020"/>
          <a:stretch/>
        </p:blipFill>
        <p:spPr>
          <a:xfrm>
            <a:off x="2973745" y="930306"/>
            <a:ext cx="1539083" cy="13030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A0806C8-D726-4802-98C4-08FE68C7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9558" y="601513"/>
            <a:ext cx="1905017" cy="1960684"/>
          </a:xfrm>
          <a:prstGeom prst="rect">
            <a:avLst/>
          </a:prstGeom>
          <a:solidFill>
            <a:srgbClr val="FFFFFF"/>
          </a:solidFill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A46066-B46F-467A-ADAB-A2121EA1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998" y="2831123"/>
            <a:ext cx="6280049" cy="3425366"/>
          </a:xfrm>
          <a:prstGeom prst="rect">
            <a:avLst/>
          </a:prstGeom>
          <a:solidFill>
            <a:srgbClr val="FFFFFF"/>
          </a:solidFill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id="{2DDB256D-2358-4A76-A202-52BCDDE503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164" r="4837"/>
          <a:stretch/>
        </p:blipFill>
        <p:spPr>
          <a:xfrm>
            <a:off x="5058756" y="930306"/>
            <a:ext cx="1615158" cy="1206993"/>
          </a:xfrm>
          <a:prstGeom prst="rect">
            <a:avLst/>
          </a:prstGeom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D4AA234-C55A-47AE-97D3-17EC2E2F32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660758"/>
              </p:ext>
            </p:extLst>
          </p:nvPr>
        </p:nvGraphicFramePr>
        <p:xfrm>
          <a:off x="7165811" y="1558212"/>
          <a:ext cx="4581430" cy="4777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4" name="Imagen 13" descr="Imagen que contiene Flecha&#10;&#10;Descripción generada automáticamente">
            <a:extLst>
              <a:ext uri="{FF2B5EF4-FFF2-40B4-BE49-F238E27FC236}">
                <a16:creationId xmlns:a16="http://schemas.microsoft.com/office/drawing/2014/main" id="{0694E1C7-C1BD-4924-AB77-FCF23F67BE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4" y="2890990"/>
            <a:ext cx="5687195" cy="327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72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DD63A-7298-4C11-90E1-2D2D6FAE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Causas…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A64DA2-ACE1-48E7-B675-29EB3823A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es-ES" dirty="0"/>
              <a:t>“[…] sobre la naturaleza de la expansión portuguesa. No hay duda de que el espíritu militar de cruzada, el impulso misionero, los intereses reales, la búsqueda de beneficios comerciales y la curiosidad científica contribuyeron a tal expansión. Sin embargo, estudios recientes han puesto de manifiesto los orígenes económicos de este proceso. Parece demostrarse que África representaba una atracción por sí misma. Portugal necesitaba granos y oro, dos cosas que podían encontrarse en las ciudades del norte de África”. </a:t>
            </a:r>
          </a:p>
          <a:p>
            <a:pPr marL="45720" indent="0" algn="r">
              <a:buNone/>
            </a:pPr>
            <a:r>
              <a:rPr lang="es-ES" dirty="0"/>
              <a:t>Lockhart, James y Schwartz, Stuart (1992). América Latina en la Edad Moderna. Una historia de la América española y el Brasil coloniales</a:t>
            </a:r>
          </a:p>
        </p:txBody>
      </p:sp>
    </p:spTree>
    <p:extLst>
      <p:ext uri="{BB962C8B-B14F-4D97-AF65-F5344CB8AC3E}">
        <p14:creationId xmlns:p14="http://schemas.microsoft.com/office/powerpoint/2010/main" val="1483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8A5362-EC3B-4BE3-804B-E6B289AF8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37744E-F5F6-4ED5-9F5F-21183A8FE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9D7C55-D0C1-4B48-ADC5-A9E322B19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843697F-C030-482D-BB1C-DB61ABBFC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316F66-3DCC-4344-9396-C5CAFC354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8CA396-1800-42B7-87F6-FCB40A1B7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B4E316B-93BF-4E9F-A621-15676073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100" b="1" cap="all"/>
              <a:t>A partir de la lectura de la fuente anterior:</a:t>
            </a:r>
            <a:br>
              <a:rPr lang="en-US" sz="3100" b="1" cap="all"/>
            </a:br>
            <a:endParaRPr lang="en-US" sz="3100" b="1" cap="al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6E4674-1D9E-4DD4-B9D4-C67EDAA9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530" y="5596128"/>
            <a:ext cx="8767860" cy="5577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/>
              <a:t>¿Qué causas para el desarrollo de viajes de exploración reconoces?</a:t>
            </a:r>
          </a:p>
        </p:txBody>
      </p:sp>
      <p:pic>
        <p:nvPicPr>
          <p:cNvPr id="5" name="Imagen 4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81D5D9C6-0360-4DC3-A6DB-C9378F64A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21334" y="741172"/>
            <a:ext cx="6149332" cy="327964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E547C0-3F4A-4071-A0A7-D6E2DB37A5C3}"/>
              </a:ext>
            </a:extLst>
          </p:cNvPr>
          <p:cNvSpPr txBox="1"/>
          <p:nvPr/>
        </p:nvSpPr>
        <p:spPr>
          <a:xfrm>
            <a:off x="6642410" y="3820761"/>
            <a:ext cx="25282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gesvin.wordpress.com/tag/instrumento-para-evaluar-un-mapa-conceptu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61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8A5362-EC3B-4BE3-804B-E6B289AF8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7744E-F5F6-4ED5-9F5F-21183A8FE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9D7C55-D0C1-4B48-ADC5-A9E322B19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962E72-676F-4381-ADE8-56784BE75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C8650FF3-C25F-41ED-9FA3-47D6E855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100" b="1" cap="all">
                <a:solidFill>
                  <a:srgbClr val="FFFFFF"/>
                </a:solidFill>
              </a:rPr>
              <a:t>Tanto España como Portugal poseían una posición aislada en el mapa europeo…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33E3A2-718D-407B-B797-7F360019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85F7702F-7C31-4BF4-9E14-265C4CDCF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01" y="306037"/>
            <a:ext cx="6363478" cy="38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5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BDD89-7AA6-48E7-AD43-0D33923ED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s-ES" sz="4800"/>
              <a:t>A partir de estos viajes…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18E3733-AB70-48B7-805F-8DFCA2687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016032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5433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7264B-D00B-4910-BCEF-6A0013A4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División territorial establecida por el tratado:</a:t>
            </a:r>
          </a:p>
        </p:txBody>
      </p: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84FE41DE-F858-49A7-8F15-E4F406D14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1"/>
          <a:stretch/>
        </p:blipFill>
        <p:spPr>
          <a:xfrm>
            <a:off x="3424335" y="1287779"/>
            <a:ext cx="7977673" cy="5263337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0201AD5-FF03-4159-AD85-96D90F69DC8A}"/>
              </a:ext>
            </a:extLst>
          </p:cNvPr>
          <p:cNvSpPr txBox="1"/>
          <p:nvPr/>
        </p:nvSpPr>
        <p:spPr>
          <a:xfrm>
            <a:off x="473155" y="2040834"/>
            <a:ext cx="2715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Considerando el sector de América que  quedó bajo la jurisdicción de Portugal</a:t>
            </a:r>
          </a:p>
          <a:p>
            <a:pPr algn="just"/>
            <a:r>
              <a:rPr lang="es-ES" dirty="0"/>
              <a:t>¿Qué característica de la población actual de ese territorio puede vincularse a este hecho?</a:t>
            </a:r>
          </a:p>
        </p:txBody>
      </p:sp>
    </p:spTree>
    <p:extLst>
      <p:ext uri="{BB962C8B-B14F-4D97-AF65-F5344CB8AC3E}">
        <p14:creationId xmlns:p14="http://schemas.microsoft.com/office/powerpoint/2010/main" val="174452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A750B-3440-4A16-B87F-AB0FB349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duración en el estudio de la Historia</a:t>
            </a:r>
          </a:p>
        </p:txBody>
      </p:sp>
      <p:pic>
        <p:nvPicPr>
          <p:cNvPr id="5" name="Marcador de contenido 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319024E2-03CE-437B-8A87-0DD418A54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7"/>
          <a:stretch/>
        </p:blipFill>
        <p:spPr>
          <a:xfrm>
            <a:off x="484184" y="1965960"/>
            <a:ext cx="7425164" cy="4311432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840A9C3-9A16-43A9-82C7-09BAE8B2CB19}"/>
              </a:ext>
            </a:extLst>
          </p:cNvPr>
          <p:cNvSpPr txBox="1"/>
          <p:nvPr/>
        </p:nvSpPr>
        <p:spPr>
          <a:xfrm>
            <a:off x="8123340" y="1958618"/>
            <a:ext cx="38806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Corta duración: Acontecimientos o hechos históricos que ocurren en un momento específico.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Mediana duración: También conocido como “coyuntura histórica”. Son procesos históricos que abarcan periodos de tiempo de hasta algunas décadas y que producen cambios importantes en la sociedad.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Larga duración: Procesos históricos de tan larga data, que los sujetos que los viven no alcanzan a evidenciar modificaciones a lo largo de su vida.</a:t>
            </a:r>
          </a:p>
        </p:txBody>
      </p:sp>
    </p:spTree>
    <p:extLst>
      <p:ext uri="{BB962C8B-B14F-4D97-AF65-F5344CB8AC3E}">
        <p14:creationId xmlns:p14="http://schemas.microsoft.com/office/powerpoint/2010/main" val="116927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95000"/>
            <a:satMod val="1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6AD086-A93E-4779-953F-FB1E368A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FFFFFF"/>
                </a:solidFill>
              </a:rPr>
              <a:t>Continua tu aprendizaje…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57A1DE-0C48-4981-8315-1F7B86605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1" y="873458"/>
            <a:ext cx="6020790" cy="1952870"/>
          </a:xfrm>
        </p:spPr>
        <p:txBody>
          <a:bodyPr anchor="ctr">
            <a:normAutofit/>
          </a:bodyPr>
          <a:lstStyle/>
          <a:p>
            <a:r>
              <a:rPr lang="es-ES" sz="2000" dirty="0">
                <a:solidFill>
                  <a:schemeClr val="tx1"/>
                </a:solidFill>
              </a:rPr>
              <a:t>Desarrolla en tu cuaderno las actividades de la página 41 de tu texto de estudiante. Utiliza como información los contenidos y fuentes de las páginas 38 a 41 e información disponible en la web.</a:t>
            </a:r>
          </a:p>
          <a:p>
            <a:pPr marL="45720" indent="0">
              <a:buNone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5EDA681-3AE4-4FAF-A2F1-BE96F3161AAA}"/>
              </a:ext>
            </a:extLst>
          </p:cNvPr>
          <p:cNvSpPr/>
          <p:nvPr/>
        </p:nvSpPr>
        <p:spPr>
          <a:xfrm>
            <a:off x="4866259" y="3168073"/>
            <a:ext cx="6176016" cy="172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Resultados serán considerados para la cuarta nota del semestre.</a:t>
            </a:r>
          </a:p>
          <a:p>
            <a:pPr algn="ctr"/>
            <a:r>
              <a:rPr lang="es-CL" dirty="0"/>
              <a:t>Entrega: Final de la Clase.</a:t>
            </a:r>
          </a:p>
        </p:txBody>
      </p:sp>
    </p:spTree>
    <p:extLst>
      <p:ext uri="{BB962C8B-B14F-4D97-AF65-F5344CB8AC3E}">
        <p14:creationId xmlns:p14="http://schemas.microsoft.com/office/powerpoint/2010/main" val="345230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396E7E6-13D0-4608-B0F5-FA8D6ABF6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666" t="9091" r="28265" b="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381F55-1F4D-43CF-8C6B-586906EF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ES" sz="2800"/>
              <a:t>Objetivo: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52EF0-C2C7-4711-AD16-CAB92E89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046809" cy="3207258"/>
          </a:xfrm>
        </p:spPr>
        <p:txBody>
          <a:bodyPr anchor="t">
            <a:normAutofit/>
          </a:bodyPr>
          <a:lstStyle/>
          <a:p>
            <a:pPr marL="45720" indent="0" algn="just">
              <a:buNone/>
            </a:pPr>
            <a:r>
              <a:rPr lang="es-ES" sz="1700" dirty="0"/>
              <a:t>Caracterizar los procesos que dieron origen a los viajes de exploración originados en la Europa durante la modernidad, mediante el análisis de fuentes primarias y secundarias, considerando avances tecnológicos, cambios en la percepción del mundo y en la economía.</a:t>
            </a:r>
          </a:p>
        </p:txBody>
      </p:sp>
    </p:spTree>
    <p:extLst>
      <p:ext uri="{BB962C8B-B14F-4D97-AF65-F5344CB8AC3E}">
        <p14:creationId xmlns:p14="http://schemas.microsoft.com/office/powerpoint/2010/main" val="9603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B5AA2-E892-49ED-A7DC-D0A9455E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53" y="467557"/>
            <a:ext cx="5373210" cy="1356360"/>
          </a:xfrm>
        </p:spPr>
        <p:txBody>
          <a:bodyPr/>
          <a:lstStyle/>
          <a:p>
            <a:r>
              <a:rPr lang="es-CL" dirty="0"/>
              <a:t>La economía moderna</a:t>
            </a:r>
          </a:p>
        </p:txBody>
      </p:sp>
      <p:pic>
        <p:nvPicPr>
          <p:cNvPr id="4" name="Elementos multimedia en línea 3" title="Mercantilismo entre XVI XVIII">
            <a:hlinkClick r:id="" action="ppaction://media"/>
            <a:extLst>
              <a:ext uri="{FF2B5EF4-FFF2-40B4-BE49-F238E27FC236}">
                <a16:creationId xmlns:a16="http://schemas.microsoft.com/office/drawing/2014/main" id="{633C38FE-A83E-4EE0-BCE2-EFB874EF911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42248" y="2546636"/>
            <a:ext cx="7148513" cy="4038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197929E-EBE4-4B9C-96A8-F64A976D5067}"/>
              </a:ext>
            </a:extLst>
          </p:cNvPr>
          <p:cNvSpPr txBox="1"/>
          <p:nvPr/>
        </p:nvSpPr>
        <p:spPr>
          <a:xfrm>
            <a:off x="612559" y="2290439"/>
            <a:ext cx="41296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¿A qué nos referimos cuando hablamos de economía?</a:t>
            </a:r>
          </a:p>
          <a:p>
            <a:endParaRPr lang="es-CL" dirty="0"/>
          </a:p>
          <a:p>
            <a:r>
              <a:rPr lang="es-CL" dirty="0"/>
              <a:t>¿Qué características poseía la economía medieval?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Según lo expuesto en el video</a:t>
            </a:r>
          </a:p>
          <a:p>
            <a:endParaRPr lang="es-CL" dirty="0"/>
          </a:p>
          <a:p>
            <a:r>
              <a:rPr lang="es-CL" dirty="0"/>
              <a:t>¿Cómo organizaron su economía en la modernidad?</a:t>
            </a:r>
          </a:p>
          <a:p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D8CAC80-B408-46B3-B16E-3FC1F63921D7}"/>
              </a:ext>
            </a:extLst>
          </p:cNvPr>
          <p:cNvSpPr/>
          <p:nvPr/>
        </p:nvSpPr>
        <p:spPr>
          <a:xfrm>
            <a:off x="5948039" y="577048"/>
            <a:ext cx="5557421" cy="1969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/>
              <a:t>Economía: Palabra de origen griego que en sus orígenes definió la administración del hogar.</a:t>
            </a:r>
          </a:p>
          <a:p>
            <a:pPr algn="just"/>
            <a:r>
              <a:rPr lang="es-CL" dirty="0"/>
              <a:t>A lo largo de la historia, el término se ha utilizado para referirse a las prácticas (y el estudio de estas) vinculadas a la producción, intercambio, uso y administración de recursos para satisfacer necesidades humanas.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FA3591-01F8-4BD0-AE2F-57DBBDCE9713}"/>
              </a:ext>
            </a:extLst>
          </p:cNvPr>
          <p:cNvSpPr/>
          <p:nvPr/>
        </p:nvSpPr>
        <p:spPr>
          <a:xfrm>
            <a:off x="6010183" y="683581"/>
            <a:ext cx="5415378" cy="173114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35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Dibujo de una ciudad&#10;&#10;Descripción generada automáticamente">
            <a:extLst>
              <a:ext uri="{FF2B5EF4-FFF2-40B4-BE49-F238E27FC236}">
                <a16:creationId xmlns:a16="http://schemas.microsoft.com/office/drawing/2014/main" id="{ACE59C22-EABC-4A09-8E9A-99F30DD7C5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542" r="-1" b="-1"/>
          <a:stretch/>
        </p:blipFill>
        <p:spPr>
          <a:xfrm>
            <a:off x="-1" y="2283086"/>
            <a:ext cx="2735480" cy="22680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B1BE9F-27D3-4CD2-AD5E-EA0DAC1E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 fontScale="90000"/>
          </a:bodyPr>
          <a:lstStyle/>
          <a:p>
            <a:r>
              <a:rPr lang="es-ES"/>
              <a:t>ECONOMIA: MERCANTILISMO</a:t>
            </a:r>
          </a:p>
        </p:txBody>
      </p:sp>
      <p:pic>
        <p:nvPicPr>
          <p:cNvPr id="11" name="Imagen 10" descr="Imagen que contiene joyas, accesorio, tabla, interior&#10;&#10;Descripción generada automáticamente">
            <a:extLst>
              <a:ext uri="{FF2B5EF4-FFF2-40B4-BE49-F238E27FC236}">
                <a16:creationId xmlns:a16="http://schemas.microsoft.com/office/drawing/2014/main" id="{8441A997-D218-4068-BA36-394E020F88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325" r="4" b="9168"/>
          <a:stretch/>
        </p:blipFill>
        <p:spPr>
          <a:xfrm>
            <a:off x="20" y="10"/>
            <a:ext cx="2725091" cy="2252958"/>
          </a:xfrm>
          <a:prstGeom prst="rect">
            <a:avLst/>
          </a:prstGeom>
        </p:spPr>
      </p:pic>
      <p:pic>
        <p:nvPicPr>
          <p:cNvPr id="8" name="Imagen 7" descr="Imagen que contiene interior, cubierto, tabla, entero&#10;&#10;Descripción generada automáticamente">
            <a:extLst>
              <a:ext uri="{FF2B5EF4-FFF2-40B4-BE49-F238E27FC236}">
                <a16:creationId xmlns:a16="http://schemas.microsoft.com/office/drawing/2014/main" id="{6857B878-2CF8-413E-A5E3-DD98933A70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105" r="6890" b="-5"/>
          <a:stretch/>
        </p:blipFill>
        <p:spPr>
          <a:xfrm>
            <a:off x="2" y="4551114"/>
            <a:ext cx="2717601" cy="231611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B122588-C783-4504-8E32-214F31BC5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s-CL"/>
              <a:t>Fuerte intervención del Estado para regular y ordenar la economía: Qué vender/producir, cuánto vender/producir a quién vender.</a:t>
            </a:r>
          </a:p>
          <a:p>
            <a:pPr>
              <a:lnSpc>
                <a:spcPct val="90000"/>
              </a:lnSpc>
            </a:pPr>
            <a:endParaRPr lang="es-CL"/>
          </a:p>
          <a:p>
            <a:pPr>
              <a:lnSpc>
                <a:spcPct val="90000"/>
              </a:lnSpc>
            </a:pPr>
            <a:r>
              <a:rPr lang="es-CL"/>
              <a:t>Busca acumulación de metales preciosos como oro y plata para fortalecer al Estado.</a:t>
            </a:r>
          </a:p>
          <a:p>
            <a:pPr>
              <a:lnSpc>
                <a:spcPct val="90000"/>
              </a:lnSpc>
            </a:pPr>
            <a:endParaRPr lang="es-CL"/>
          </a:p>
          <a:p>
            <a:pPr>
              <a:lnSpc>
                <a:spcPct val="90000"/>
              </a:lnSpc>
            </a:pPr>
            <a:r>
              <a:rPr lang="es-CL"/>
              <a:t>El comercio se desarrollaba principalmente mediante vía marítima y estaba en manos de una clase comerciante: burguesía.</a:t>
            </a:r>
          </a:p>
          <a:p>
            <a:pPr>
              <a:lnSpc>
                <a:spcPct val="90000"/>
              </a:lnSpc>
            </a:pPr>
            <a:r>
              <a:rPr lang="es-CL"/>
              <a:t>Se fortaleció la producción de las tierras y se intentó mantener al mínimo las importaciones.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50C736-6657-41BB-AB1D-30A543A4A4C9}"/>
              </a:ext>
            </a:extLst>
          </p:cNvPr>
          <p:cNvSpPr txBox="1"/>
          <p:nvPr/>
        </p:nvSpPr>
        <p:spPr>
          <a:xfrm>
            <a:off x="6343727" y="6870700"/>
            <a:ext cx="28216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pt.wikipedia.org/wiki/Mercantilism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69B393D-4C45-48DB-8665-E483184A86A8}"/>
              </a:ext>
            </a:extLst>
          </p:cNvPr>
          <p:cNvSpPr txBox="1"/>
          <p:nvPr/>
        </p:nvSpPr>
        <p:spPr>
          <a:xfrm>
            <a:off x="9178033" y="6870700"/>
            <a:ext cx="301396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7" tooltip="http://yoestudioeconomia.blogspot.com/2010/09/alquimistas-economicos-el-oro-com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793B1DB-6D01-49B8-B225-9E5FFC253B37}"/>
              </a:ext>
            </a:extLst>
          </p:cNvPr>
          <p:cNvSpPr txBox="1"/>
          <p:nvPr/>
        </p:nvSpPr>
        <p:spPr>
          <a:xfrm>
            <a:off x="3509422" y="6870700"/>
            <a:ext cx="28216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s://de.wiktionary.org/wiki/Kro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8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BDD3A-8D83-475D-805B-75487B31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Reflexionemos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E5B809-68FD-43CF-AC98-DB2B8FC65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¿Cómo se diferencia a la organización económica moderna de la medieval (feudalismo)?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¿Qué factores crees que permitieron el desarrollo de estas diferencias?</a:t>
            </a:r>
          </a:p>
          <a:p>
            <a:endParaRPr lang="es-CL" dirty="0"/>
          </a:p>
          <a:p>
            <a:r>
              <a:rPr lang="es-CL" dirty="0"/>
              <a:t>¿Cómo crees que impactó en la vida de la gente el nuevo manejo económico?</a:t>
            </a:r>
          </a:p>
        </p:txBody>
      </p:sp>
    </p:spTree>
    <p:extLst>
      <p:ext uri="{BB962C8B-B14F-4D97-AF65-F5344CB8AC3E}">
        <p14:creationId xmlns:p14="http://schemas.microsoft.com/office/powerpoint/2010/main" val="332673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8D9CA-3907-4BDF-8450-1FE1DE06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Recordemos…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4EA81A76-0E11-42B3-B5B8-09CC3E58FC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212587"/>
              </p:ext>
            </p:extLst>
          </p:nvPr>
        </p:nvGraphicFramePr>
        <p:xfrm>
          <a:off x="4988170" y="3073038"/>
          <a:ext cx="6823342" cy="2737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486">
                  <a:extLst>
                    <a:ext uri="{9D8B030D-6E8A-4147-A177-3AD203B41FA5}">
                      <a16:colId xmlns:a16="http://schemas.microsoft.com/office/drawing/2014/main" val="3758545449"/>
                    </a:ext>
                  </a:extLst>
                </a:gridCol>
                <a:gridCol w="3388856">
                  <a:extLst>
                    <a:ext uri="{9D8B030D-6E8A-4147-A177-3AD203B41FA5}">
                      <a16:colId xmlns:a16="http://schemas.microsoft.com/office/drawing/2014/main" val="2863125747"/>
                    </a:ext>
                  </a:extLst>
                </a:gridCol>
              </a:tblGrid>
              <a:tr h="481863">
                <a:tc>
                  <a:txBody>
                    <a:bodyPr/>
                    <a:lstStyle/>
                    <a:p>
                      <a:r>
                        <a:rPr lang="es-ES" sz="2200"/>
                        <a:t>CARACTERISTICA</a:t>
                      </a:r>
                    </a:p>
                  </a:txBody>
                  <a:tcPr marL="109514" marR="109514" marT="54757" marB="54757"/>
                </a:tc>
                <a:tc>
                  <a:txBody>
                    <a:bodyPr/>
                    <a:lstStyle/>
                    <a:p>
                      <a:r>
                        <a:rPr lang="es-ES" sz="2200"/>
                        <a:t>EN LA MODERNIDAD…</a:t>
                      </a:r>
                    </a:p>
                  </a:txBody>
                  <a:tcPr marL="109514" marR="109514" marT="54757" marB="54757"/>
                </a:tc>
                <a:extLst>
                  <a:ext uri="{0D108BD9-81ED-4DB2-BD59-A6C34878D82A}">
                    <a16:rowId xmlns:a16="http://schemas.microsoft.com/office/drawing/2014/main" val="2377455634"/>
                  </a:ext>
                </a:extLst>
              </a:tr>
              <a:tr h="481863">
                <a:tc>
                  <a:txBody>
                    <a:bodyPr/>
                    <a:lstStyle/>
                    <a:p>
                      <a:r>
                        <a:rPr lang="es-ES" sz="2200"/>
                        <a:t>MENTALIDAD</a:t>
                      </a:r>
                    </a:p>
                  </a:txBody>
                  <a:tcPr marL="109514" marR="109514" marT="54757" marB="54757"/>
                </a:tc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 marL="109514" marR="109514" marT="54757" marB="54757"/>
                </a:tc>
                <a:extLst>
                  <a:ext uri="{0D108BD9-81ED-4DB2-BD59-A6C34878D82A}">
                    <a16:rowId xmlns:a16="http://schemas.microsoft.com/office/drawing/2014/main" val="323375406"/>
                  </a:ext>
                </a:extLst>
              </a:tr>
              <a:tr h="481863">
                <a:tc>
                  <a:txBody>
                    <a:bodyPr/>
                    <a:lstStyle/>
                    <a:p>
                      <a:r>
                        <a:rPr lang="es-ES" sz="2200"/>
                        <a:t>MODELO ECONOMICO </a:t>
                      </a:r>
                    </a:p>
                  </a:txBody>
                  <a:tcPr marL="109514" marR="109514" marT="54757" marB="54757"/>
                </a:tc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 marL="109514" marR="109514" marT="54757" marB="54757"/>
                </a:tc>
                <a:extLst>
                  <a:ext uri="{0D108BD9-81ED-4DB2-BD59-A6C34878D82A}">
                    <a16:rowId xmlns:a16="http://schemas.microsoft.com/office/drawing/2014/main" val="2919049571"/>
                  </a:ext>
                </a:extLst>
              </a:tr>
              <a:tr h="810405">
                <a:tc>
                  <a:txBody>
                    <a:bodyPr/>
                    <a:lstStyle/>
                    <a:p>
                      <a:r>
                        <a:rPr lang="es-ES" sz="2200"/>
                        <a:t>DESARROLLO CULTURAL</a:t>
                      </a:r>
                    </a:p>
                  </a:txBody>
                  <a:tcPr marL="109514" marR="109514" marT="54757" marB="54757"/>
                </a:tc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 marL="109514" marR="109514" marT="54757" marB="54757"/>
                </a:tc>
                <a:extLst>
                  <a:ext uri="{0D108BD9-81ED-4DB2-BD59-A6C34878D82A}">
                    <a16:rowId xmlns:a16="http://schemas.microsoft.com/office/drawing/2014/main" val="270170495"/>
                  </a:ext>
                </a:extLst>
              </a:tr>
              <a:tr h="481863">
                <a:tc>
                  <a:txBody>
                    <a:bodyPr/>
                    <a:lstStyle/>
                    <a:p>
                      <a:r>
                        <a:rPr lang="es-ES" sz="2200"/>
                        <a:t>OTROS…</a:t>
                      </a:r>
                    </a:p>
                  </a:txBody>
                  <a:tcPr marL="109514" marR="109514" marT="54757" marB="54757"/>
                </a:tc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 marL="109514" marR="109514" marT="54757" marB="54757"/>
                </a:tc>
                <a:extLst>
                  <a:ext uri="{0D108BD9-81ED-4DB2-BD59-A6C34878D82A}">
                    <a16:rowId xmlns:a16="http://schemas.microsoft.com/office/drawing/2014/main" val="1984750453"/>
                  </a:ext>
                </a:extLst>
              </a:tr>
            </a:tbl>
          </a:graphicData>
        </a:graphic>
      </p:graphicFrame>
      <p:pic>
        <p:nvPicPr>
          <p:cNvPr id="14" name="Imagen 13" descr="Imagen que contiene interior, cubierto, tabla, entero&#10;&#10;Descripción generada automáticamente">
            <a:extLst>
              <a:ext uri="{FF2B5EF4-FFF2-40B4-BE49-F238E27FC236}">
                <a16:creationId xmlns:a16="http://schemas.microsoft.com/office/drawing/2014/main" id="{FE3C1DE9-C2B1-4C59-9DBE-992F385F0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88170" y="812404"/>
            <a:ext cx="2168661" cy="1626495"/>
          </a:xfrm>
          <a:prstGeom prst="rect">
            <a:avLst/>
          </a:prstGeom>
        </p:spPr>
      </p:pic>
      <p:pic>
        <p:nvPicPr>
          <p:cNvPr id="8" name="Imagen 7" descr="Imagen que contiene texto, piedra, edificio&#10;&#10;Descripción generada automáticamente">
            <a:extLst>
              <a:ext uri="{FF2B5EF4-FFF2-40B4-BE49-F238E27FC236}">
                <a16:creationId xmlns:a16="http://schemas.microsoft.com/office/drawing/2014/main" id="{A739C3D0-7295-4D31-B675-860AA58AA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92974" y="636118"/>
            <a:ext cx="1412199" cy="1975104"/>
          </a:xfrm>
          <a:prstGeom prst="rect">
            <a:avLst/>
          </a:prstGeom>
        </p:spPr>
      </p:pic>
      <p:pic>
        <p:nvPicPr>
          <p:cNvPr id="11" name="Imagen 10" descr="Imagen que contiene exterior, agua, edificio, pasto&#10;&#10;Descripción generada automáticamente">
            <a:extLst>
              <a:ext uri="{FF2B5EF4-FFF2-40B4-BE49-F238E27FC236}">
                <a16:creationId xmlns:a16="http://schemas.microsoft.com/office/drawing/2014/main" id="{2E89091A-CD12-4C3D-9077-4DC911610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644383" y="807995"/>
            <a:ext cx="2167128" cy="164701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863664F-9D5A-4BE7-97B4-D7480D7826ED}"/>
              </a:ext>
            </a:extLst>
          </p:cNvPr>
          <p:cNvSpPr txBox="1"/>
          <p:nvPr/>
        </p:nvSpPr>
        <p:spPr>
          <a:xfrm>
            <a:off x="374904" y="2715768"/>
            <a:ext cx="3438144" cy="3209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L" sz="1700" dirty="0"/>
              <a:t>En conjunto, rellenemos el siguiente cuadro con información referente a características de la modernidad que pudieron motivar y facilitar los viajes de exploración por el resto del mundo: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1A580B-C759-4C85-AA59-5EDBCE3AE20B}"/>
              </a:ext>
            </a:extLst>
          </p:cNvPr>
          <p:cNvSpPr txBox="1"/>
          <p:nvPr/>
        </p:nvSpPr>
        <p:spPr>
          <a:xfrm>
            <a:off x="9724658" y="6870700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://ciberexploradoresdelcole.blogspot.com/p/leonardo-da-vinci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9C6A02B-A7C9-4620-8A90-2AAF1E195431}"/>
              </a:ext>
            </a:extLst>
          </p:cNvPr>
          <p:cNvSpPr txBox="1"/>
          <p:nvPr/>
        </p:nvSpPr>
        <p:spPr>
          <a:xfrm>
            <a:off x="7377666" y="6870700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7" tooltip="https://en.wikipedia.org/wiki/Mercantilis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2B3408C-8ACD-44B6-824F-10473946D011}"/>
              </a:ext>
            </a:extLst>
          </p:cNvPr>
          <p:cNvSpPr txBox="1"/>
          <p:nvPr/>
        </p:nvSpPr>
        <p:spPr>
          <a:xfrm>
            <a:off x="4878388" y="6870700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yoestudioeconomia.blogspot.com/2010/09/alquimistas-economicos-el-oro-com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9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10493-52D0-4D5A-B4C2-8FDC24F4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Mapamundi actual…</a:t>
            </a:r>
          </a:p>
        </p:txBody>
      </p: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EA4205F2-1F06-45C3-93A4-FCC8387E8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1686249"/>
            <a:ext cx="6919239" cy="4435409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3656E1-80D8-4E70-8493-42E48581FAD8}"/>
              </a:ext>
            </a:extLst>
          </p:cNvPr>
          <p:cNvSpPr txBox="1"/>
          <p:nvPr/>
        </p:nvSpPr>
        <p:spPr>
          <a:xfrm>
            <a:off x="8238931" y="1692988"/>
            <a:ext cx="3442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Observemos atentamente la siguiente representación del mundo con sus océanos y continentes</a:t>
            </a:r>
          </a:p>
        </p:txBody>
      </p:sp>
    </p:spTree>
    <p:extLst>
      <p:ext uri="{BB962C8B-B14F-4D97-AF65-F5344CB8AC3E}">
        <p14:creationId xmlns:p14="http://schemas.microsoft.com/office/powerpoint/2010/main" val="321606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36601A9F-C22C-491B-A7EC-03EDF1459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7" y="271811"/>
            <a:ext cx="4193521" cy="6221458"/>
          </a:xfrm>
        </p:spPr>
      </p:pic>
      <p:pic>
        <p:nvPicPr>
          <p:cNvPr id="7" name="Imagen 6" descr="Imagen que contiene tela&#10;&#10;Descripción generada automáticamente">
            <a:extLst>
              <a:ext uri="{FF2B5EF4-FFF2-40B4-BE49-F238E27FC236}">
                <a16:creationId xmlns:a16="http://schemas.microsoft.com/office/drawing/2014/main" id="{81BEF558-A3DD-4150-922D-CB195A225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42" y="271811"/>
            <a:ext cx="4468187" cy="62433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D2F6AE2-9333-45F7-BFED-85DB1F4BDDCD}"/>
              </a:ext>
            </a:extLst>
          </p:cNvPr>
          <p:cNvSpPr txBox="1"/>
          <p:nvPr/>
        </p:nvSpPr>
        <p:spPr>
          <a:xfrm>
            <a:off x="372863" y="6136243"/>
            <a:ext cx="64806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Mapamundi siglo XV. Elaborado a partir de las ideas de Ptolomeo.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F236A5D-EC67-4483-B802-35BD0344BF53}"/>
              </a:ext>
            </a:extLst>
          </p:cNvPr>
          <p:cNvSpPr txBox="1"/>
          <p:nvPr/>
        </p:nvSpPr>
        <p:spPr>
          <a:xfrm>
            <a:off x="8575829" y="445468"/>
            <a:ext cx="30231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Reflexionemos…</a:t>
            </a:r>
          </a:p>
          <a:p>
            <a:endParaRPr lang="es-ES" dirty="0"/>
          </a:p>
          <a:p>
            <a:r>
              <a:rPr lang="es-ES" dirty="0"/>
              <a:t>¿Qué diferencias identificas entre este mapamundi y el anterior?</a:t>
            </a:r>
          </a:p>
          <a:p>
            <a:endParaRPr lang="es-ES" dirty="0"/>
          </a:p>
          <a:p>
            <a:r>
              <a:rPr lang="es-ES" dirty="0"/>
              <a:t>¿Qué continentes puedes identificar en este mapamundi?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¿A qué crees que se deben estas diferencias?</a:t>
            </a:r>
          </a:p>
        </p:txBody>
      </p:sp>
    </p:spTree>
    <p:extLst>
      <p:ext uri="{BB962C8B-B14F-4D97-AF65-F5344CB8AC3E}">
        <p14:creationId xmlns:p14="http://schemas.microsoft.com/office/powerpoint/2010/main" val="131244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9B1AF8-A94D-4E21-A2A0-7F161E1E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10CB9E-4C45-46DB-835A-2C29CE29A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1AF0B9-E97D-4D5D-BA2D-1C0BDE3A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0A6F33-EE73-4D69-95E4-836993B5B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63AE83-25C1-43D7-BEEC-D131BF8D7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FFBB28-16E5-41A3-BB16-95B068B9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08" y="887306"/>
            <a:ext cx="6918264" cy="5071828"/>
          </a:xfrm>
          <a:noFill/>
          <a:ln w="12700" cmpd="sng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</a:pPr>
            <a:r>
              <a:rPr lang="en-US" b="1" cap="all">
                <a:solidFill>
                  <a:schemeClr val="tx1"/>
                </a:solidFill>
              </a:rPr>
              <a:t>Los viajes de exploración  durante el siglo XV y XVI</a:t>
            </a:r>
          </a:p>
        </p:txBody>
      </p:sp>
    </p:spTree>
    <p:extLst>
      <p:ext uri="{BB962C8B-B14F-4D97-AF65-F5344CB8AC3E}">
        <p14:creationId xmlns:p14="http://schemas.microsoft.com/office/powerpoint/2010/main" val="3442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994</Words>
  <Application>Microsoft Office PowerPoint</Application>
  <PresentationFormat>Panorámica</PresentationFormat>
  <Paragraphs>94</Paragraphs>
  <Slides>17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Calibri</vt:lpstr>
      <vt:lpstr>Corbel</vt:lpstr>
      <vt:lpstr>Base</vt:lpstr>
      <vt:lpstr>Economía y Proyectos de Exploración en el Mundo Moderno.</vt:lpstr>
      <vt:lpstr>Objetivo:</vt:lpstr>
      <vt:lpstr>La economía moderna</vt:lpstr>
      <vt:lpstr>ECONOMIA: MERCANTILISMO</vt:lpstr>
      <vt:lpstr>Reflexionemos</vt:lpstr>
      <vt:lpstr>Recordemos…</vt:lpstr>
      <vt:lpstr>Mapamundi actual…</vt:lpstr>
      <vt:lpstr>Presentación de PowerPoint</vt:lpstr>
      <vt:lpstr>Los viajes de exploración  durante el siglo XV y XVI</vt:lpstr>
      <vt:lpstr>Contexto</vt:lpstr>
      <vt:lpstr>Causas…</vt:lpstr>
      <vt:lpstr>A partir de la lectura de la fuente anterior: </vt:lpstr>
      <vt:lpstr>Tanto España como Portugal poseían una posición aislada en el mapa europeo…</vt:lpstr>
      <vt:lpstr>A partir de estos viajes…</vt:lpstr>
      <vt:lpstr>División territorial establecida por el tratado:</vt:lpstr>
      <vt:lpstr>La duración en el estudio de la Historia</vt:lpstr>
      <vt:lpstr>Continua tu aprendizaje…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Proyectos de Exploración en el Mundo Moderno.</dc:title>
  <dc:creator>Abraham López</dc:creator>
  <cp:lastModifiedBy>Carmen Barros Ortega</cp:lastModifiedBy>
  <cp:revision>8</cp:revision>
  <dcterms:created xsi:type="dcterms:W3CDTF">2020-06-18T03:57:00Z</dcterms:created>
  <dcterms:modified xsi:type="dcterms:W3CDTF">2021-06-29T15:51:09Z</dcterms:modified>
</cp:coreProperties>
</file>