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7" r:id="rId3"/>
    <p:sldId id="263" r:id="rId4"/>
    <p:sldId id="290" r:id="rId5"/>
    <p:sldId id="291" r:id="rId6"/>
    <p:sldId id="292" r:id="rId7"/>
    <p:sldId id="293" r:id="rId8"/>
    <p:sldId id="294" r:id="rId9"/>
    <p:sldId id="295" r:id="rId10"/>
    <p:sldId id="296" r:id="rId11"/>
    <p:sldId id="297" r:id="rId12"/>
    <p:sldId id="277" r:id="rId13"/>
    <p:sldId id="289" r:id="rId14"/>
    <p:sldId id="288" r:id="rId15"/>
    <p:sldId id="281" r:id="rId16"/>
    <p:sldId id="285" r:id="rId17"/>
    <p:sldId id="286" r:id="rId18"/>
    <p:sldId id="258" r:id="rId19"/>
    <p:sldId id="300" r:id="rId20"/>
    <p:sldId id="279" r:id="rId21"/>
    <p:sldId id="287" r:id="rId22"/>
    <p:sldId id="298" r:id="rId23"/>
    <p:sldId id="261" r:id="rId2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822" y="60"/>
      </p:cViewPr>
      <p:guideLst/>
    </p:cSldViewPr>
  </p:slideViewPr>
  <p:notesTextViewPr>
    <p:cViewPr>
      <p:scale>
        <a:sx n="1" d="1"/>
        <a:sy n="1" d="1"/>
      </p:scale>
      <p:origin x="0" y="0"/>
    </p:cViewPr>
  </p:notesTextViewPr>
  <p:notesViewPr>
    <p:cSldViewPr snapToGrid="0">
      <p:cViewPr varScale="1">
        <p:scale>
          <a:sx n="98" d="100"/>
          <a:sy n="98" d="100"/>
        </p:scale>
        <p:origin x="35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432C5D79-E691-4B51-88CB-C0A16ECEC709}" type="datetimeFigureOut">
              <a:rPr lang="en-US" smtClean="0"/>
              <a:t>3/31/2021</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FE037FB0-595B-40EF-A0BA-20862A72C3E0}" type="slidenum">
              <a:rPr lang="en-US" smtClean="0"/>
              <a:t>‹Nº›</a:t>
            </a:fld>
            <a:endParaRPr lang="en-US"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D550A96-7895-4775-80EE-AA77FEB2A3F9}" type="datetimeFigureOut">
              <a:rPr lang="en-US" smtClean="0"/>
              <a:t>3/31/2021</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B94165F4-379C-44F2-8E89-DB43904FE854}" type="slidenum">
              <a:rPr lang="en-US" smtClean="0"/>
              <a:t>‹Nº›</a:t>
            </a:fld>
            <a:endParaRPr lang="en-US"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3406132-7CE6-45E4-90D4-91693943292D}"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57204D-E712-460F-A835-B3805357AA3E}"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293812" y="1676400"/>
            <a:ext cx="4572000" cy="45005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0FFB3E1D-4BB2-4EB5-99F0-C0445BB2CBB6}"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1293813" y="456330"/>
            <a:ext cx="9601202" cy="106766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3813" y="2505075"/>
            <a:ext cx="457200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23015" y="2505075"/>
            <a:ext cx="457200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B6470DD-936A-40C7-B2FF-E7290D8BDE85}" type="datetime1">
              <a:rPr lang="en-US" smtClean="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DD9A680-C0D5-4B16-AB7C-0C3F71FB527A}" type="datetime1">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13F4F-0B88-4C49-B9D1-C95270C9BFC4}"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Hojas 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3E08E-F1BA-4F47-A445-B54A4E6BD6A4}"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DA87197-55AE-4427-94B5-41FFCF01E594}"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CB9FC22-13D8-4D82-81F3-EDC2D992088A}"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3849F2-E881-451F-B030-13B947B0EF64}"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‹Nº›</a:t>
            </a:fld>
            <a:endParaRPr lang="en-US" dirty="0"/>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n con título">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es-ES"/>
              <a:t>Haga clic para modificar el estilo de título del patrón</a:t>
            </a:r>
            <a:endParaRPr lang="en-US" dirty="0"/>
          </a:p>
        </p:txBody>
      </p:sp>
      <p:sp>
        <p:nvSpPr>
          <p:cNvPr id="68" name="Picture Placeholder 67"/>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magen amplia con título">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4" name="Freeform 63"/>
          <p:cNvSpPr>
            <a:spLocks/>
          </p:cNvSpPr>
          <p:nvPr/>
        </p:nvSpPr>
        <p:spPr bwMode="auto">
          <a:xfrm>
            <a:off x="1185732" y="336529"/>
            <a:ext cx="9817165" cy="4933971"/>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5"/>
          <p:cNvSpPr>
            <a:spLocks/>
          </p:cNvSpPr>
          <p:nvPr/>
        </p:nvSpPr>
        <p:spPr bwMode="auto">
          <a:xfrm>
            <a:off x="1255712" y="391886"/>
            <a:ext cx="9675672" cy="48024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Picture Placeholder 2"/>
          <p:cNvSpPr>
            <a:spLocks noGrp="1"/>
          </p:cNvSpPr>
          <p:nvPr>
            <p:ph type="pic" idx="1"/>
          </p:nvPr>
        </p:nvSpPr>
        <p:spPr>
          <a:xfrm>
            <a:off x="1315615" y="447869"/>
            <a:ext cx="9517225" cy="4638481"/>
          </a:xfrm>
          <a:custGeom>
            <a:avLst/>
            <a:gdLst/>
            <a:ahLst/>
            <a:cxnLst/>
            <a:rect l="l" t="t" r="r" b="b"/>
            <a:pathLst>
              <a:path w="9517225" h="4638481">
                <a:moveTo>
                  <a:pt x="650308" y="0"/>
                </a:moveTo>
                <a:lnTo>
                  <a:pt x="8849738" y="0"/>
                </a:lnTo>
                <a:cubicBezTo>
                  <a:pt x="8935848" y="228854"/>
                  <a:pt x="9150331" y="417824"/>
                  <a:pt x="9517225" y="492179"/>
                </a:cubicBezTo>
                <a:lnTo>
                  <a:pt x="9517225" y="3845897"/>
                </a:lnTo>
                <a:cubicBezTo>
                  <a:pt x="9449723" y="3889986"/>
                  <a:pt x="9385532" y="3939747"/>
                  <a:pt x="9323528" y="3999732"/>
                </a:cubicBezTo>
                <a:lnTo>
                  <a:pt x="9257247" y="3818831"/>
                </a:lnTo>
                <a:cubicBezTo>
                  <a:pt x="9052131" y="3981677"/>
                  <a:pt x="8945205" y="4121717"/>
                  <a:pt x="8857627" y="4294672"/>
                </a:cubicBezTo>
                <a:cubicBezTo>
                  <a:pt x="8681319" y="4204825"/>
                  <a:pt x="8419981" y="4168498"/>
                  <a:pt x="8212559" y="4152775"/>
                </a:cubicBezTo>
                <a:cubicBezTo>
                  <a:pt x="8260718" y="4342348"/>
                  <a:pt x="8331516" y="4508578"/>
                  <a:pt x="8411811" y="4638481"/>
                </a:cubicBezTo>
                <a:lnTo>
                  <a:pt x="1128444" y="4638481"/>
                </a:lnTo>
                <a:cubicBezTo>
                  <a:pt x="1210679" y="4506349"/>
                  <a:pt x="1283466" y="4334276"/>
                  <a:pt x="1332334" y="4136900"/>
                </a:cubicBezTo>
                <a:cubicBezTo>
                  <a:pt x="1130179" y="4152623"/>
                  <a:pt x="875476" y="4188950"/>
                  <a:pt x="703644" y="4278797"/>
                </a:cubicBezTo>
                <a:cubicBezTo>
                  <a:pt x="618290" y="4105842"/>
                  <a:pt x="514079" y="3965802"/>
                  <a:pt x="314171" y="3802956"/>
                </a:cubicBezTo>
                <a:lnTo>
                  <a:pt x="249572" y="3983857"/>
                </a:lnTo>
                <a:cubicBezTo>
                  <a:pt x="171021" y="3905882"/>
                  <a:pt x="88868" y="3845185"/>
                  <a:pt x="0" y="3792938"/>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Text Placeholder 3"/>
          <p:cNvSpPr>
            <a:spLocks noGrp="1"/>
          </p:cNvSpPr>
          <p:nvPr>
            <p:ph type="body" sz="half" idx="2"/>
          </p:nvPr>
        </p:nvSpPr>
        <p:spPr>
          <a:xfrm>
            <a:off x="2665413" y="5410200"/>
            <a:ext cx="6858000"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FFD8F72-F274-42CE-B43C-598895B249BF}"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‹Nº›</a:t>
            </a:fld>
            <a:endParaRPr lang="en-US"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na imag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7A861-27AB-4ED7-A06C-F55FB44AA18E}"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‹Nº›</a:t>
            </a:fld>
            <a:endParaRPr lang="en-US" dirty="0"/>
          </a:p>
        </p:txBody>
      </p:sp>
      <p:sp>
        <p:nvSpPr>
          <p:cNvPr id="5" name="Freeform 4"/>
          <p:cNvSpPr>
            <a:spLocks/>
          </p:cNvSpPr>
          <p:nvPr/>
        </p:nvSpPr>
        <p:spPr bwMode="auto">
          <a:xfrm>
            <a:off x="1169502" y="488128"/>
            <a:ext cx="9841398" cy="578307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p:cNvSpPr>
            <a:spLocks/>
          </p:cNvSpPr>
          <p:nvPr/>
        </p:nvSpPr>
        <p:spPr bwMode="auto">
          <a:xfrm>
            <a:off x="1359236" y="681199"/>
            <a:ext cx="9462092" cy="537905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p:nvSpPr>
        <p:spPr bwMode="auto">
          <a:xfrm>
            <a:off x="1463084" y="770297"/>
            <a:ext cx="9267384" cy="5188862"/>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8" name="Picture Placeholder 56"/>
          <p:cNvSpPr>
            <a:spLocks noGrp="1"/>
          </p:cNvSpPr>
          <p:nvPr>
            <p:ph type="pic" sz="quarter" idx="15"/>
          </p:nvPr>
        </p:nvSpPr>
        <p:spPr>
          <a:xfrm>
            <a:off x="1584584" y="848633"/>
            <a:ext cx="9048132" cy="5017062"/>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s imágenes">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5F491-2613-41BF-A4BA-F06516213ACF}"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‹Nº›</a:t>
            </a:fld>
            <a:endParaRPr lang="en-US" dirty="0"/>
          </a:p>
        </p:txBody>
      </p:sp>
      <p:sp>
        <p:nvSpPr>
          <p:cNvPr id="9" name="Freeform 8"/>
          <p:cNvSpPr>
            <a:spLocks/>
          </p:cNvSpPr>
          <p:nvPr/>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12"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13" name="Freeform 5"/>
          <p:cNvSpPr>
            <a:spLocks/>
          </p:cNvSpPr>
          <p:nvPr/>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p:cNvSpPr>
            <a:spLocks/>
          </p:cNvSpPr>
          <p:nvPr/>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p:cNvSpPr>
            <a:spLocks/>
          </p:cNvSpPr>
          <p:nvPr/>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16"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s imágenes">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3BCFE-E111-47F4-B574-E9CF90367B73}"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‹Nº›</a:t>
            </a:fld>
            <a:endParaRPr lang="en-US" dirty="0"/>
          </a:p>
        </p:txBody>
      </p:sp>
      <p:sp>
        <p:nvSpPr>
          <p:cNvPr id="17" name="Freeform 5"/>
          <p:cNvSpPr>
            <a:spLocks/>
          </p:cNvSpPr>
          <p:nvPr/>
        </p:nvSpPr>
        <p:spPr bwMode="auto">
          <a:xfrm rot="5142891" flipH="1" flipV="1">
            <a:off x="247644" y="1721806"/>
            <a:ext cx="4929972"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5239426" flipH="1" flipV="1">
            <a:off x="357111" y="1796769"/>
            <a:ext cx="472838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16039426" flipV="1">
            <a:off x="479976" y="1881660"/>
            <a:ext cx="4513028"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0" name="Freeform 5"/>
          <p:cNvSpPr>
            <a:spLocks/>
          </p:cNvSpPr>
          <p:nvPr/>
        </p:nvSpPr>
        <p:spPr bwMode="auto">
          <a:xfrm rot="5245851" flipH="1">
            <a:off x="6988110" y="1660590"/>
            <a:ext cx="4876799"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5400000" flipH="1">
            <a:off x="7081289" y="1726284"/>
            <a:ext cx="4725692"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16200000">
            <a:off x="7174180" y="1791642"/>
            <a:ext cx="4510462" cy="309127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5"/>
          <p:cNvSpPr>
            <a:spLocks/>
          </p:cNvSpPr>
          <p:nvPr/>
        </p:nvSpPr>
        <p:spPr bwMode="auto">
          <a:xfrm rot="5400000" flipH="1" flipV="1">
            <a:off x="3411348" y="1401382"/>
            <a:ext cx="5366130"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5400000" flipH="1" flipV="1">
            <a:off x="3498864" y="1461258"/>
            <a:ext cx="5191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p:cNvSpPr>
            <a:spLocks/>
          </p:cNvSpPr>
          <p:nvPr/>
        </p:nvSpPr>
        <p:spPr bwMode="auto">
          <a:xfrm rot="5400000" flipH="1" flipV="1">
            <a:off x="3599500" y="1547247"/>
            <a:ext cx="4949756"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6" name="Picture Placeholder 23"/>
          <p:cNvSpPr>
            <a:spLocks noGrp="1"/>
          </p:cNvSpPr>
          <p:nvPr>
            <p:ph type="pic" sz="quarter" idx="13"/>
          </p:nvPr>
        </p:nvSpPr>
        <p:spPr>
          <a:xfrm>
            <a:off x="1295401" y="1267339"/>
            <a:ext cx="2899856" cy="4319920"/>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s-ES" dirty="0"/>
              <a:t>Haga clic en el icono para agregar una imagen</a:t>
            </a:r>
            <a:endParaRPr lang="en-US" dirty="0"/>
          </a:p>
        </p:txBody>
      </p:sp>
      <p:sp>
        <p:nvSpPr>
          <p:cNvPr id="27" name="Picture Placeholder 23"/>
          <p:cNvSpPr>
            <a:spLocks noGrp="1"/>
          </p:cNvSpPr>
          <p:nvPr>
            <p:ph type="pic" sz="quarter" idx="14"/>
          </p:nvPr>
        </p:nvSpPr>
        <p:spPr>
          <a:xfrm>
            <a:off x="4512088" y="872538"/>
            <a:ext cx="3147670" cy="468980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s-ES" dirty="0"/>
              <a:t>Haga clic en el icono para agregar una imagen</a:t>
            </a:r>
            <a:endParaRPr lang="en-US" dirty="0"/>
          </a:p>
        </p:txBody>
      </p:sp>
      <p:sp>
        <p:nvSpPr>
          <p:cNvPr id="28" name="Picture Placeholder 23"/>
          <p:cNvSpPr>
            <a:spLocks noGrp="1"/>
          </p:cNvSpPr>
          <p:nvPr>
            <p:ph type="pic" sz="quarter" idx="15"/>
          </p:nvPr>
        </p:nvSpPr>
        <p:spPr>
          <a:xfrm>
            <a:off x="7989807" y="1177218"/>
            <a:ext cx="2890736" cy="4319929"/>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s-ES" dirty="0"/>
              <a:t>Haga clic en el icono para agregar una imagen</a:t>
            </a:r>
            <a:endParaRPr lang="en-US"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es imágenes con título">
    <p:bg>
      <p:bgPr>
        <a:solidFill>
          <a:schemeClr val="bg2"/>
        </a:solidFill>
        <a:effectLst/>
      </p:bgPr>
    </p:bg>
    <p:spTree>
      <p:nvGrpSpPr>
        <p:cNvPr id="1" name=""/>
        <p:cNvGrpSpPr/>
        <p:nvPr/>
      </p:nvGrpSpPr>
      <p:grpSpPr>
        <a:xfrm>
          <a:off x="0" y="0"/>
          <a:ext cx="0" cy="0"/>
          <a:chOff x="0" y="0"/>
          <a:chExt cx="0" cy="0"/>
        </a:xfrm>
      </p:grpSpPr>
      <p:sp>
        <p:nvSpPr>
          <p:cNvPr id="24" name="Freeform 23"/>
          <p:cNvSpPr>
            <a:spLocks/>
          </p:cNvSpPr>
          <p:nvPr/>
        </p:nvSpPr>
        <p:spPr bwMode="auto">
          <a:xfrm rot="10800000">
            <a:off x="822959" y="1630677"/>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p:cNvSpPr>
          <p:nvPr/>
        </p:nvSpPr>
        <p:spPr bwMode="auto">
          <a:xfrm rot="10800000">
            <a:off x="970662" y="1739065"/>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p:cNvSpPr>
          <p:nvPr/>
        </p:nvSpPr>
        <p:spPr bwMode="auto">
          <a:xfrm rot="10800000">
            <a:off x="1022003" y="1800807"/>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rot="5106336">
            <a:off x="4893039" y="1012328"/>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p:cNvSpPr>
          <p:nvPr/>
        </p:nvSpPr>
        <p:spPr bwMode="auto">
          <a:xfrm rot="5106336">
            <a:off x="5015934" y="1096160"/>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rot="5106336">
            <a:off x="5073495" y="1163712"/>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rot="5837788">
            <a:off x="7669629" y="2059872"/>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9"/>
          <p:cNvSpPr>
            <a:spLocks/>
          </p:cNvSpPr>
          <p:nvPr/>
        </p:nvSpPr>
        <p:spPr bwMode="auto">
          <a:xfrm rot="5837788">
            <a:off x="7774010" y="2167696"/>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p:cNvSpPr>
          <p:nvPr/>
        </p:nvSpPr>
        <p:spPr bwMode="auto">
          <a:xfrm rot="5837788">
            <a:off x="7816672" y="2218287"/>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flipH="1">
            <a:off x="6019800" y="3959649"/>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p:cNvSpPr>
          <p:nvPr/>
        </p:nvSpPr>
        <p:spPr bwMode="auto">
          <a:xfrm flipH="1">
            <a:off x="6071617" y="4009786"/>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p:cNvSpPr>
          <p:nvPr/>
        </p:nvSpPr>
        <p:spPr bwMode="auto">
          <a:xfrm flipH="1">
            <a:off x="6118185" y="4059989"/>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36" name="Picture Placeholder 37"/>
          <p:cNvSpPr>
            <a:spLocks noGrp="1"/>
          </p:cNvSpPr>
          <p:nvPr>
            <p:ph type="pic" sz="quarter" idx="13"/>
          </p:nvPr>
        </p:nvSpPr>
        <p:spPr>
          <a:xfrm>
            <a:off x="1103403" y="1875186"/>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37" name="Picture Placeholder 37"/>
          <p:cNvSpPr>
            <a:spLocks noGrp="1"/>
          </p:cNvSpPr>
          <p:nvPr>
            <p:ph type="pic" sz="quarter" idx="14"/>
          </p:nvPr>
        </p:nvSpPr>
        <p:spPr>
          <a:xfrm>
            <a:off x="5613953" y="592466"/>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38" name="Picture Placeholder 37"/>
          <p:cNvSpPr>
            <a:spLocks noGrp="1"/>
          </p:cNvSpPr>
          <p:nvPr>
            <p:ph type="pic" sz="quarter" idx="15"/>
          </p:nvPr>
        </p:nvSpPr>
        <p:spPr>
          <a:xfrm>
            <a:off x="8444150" y="1622343"/>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82794" y="4226768"/>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63D6B19-7625-4AA4-AE5A-E36558CB5F5F}"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‹Nº›</a:t>
            </a:fld>
            <a:endParaRPr lang="en-US"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atro imágenes">
    <p:bg>
      <p:bgPr>
        <a:solidFill>
          <a:schemeClr val="bg2">
            <a:lumMod val="50000"/>
          </a:schemeClr>
        </a:solidFill>
        <a:effectLst/>
      </p:bgPr>
    </p:bg>
    <p:spTree>
      <p:nvGrpSpPr>
        <p:cNvPr id="1" name=""/>
        <p:cNvGrpSpPr/>
        <p:nvPr/>
      </p:nvGrpSpPr>
      <p:grpSpPr>
        <a:xfrm>
          <a:off x="0" y="0"/>
          <a:ext cx="0" cy="0"/>
          <a:chOff x="0" y="0"/>
          <a:chExt cx="0" cy="0"/>
        </a:xfrm>
      </p:grpSpPr>
      <p:sp>
        <p:nvSpPr>
          <p:cNvPr id="20" name="Freeform 5"/>
          <p:cNvSpPr>
            <a:spLocks/>
          </p:cNvSpPr>
          <p:nvPr/>
        </p:nvSpPr>
        <p:spPr bwMode="auto">
          <a:xfrm rot="21432709">
            <a:off x="6324263" y="3487057"/>
            <a:ext cx="4288074" cy="297496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p:cNvSpPr>
            <a:spLocks noGrp="1"/>
          </p:cNvSpPr>
          <p:nvPr>
            <p:ph type="dt" sz="half" idx="10"/>
          </p:nvPr>
        </p:nvSpPr>
        <p:spPr/>
        <p:txBody>
          <a:bodyPr/>
          <a:lstStyle/>
          <a:p>
            <a:fld id="{376A900F-A987-4DB8-A613-0BB5F2FD2DF5}"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‹Nº›</a:t>
            </a:fld>
            <a:endParaRPr lang="en-US" dirty="0"/>
          </a:p>
        </p:txBody>
      </p:sp>
      <p:sp>
        <p:nvSpPr>
          <p:cNvPr id="29" name="Freeform 5"/>
          <p:cNvSpPr>
            <a:spLocks/>
          </p:cNvSpPr>
          <p:nvPr/>
        </p:nvSpPr>
        <p:spPr bwMode="auto">
          <a:xfrm flipV="1">
            <a:off x="6288832" y="223934"/>
            <a:ext cx="4298931" cy="301440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160574" flipV="1">
            <a:off x="6341325" y="304472"/>
            <a:ext cx="4188922" cy="287391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10960574" flipH="1" flipV="1">
            <a:off x="6428390" y="357897"/>
            <a:ext cx="3998139" cy="2740155"/>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2" name="Freeform 5"/>
          <p:cNvSpPr>
            <a:spLocks/>
          </p:cNvSpPr>
          <p:nvPr/>
        </p:nvSpPr>
        <p:spPr bwMode="auto">
          <a:xfrm flipH="1">
            <a:off x="1656574" y="3430171"/>
            <a:ext cx="4203052" cy="291464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p:cNvSpPr>
          <p:nvPr/>
        </p:nvSpPr>
        <p:spPr bwMode="auto">
          <a:xfrm flipH="1">
            <a:off x="1711524" y="3498638"/>
            <a:ext cx="4054926" cy="278198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10800000">
            <a:off x="1795205" y="3576013"/>
            <a:ext cx="3870246" cy="2652502"/>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04864" y="247650"/>
            <a:ext cx="4254759" cy="299775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flipH="1" flipV="1">
            <a:off x="1684947" y="325852"/>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flipH="1" flipV="1">
            <a:off x="1735448" y="393162"/>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8" name="Freeform 5"/>
          <p:cNvSpPr>
            <a:spLocks/>
          </p:cNvSpPr>
          <p:nvPr/>
        </p:nvSpPr>
        <p:spPr bwMode="auto">
          <a:xfrm>
            <a:off x="6419893" y="3558258"/>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a:off x="6487007" y="3625374"/>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0" name="Picture Placeholder 16"/>
          <p:cNvSpPr>
            <a:spLocks noGrp="1"/>
          </p:cNvSpPr>
          <p:nvPr>
            <p:ph type="pic" sz="quarter" idx="13"/>
          </p:nvPr>
        </p:nvSpPr>
        <p:spPr>
          <a:xfrm>
            <a:off x="1819059" y="478023"/>
            <a:ext cx="3800478" cy="2550777"/>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41" name="Picture Placeholder 16"/>
          <p:cNvSpPr>
            <a:spLocks noGrp="1"/>
          </p:cNvSpPr>
          <p:nvPr>
            <p:ph type="pic" sz="quarter" idx="14"/>
          </p:nvPr>
        </p:nvSpPr>
        <p:spPr>
          <a:xfrm>
            <a:off x="6514707" y="435634"/>
            <a:ext cx="3827062" cy="2569014"/>
          </a:xfrm>
          <a:custGeom>
            <a:avLst/>
            <a:gdLst/>
            <a:ahLst/>
            <a:cxnLst/>
            <a:rect l="l" t="t" r="r" b="b"/>
            <a:pathLst>
              <a:path w="3827062" h="2569014">
                <a:moveTo>
                  <a:pt x="1762274" y="132"/>
                </a:moveTo>
                <a:cubicBezTo>
                  <a:pt x="1838364" y="-694"/>
                  <a:pt x="1912508" y="2364"/>
                  <a:pt x="1983571" y="9550"/>
                </a:cubicBezTo>
                <a:cubicBezTo>
                  <a:pt x="2552076" y="67036"/>
                  <a:pt x="3321232" y="386900"/>
                  <a:pt x="3678682" y="849755"/>
                </a:cubicBezTo>
                <a:cubicBezTo>
                  <a:pt x="3981188" y="1294476"/>
                  <a:pt x="3772325" y="1807812"/>
                  <a:pt x="3487506" y="2094415"/>
                </a:cubicBezTo>
                <a:cubicBezTo>
                  <a:pt x="3202688" y="2381017"/>
                  <a:pt x="2500397" y="2572688"/>
                  <a:pt x="1970394" y="2568961"/>
                </a:cubicBezTo>
                <a:cubicBezTo>
                  <a:pt x="1440392" y="2565234"/>
                  <a:pt x="692858" y="2421551"/>
                  <a:pt x="307760" y="2072722"/>
                </a:cubicBezTo>
                <a:cubicBezTo>
                  <a:pt x="-77337" y="1723893"/>
                  <a:pt x="-112834" y="850987"/>
                  <a:pt x="268256" y="504867"/>
                </a:cubicBezTo>
                <a:cubicBezTo>
                  <a:pt x="601709" y="202012"/>
                  <a:pt x="1229647" y="5913"/>
                  <a:pt x="1762274" y="132"/>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42" name="Picture Placeholder 16"/>
          <p:cNvSpPr>
            <a:spLocks noGrp="1"/>
          </p:cNvSpPr>
          <p:nvPr>
            <p:ph type="pic" sz="quarter" idx="15"/>
          </p:nvPr>
        </p:nvSpPr>
        <p:spPr>
          <a:xfrm>
            <a:off x="1876864" y="3668002"/>
            <a:ext cx="3706757" cy="2480426"/>
          </a:xfrm>
          <a:custGeom>
            <a:avLst/>
            <a:gdLst/>
            <a:ahLst/>
            <a:cxnLst/>
            <a:rect l="l" t="t" r="r" b="b"/>
            <a:pathLst>
              <a:path w="3706757" h="2480426">
                <a:moveTo>
                  <a:pt x="1941340" y="856"/>
                </a:moveTo>
                <a:cubicBezTo>
                  <a:pt x="2429685" y="11721"/>
                  <a:pt x="3030529" y="127214"/>
                  <a:pt x="3370150" y="407123"/>
                </a:cubicBezTo>
                <a:cubicBezTo>
                  <a:pt x="3758289" y="727020"/>
                  <a:pt x="3832067" y="1569477"/>
                  <a:pt x="3479214" y="1921384"/>
                </a:cubicBezTo>
                <a:cubicBezTo>
                  <a:pt x="3126361" y="2273292"/>
                  <a:pt x="2395284" y="2507755"/>
                  <a:pt x="1842967" y="2477864"/>
                </a:cubicBezTo>
                <a:cubicBezTo>
                  <a:pt x="1290649" y="2447973"/>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43" name="Picture Placeholder 16"/>
          <p:cNvSpPr>
            <a:spLocks noGrp="1"/>
          </p:cNvSpPr>
          <p:nvPr>
            <p:ph type="pic" sz="quarter" idx="16"/>
          </p:nvPr>
        </p:nvSpPr>
        <p:spPr>
          <a:xfrm>
            <a:off x="6607386" y="3696666"/>
            <a:ext cx="3800478" cy="2550777"/>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s imágenes rectangulares con título">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2826E2-89CA-487D-AE7D-60FF13F3BAF5}"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‹Nº›</a:t>
            </a:fld>
            <a:endParaRPr lang="en-US" dirty="0"/>
          </a:p>
        </p:txBody>
      </p:sp>
      <p:sp>
        <p:nvSpPr>
          <p:cNvPr id="21" name="Freeform 20"/>
          <p:cNvSpPr>
            <a:spLocks/>
          </p:cNvSpPr>
          <p:nvPr/>
        </p:nvSpPr>
        <p:spPr bwMode="auto">
          <a:xfrm flipH="1">
            <a:off x="8747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flipH="1">
            <a:off x="940025"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flipH="1">
            <a:off x="1005341"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9" name="Freeform 38"/>
          <p:cNvSpPr>
            <a:spLocks/>
          </p:cNvSpPr>
          <p:nvPr/>
        </p:nvSpPr>
        <p:spPr bwMode="auto">
          <a:xfrm>
            <a:off x="62468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p:nvSpPr>
        <p:spPr bwMode="auto">
          <a:xfrm>
            <a:off x="6312126"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p:nvSpPr>
        <p:spPr bwMode="auto">
          <a:xfrm>
            <a:off x="6377440"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2" name="Freeform 41"/>
          <p:cNvSpPr>
            <a:spLocks/>
          </p:cNvSpPr>
          <p:nvPr/>
        </p:nvSpPr>
        <p:spPr bwMode="auto">
          <a:xfrm flipH="1" flipV="1">
            <a:off x="8747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2"/>
          <p:cNvSpPr>
            <a:spLocks/>
          </p:cNvSpPr>
          <p:nvPr/>
        </p:nvSpPr>
        <p:spPr bwMode="auto">
          <a:xfrm flipH="1" flipV="1">
            <a:off x="940025"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3"/>
          <p:cNvSpPr>
            <a:spLocks/>
          </p:cNvSpPr>
          <p:nvPr/>
        </p:nvSpPr>
        <p:spPr bwMode="auto">
          <a:xfrm flipH="1" flipV="1">
            <a:off x="1005341"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5" name="Freeform 44"/>
          <p:cNvSpPr>
            <a:spLocks/>
          </p:cNvSpPr>
          <p:nvPr/>
        </p:nvSpPr>
        <p:spPr bwMode="auto">
          <a:xfrm flipV="1">
            <a:off x="62468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45"/>
          <p:cNvSpPr>
            <a:spLocks/>
          </p:cNvSpPr>
          <p:nvPr/>
        </p:nvSpPr>
        <p:spPr bwMode="auto">
          <a:xfrm flipV="1">
            <a:off x="6312126"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flipV="1">
            <a:off x="6377440"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8" name="Picture Placeholder 13"/>
          <p:cNvSpPr>
            <a:spLocks noGrp="1"/>
          </p:cNvSpPr>
          <p:nvPr>
            <p:ph type="pic" sz="quarter" idx="13"/>
          </p:nvPr>
        </p:nvSpPr>
        <p:spPr>
          <a:xfrm>
            <a:off x="1066798" y="444864"/>
            <a:ext cx="4671059" cy="2692400"/>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49" name="Picture Placeholder 13"/>
          <p:cNvSpPr>
            <a:spLocks noGrp="1"/>
          </p:cNvSpPr>
          <p:nvPr>
            <p:ph type="pic" sz="quarter" idx="15"/>
          </p:nvPr>
        </p:nvSpPr>
        <p:spPr>
          <a:xfrm>
            <a:off x="1066798" y="3681730"/>
            <a:ext cx="4671059" cy="26924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50" name="Picture Placeholder 13"/>
          <p:cNvSpPr>
            <a:spLocks noGrp="1"/>
          </p:cNvSpPr>
          <p:nvPr>
            <p:ph type="pic" sz="quarter" idx="16"/>
          </p:nvPr>
        </p:nvSpPr>
        <p:spPr>
          <a:xfrm>
            <a:off x="6425339" y="3681730"/>
            <a:ext cx="4671060" cy="26924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s-ES" dirty="0"/>
              <a:t>Haga clic en el icono para agregar una imagen</a:t>
            </a:r>
            <a:endParaRPr lang="en-US" dirty="0"/>
          </a:p>
        </p:txBody>
      </p:sp>
      <p:sp>
        <p:nvSpPr>
          <p:cNvPr id="51" name="Rectangle 54"/>
          <p:cNvSpPr/>
          <p:nvPr/>
        </p:nvSpPr>
        <p:spPr>
          <a:xfrm>
            <a:off x="6425339" y="444864"/>
            <a:ext cx="4671060" cy="2692400"/>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627811" y="771306"/>
            <a:ext cx="4267201" cy="2039516"/>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900">
                <a:solidFill>
                  <a:schemeClr val="tx1"/>
                </a:solidFill>
              </a:defRPr>
            </a:lvl1pPr>
          </a:lstStyle>
          <a:p>
            <a:fld id="{4CF2F181-94B8-48A3-BCAE-F0C842125A38}" type="datetime1">
              <a:rPr lang="en-US" smtClean="0"/>
              <a:t>3/31/2021</a:t>
            </a:fld>
            <a:endParaRPr lang="en-US" dirty="0"/>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900">
                <a:solidFill>
                  <a:schemeClr val="tx1"/>
                </a:solidFill>
              </a:defRPr>
            </a:lvl1pPr>
          </a:lstStyle>
          <a:p>
            <a:fld id="{09C03C58-465B-42F2-8BA3-01664A6B69B6}" type="slidenum">
              <a:rPr lang="en-US" smtClean="0"/>
              <a:pPr/>
              <a:t>‹Nº›</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41256" y="2296632"/>
            <a:ext cx="3686079" cy="1359047"/>
          </a:xfrm>
        </p:spPr>
        <p:txBody>
          <a:bodyPr>
            <a:noAutofit/>
          </a:bodyPr>
          <a:lstStyle/>
          <a:p>
            <a:pPr>
              <a:spcBef>
                <a:spcPts val="0"/>
              </a:spcBef>
            </a:pPr>
            <a:r>
              <a:rPr lang="es-ES" sz="4400" noProof="1"/>
              <a:t>Repaso</a:t>
            </a:r>
            <a:br>
              <a:rPr lang="es-ES" sz="4400" noProof="1"/>
            </a:br>
            <a:r>
              <a:rPr lang="es-ES" sz="4400" noProof="1"/>
              <a:t>OA 11: Calor y Temperatura </a:t>
            </a:r>
          </a:p>
        </p:txBody>
      </p:sp>
      <p:sp>
        <p:nvSpPr>
          <p:cNvPr id="5" name="Título 1">
            <a:extLst>
              <a:ext uri="{FF2B5EF4-FFF2-40B4-BE49-F238E27FC236}">
                <a16:creationId xmlns:a16="http://schemas.microsoft.com/office/drawing/2014/main" id="{CCF11F2A-702E-4D40-9615-4DCBC2F915B0}"/>
              </a:ext>
            </a:extLst>
          </p:cNvPr>
          <p:cNvSpPr txBox="1">
            <a:spLocks/>
          </p:cNvSpPr>
          <p:nvPr/>
        </p:nvSpPr>
        <p:spPr>
          <a:xfrm>
            <a:off x="8750734" y="556305"/>
            <a:ext cx="3276601" cy="10823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spcBef>
                <a:spcPts val="0"/>
              </a:spcBef>
            </a:pPr>
            <a:r>
              <a:rPr lang="es-ES" sz="2800" noProof="1">
                <a:solidFill>
                  <a:schemeClr val="tx2"/>
                </a:solidFill>
              </a:rPr>
              <a:t>Colegio Del Real</a:t>
            </a:r>
          </a:p>
          <a:p>
            <a:pPr algn="ctr">
              <a:spcBef>
                <a:spcPts val="0"/>
              </a:spcBef>
            </a:pPr>
            <a:r>
              <a:rPr lang="es-ES" sz="2800" noProof="1">
                <a:solidFill>
                  <a:schemeClr val="tx2"/>
                </a:solidFill>
              </a:rPr>
              <a:t>Maipú</a:t>
            </a:r>
          </a:p>
          <a:p>
            <a:pPr algn="ctr">
              <a:spcBef>
                <a:spcPts val="0"/>
              </a:spcBef>
            </a:pPr>
            <a:r>
              <a:rPr lang="es-ES" sz="2800" noProof="1">
                <a:solidFill>
                  <a:schemeClr val="tx2"/>
                </a:solidFill>
              </a:rPr>
              <a:t>Clase 2  química</a:t>
            </a:r>
          </a:p>
        </p:txBody>
      </p:sp>
      <p:sp>
        <p:nvSpPr>
          <p:cNvPr id="6" name="Título 1">
            <a:extLst>
              <a:ext uri="{FF2B5EF4-FFF2-40B4-BE49-F238E27FC236}">
                <a16:creationId xmlns:a16="http://schemas.microsoft.com/office/drawing/2014/main" id="{9481E45F-44E6-4356-B362-F4EB55AC5E89}"/>
              </a:ext>
            </a:extLst>
          </p:cNvPr>
          <p:cNvSpPr txBox="1">
            <a:spLocks/>
          </p:cNvSpPr>
          <p:nvPr/>
        </p:nvSpPr>
        <p:spPr>
          <a:xfrm>
            <a:off x="7991062" y="4432853"/>
            <a:ext cx="4036274" cy="101047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pPr>
            <a:r>
              <a:rPr lang="es-ES" sz="2800" noProof="1">
                <a:solidFill>
                  <a:schemeClr val="tx2"/>
                </a:solidFill>
              </a:rPr>
              <a:t>Profesora: Eslendy Sánchez </a:t>
            </a:r>
          </a:p>
          <a:p>
            <a:pPr>
              <a:spcBef>
                <a:spcPts val="0"/>
              </a:spcBef>
            </a:pPr>
            <a:r>
              <a:rPr lang="es-ES" sz="2800" noProof="1">
                <a:solidFill>
                  <a:schemeClr val="tx2"/>
                </a:solidFill>
              </a:rPr>
              <a:t>Curso: 1° Medio</a:t>
            </a:r>
          </a:p>
        </p:txBody>
      </p:sp>
      <p:pic>
        <p:nvPicPr>
          <p:cNvPr id="9" name="Marcador de posición de imagen 8">
            <a:extLst>
              <a:ext uri="{FF2B5EF4-FFF2-40B4-BE49-F238E27FC236}">
                <a16:creationId xmlns:a16="http://schemas.microsoft.com/office/drawing/2014/main" id="{B48BF148-16FA-464C-A39B-56F53752D541}"/>
              </a:ext>
            </a:extLst>
          </p:cNvPr>
          <p:cNvPicPr>
            <a:picLocks noGrp="1" noChangeAspect="1"/>
          </p:cNvPicPr>
          <p:nvPr>
            <p:ph type="pic" idx="1"/>
          </p:nvPr>
        </p:nvPicPr>
        <p:blipFill>
          <a:blip r:embed="rId2"/>
          <a:srcRect t="16439" b="16439"/>
          <a:stretch>
            <a:fillRect/>
          </a:stretch>
        </p:blipFill>
        <p:spPr>
          <a:xfrm>
            <a:off x="1634516" y="1447594"/>
            <a:ext cx="5462859" cy="3666273"/>
          </a:xfrm>
          <a:prstGeom prst="rect">
            <a:avLst/>
          </a:prstGeom>
        </p:spPr>
      </p:pic>
      <p:pic>
        <p:nvPicPr>
          <p:cNvPr id="3" name="Imagen 2">
            <a:extLst>
              <a:ext uri="{FF2B5EF4-FFF2-40B4-BE49-F238E27FC236}">
                <a16:creationId xmlns:a16="http://schemas.microsoft.com/office/drawing/2014/main" id="{75A907AB-9B91-4899-93A3-3833E1BE2A01}"/>
              </a:ext>
            </a:extLst>
          </p:cNvPr>
          <p:cNvPicPr>
            <a:picLocks noChangeAspect="1"/>
          </p:cNvPicPr>
          <p:nvPr/>
        </p:nvPicPr>
        <p:blipFill>
          <a:blip r:embed="rId3"/>
          <a:stretch>
            <a:fillRect/>
          </a:stretch>
        </p:blipFill>
        <p:spPr>
          <a:xfrm>
            <a:off x="7991062" y="556305"/>
            <a:ext cx="1187271" cy="843964"/>
          </a:xfrm>
          <a:prstGeom prst="rect">
            <a:avLst/>
          </a:prstGeom>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Calor Cedido y Absorbido</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677656"/>
          </a:xfrm>
          <a:prstGeom prst="rect">
            <a:avLst/>
          </a:prstGeom>
        </p:spPr>
        <p:txBody>
          <a:bodyPr wrap="square">
            <a:spAutoFit/>
          </a:bodyPr>
          <a:lstStyle/>
          <a:p>
            <a:pPr algn="just"/>
            <a:r>
              <a:rPr lang="es-VE" sz="2400" dirty="0">
                <a:solidFill>
                  <a:schemeClr val="tx2"/>
                </a:solidFill>
              </a:rPr>
              <a:t>Cuando se unen dos sustancias que tienen diferentes temperaturas,  se logrará un equilibrio térmico. En los modelos teóricos compuestos de sistemas ideales o cerrados, se considera que no hay pérdidas de energía, se puede concluir que el calor cedido por un cuerpo es igual al absorbido por el otro, lo que se expresa como:</a:t>
            </a:r>
          </a:p>
          <a:p>
            <a:pPr algn="just"/>
            <a:r>
              <a:rPr lang="es-VE" sz="2400" dirty="0">
                <a:solidFill>
                  <a:schemeClr val="tx2"/>
                </a:solidFill>
              </a:rPr>
              <a:t>calor absorbido + calor cedido = cero</a:t>
            </a:r>
          </a:p>
        </p:txBody>
      </p:sp>
    </p:spTree>
    <p:extLst>
      <p:ext uri="{BB962C8B-B14F-4D97-AF65-F5344CB8AC3E}">
        <p14:creationId xmlns:p14="http://schemas.microsoft.com/office/powerpoint/2010/main" val="299825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3052810" y="606878"/>
            <a:ext cx="5535605" cy="461665"/>
          </a:xfrm>
          <a:prstGeom prst="rect">
            <a:avLst/>
          </a:prstGeom>
        </p:spPr>
        <p:txBody>
          <a:bodyPr wrap="square">
            <a:spAutoFit/>
          </a:bodyPr>
          <a:lstStyle/>
          <a:p>
            <a:pPr algn="ctr"/>
            <a:r>
              <a:rPr lang="es-VE" sz="2400" b="1" dirty="0">
                <a:solidFill>
                  <a:schemeClr val="tx2"/>
                </a:solidFill>
              </a:rPr>
              <a:t> Temperatura </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267862"/>
            <a:ext cx="8376355" cy="2677656"/>
          </a:xfrm>
          <a:prstGeom prst="rect">
            <a:avLst/>
          </a:prstGeom>
        </p:spPr>
        <p:txBody>
          <a:bodyPr wrap="square">
            <a:spAutoFit/>
          </a:bodyPr>
          <a:lstStyle/>
          <a:p>
            <a:pPr algn="just"/>
            <a:r>
              <a:rPr lang="es-VE" sz="2400" dirty="0">
                <a:solidFill>
                  <a:schemeClr val="tx2"/>
                </a:solidFill>
              </a:rPr>
              <a:t>Se define como un indicador de la energía cinética promedio de las partículas de un cuerpo, por lo que, a mayor movimiento de las partículas, mayor será la temperatura.</a:t>
            </a:r>
          </a:p>
          <a:p>
            <a:pPr algn="just"/>
            <a:endParaRPr lang="es-VE" sz="2400" b="1" dirty="0">
              <a:solidFill>
                <a:schemeClr val="tx2"/>
              </a:solidFill>
            </a:endParaRPr>
          </a:p>
          <a:p>
            <a:pPr algn="just"/>
            <a:r>
              <a:rPr lang="es-VE" sz="2400" b="1" dirty="0">
                <a:solidFill>
                  <a:schemeClr val="tx2"/>
                </a:solidFill>
              </a:rPr>
              <a:t>Sensación térmica: </a:t>
            </a:r>
            <a:r>
              <a:rPr lang="es-VE" sz="2400" dirty="0">
                <a:solidFill>
                  <a:schemeClr val="tx2"/>
                </a:solidFill>
              </a:rPr>
              <a:t>es la reacción del cuerpo humano ante el conjunto de condiciones que determinan el ambiente habitado desde el punto de vista térmico.</a:t>
            </a:r>
          </a:p>
        </p:txBody>
      </p:sp>
    </p:spTree>
    <p:extLst>
      <p:ext uri="{BB962C8B-B14F-4D97-AF65-F5344CB8AC3E}">
        <p14:creationId xmlns:p14="http://schemas.microsoft.com/office/powerpoint/2010/main" val="609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 ¿Qué Cambios Provoca la Temperatura?</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677656"/>
          </a:xfrm>
          <a:prstGeom prst="rect">
            <a:avLst/>
          </a:prstGeom>
        </p:spPr>
        <p:txBody>
          <a:bodyPr wrap="square">
            <a:spAutoFit/>
          </a:bodyPr>
          <a:lstStyle/>
          <a:p>
            <a:pPr algn="just"/>
            <a:r>
              <a:rPr lang="es-VE" sz="2400" b="1" dirty="0">
                <a:solidFill>
                  <a:schemeClr val="tx2"/>
                </a:solidFill>
              </a:rPr>
              <a:t>Dilatación térmica:</a:t>
            </a:r>
            <a:r>
              <a:rPr lang="es-VE" sz="2400" dirty="0">
                <a:solidFill>
                  <a:schemeClr val="tx2"/>
                </a:solidFill>
              </a:rPr>
              <a:t> fenómeno que se produce al aumentar la temperatura de un cuerpo. Al ponerlo cerca de una fuente de calor, la energía cinética de sus partículas aumenta, es decir, estas se mueven con mayor rapidez. </a:t>
            </a:r>
          </a:p>
          <a:p>
            <a:pPr algn="just"/>
            <a:r>
              <a:rPr lang="es-VE" sz="2400" b="1" dirty="0">
                <a:solidFill>
                  <a:schemeClr val="tx2"/>
                </a:solidFill>
              </a:rPr>
              <a:t>Contracción térmica: </a:t>
            </a:r>
            <a:r>
              <a:rPr lang="es-VE" sz="2400" dirty="0">
                <a:solidFill>
                  <a:schemeClr val="tx2"/>
                </a:solidFill>
              </a:rPr>
              <a:t>fenómeno que se produce al disminuir la temperatura de un cuerpo. Se le quita calor a un cuerpo y la energía cinética disminuye, se mueve con menor rapidez. </a:t>
            </a:r>
          </a:p>
        </p:txBody>
      </p:sp>
    </p:spTree>
    <p:extLst>
      <p:ext uri="{BB962C8B-B14F-4D97-AF65-F5344CB8AC3E}">
        <p14:creationId xmlns:p14="http://schemas.microsoft.com/office/powerpoint/2010/main" val="175139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3052810" y="606878"/>
            <a:ext cx="5535605" cy="461665"/>
          </a:xfrm>
          <a:prstGeom prst="rect">
            <a:avLst/>
          </a:prstGeom>
        </p:spPr>
        <p:txBody>
          <a:bodyPr wrap="square">
            <a:spAutoFit/>
          </a:bodyPr>
          <a:lstStyle/>
          <a:p>
            <a:pPr algn="ctr"/>
            <a:r>
              <a:rPr lang="es-VE" sz="2400" b="1" dirty="0">
                <a:solidFill>
                  <a:schemeClr val="tx2"/>
                </a:solidFill>
              </a:rPr>
              <a:t> ¿Cómo se mide la temperatura? </a:t>
            </a:r>
          </a:p>
        </p:txBody>
      </p:sp>
      <p:sp>
        <p:nvSpPr>
          <p:cNvPr id="9" name="Rectángulo 8">
            <a:extLst>
              <a:ext uri="{FF2B5EF4-FFF2-40B4-BE49-F238E27FC236}">
                <a16:creationId xmlns:a16="http://schemas.microsoft.com/office/drawing/2014/main" id="{5A0B4953-26EE-4C20-A0AF-A05647D607A2}"/>
              </a:ext>
            </a:extLst>
          </p:cNvPr>
          <p:cNvSpPr/>
          <p:nvPr/>
        </p:nvSpPr>
        <p:spPr>
          <a:xfrm>
            <a:off x="2366926" y="1267862"/>
            <a:ext cx="7042117" cy="2308324"/>
          </a:xfrm>
          <a:prstGeom prst="rect">
            <a:avLst/>
          </a:prstGeom>
        </p:spPr>
        <p:txBody>
          <a:bodyPr wrap="square">
            <a:spAutoFit/>
          </a:bodyPr>
          <a:lstStyle/>
          <a:p>
            <a:pPr algn="just"/>
            <a:r>
              <a:rPr lang="es-VE" sz="2400" dirty="0">
                <a:solidFill>
                  <a:schemeClr val="tx2"/>
                </a:solidFill>
              </a:rPr>
              <a:t>Con termómetros. Los termómetros funcionan gracias a la propiedad que poseen las sustancias de dilatarse cuando experimentan un cambio en su temperatura. Los termómetros pueden usar mercurio, alcohol y platino para medir la temperatura. </a:t>
            </a:r>
          </a:p>
        </p:txBody>
      </p:sp>
    </p:spTree>
    <p:extLst>
      <p:ext uri="{BB962C8B-B14F-4D97-AF65-F5344CB8AC3E}">
        <p14:creationId xmlns:p14="http://schemas.microsoft.com/office/powerpoint/2010/main" val="371407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1990846" y="688758"/>
            <a:ext cx="8711449" cy="523220"/>
          </a:xfrm>
          <a:prstGeom prst="rect">
            <a:avLst/>
          </a:prstGeom>
        </p:spPr>
        <p:txBody>
          <a:bodyPr wrap="square">
            <a:spAutoFit/>
          </a:bodyPr>
          <a:lstStyle/>
          <a:p>
            <a:pPr algn="just"/>
            <a:r>
              <a:rPr lang="es-VE" sz="2800" b="1" dirty="0">
                <a:solidFill>
                  <a:schemeClr val="tx2"/>
                </a:solidFill>
              </a:rPr>
              <a:t>¿Qué escalas se usan para  medir la temperatura?    </a:t>
            </a:r>
          </a:p>
        </p:txBody>
      </p:sp>
      <p:sp>
        <p:nvSpPr>
          <p:cNvPr id="9" name="Rectángulo 8">
            <a:extLst>
              <a:ext uri="{FF2B5EF4-FFF2-40B4-BE49-F238E27FC236}">
                <a16:creationId xmlns:a16="http://schemas.microsoft.com/office/drawing/2014/main" id="{5A0B4953-26EE-4C20-A0AF-A05647D607A2}"/>
              </a:ext>
            </a:extLst>
          </p:cNvPr>
          <p:cNvSpPr/>
          <p:nvPr/>
        </p:nvSpPr>
        <p:spPr>
          <a:xfrm>
            <a:off x="1887393" y="1448484"/>
            <a:ext cx="8441939" cy="3046988"/>
          </a:xfrm>
          <a:prstGeom prst="rect">
            <a:avLst/>
          </a:prstGeom>
        </p:spPr>
        <p:txBody>
          <a:bodyPr wrap="square">
            <a:spAutoFit/>
          </a:bodyPr>
          <a:lstStyle/>
          <a:p>
            <a:pPr algn="just"/>
            <a:r>
              <a:rPr lang="es-VE" sz="2400" dirty="0">
                <a:solidFill>
                  <a:schemeClr val="tx2"/>
                </a:solidFill>
              </a:rPr>
              <a:t>A través de escalas termométricas, que permiten asignarle un valor numérico a los distintos estados térmicos de la materia. Existen 3: </a:t>
            </a:r>
          </a:p>
          <a:p>
            <a:pPr algn="just"/>
            <a:r>
              <a:rPr lang="es-VE" sz="2400" b="1" dirty="0">
                <a:solidFill>
                  <a:schemeClr val="tx2"/>
                </a:solidFill>
              </a:rPr>
              <a:t>Escala Celsius: </a:t>
            </a:r>
            <a:r>
              <a:rPr lang="es-VE" sz="2400" dirty="0">
                <a:solidFill>
                  <a:schemeClr val="tx2"/>
                </a:solidFill>
              </a:rPr>
              <a:t>está asociada a los cambios de estado del agua. La escala Celsius se divide en 100 partes iguales entre el intervalo 0 a 100. Esto quiere decir que cada una de las partes corresponde a un grado Celsius (1 °C). Es la más utilizada en el ámbito doméstico y de la climatología.</a:t>
            </a:r>
          </a:p>
        </p:txBody>
      </p:sp>
    </p:spTree>
    <p:extLst>
      <p:ext uri="{BB962C8B-B14F-4D97-AF65-F5344CB8AC3E}">
        <p14:creationId xmlns:p14="http://schemas.microsoft.com/office/powerpoint/2010/main" val="141765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1990846" y="688758"/>
            <a:ext cx="8711449" cy="523220"/>
          </a:xfrm>
          <a:prstGeom prst="rect">
            <a:avLst/>
          </a:prstGeom>
        </p:spPr>
        <p:txBody>
          <a:bodyPr wrap="square">
            <a:spAutoFit/>
          </a:bodyPr>
          <a:lstStyle/>
          <a:p>
            <a:pPr algn="just"/>
            <a:r>
              <a:rPr lang="es-VE" sz="2800" b="1" dirty="0">
                <a:solidFill>
                  <a:schemeClr val="tx2"/>
                </a:solidFill>
              </a:rPr>
              <a:t>¿Qué escalas se usan para  medir la temperatura?    </a:t>
            </a:r>
          </a:p>
        </p:txBody>
      </p:sp>
      <p:sp>
        <p:nvSpPr>
          <p:cNvPr id="9" name="Rectángulo 8">
            <a:extLst>
              <a:ext uri="{FF2B5EF4-FFF2-40B4-BE49-F238E27FC236}">
                <a16:creationId xmlns:a16="http://schemas.microsoft.com/office/drawing/2014/main" id="{5A0B4953-26EE-4C20-A0AF-A05647D607A2}"/>
              </a:ext>
            </a:extLst>
          </p:cNvPr>
          <p:cNvSpPr/>
          <p:nvPr/>
        </p:nvSpPr>
        <p:spPr>
          <a:xfrm>
            <a:off x="1887393" y="1448484"/>
            <a:ext cx="8441939" cy="3046988"/>
          </a:xfrm>
          <a:prstGeom prst="rect">
            <a:avLst/>
          </a:prstGeom>
        </p:spPr>
        <p:txBody>
          <a:bodyPr wrap="square">
            <a:spAutoFit/>
          </a:bodyPr>
          <a:lstStyle/>
          <a:p>
            <a:pPr algn="just"/>
            <a:r>
              <a:rPr lang="es-VE" sz="2400" b="1" dirty="0">
                <a:solidFill>
                  <a:schemeClr val="tx2"/>
                </a:solidFill>
              </a:rPr>
              <a:t>Escala absoluta o escala de Kelvin: </a:t>
            </a:r>
            <a:r>
              <a:rPr lang="es-VE" sz="2400" dirty="0">
                <a:solidFill>
                  <a:schemeClr val="tx2"/>
                </a:solidFill>
              </a:rPr>
              <a:t>Se basa en el cero absoluto, es decir, la mínima temperatura posible. Para ello, Kelvin experimentó enfriando distintos gases. Como no es posible bajar la temperatura de un gas más allá de ciertos límites, extrapoló las rectas, llegando siempre al mismo valor: −273 °C equivalente a 0 K (cero Kelvin). Es la escala más usada científicamente a nivel internacional y es la adoptada por el Sistema Internacional de Unidades (SI). </a:t>
            </a:r>
          </a:p>
        </p:txBody>
      </p:sp>
    </p:spTree>
    <p:extLst>
      <p:ext uri="{BB962C8B-B14F-4D97-AF65-F5344CB8AC3E}">
        <p14:creationId xmlns:p14="http://schemas.microsoft.com/office/powerpoint/2010/main" val="30937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1990846" y="688758"/>
            <a:ext cx="8711449" cy="523220"/>
          </a:xfrm>
          <a:prstGeom prst="rect">
            <a:avLst/>
          </a:prstGeom>
        </p:spPr>
        <p:txBody>
          <a:bodyPr wrap="square">
            <a:spAutoFit/>
          </a:bodyPr>
          <a:lstStyle/>
          <a:p>
            <a:pPr algn="just"/>
            <a:r>
              <a:rPr lang="es-VE" sz="2800" b="1" dirty="0">
                <a:solidFill>
                  <a:schemeClr val="tx2"/>
                </a:solidFill>
              </a:rPr>
              <a:t>¿Qué escalas se usan para  medir la temperatura?    </a:t>
            </a:r>
          </a:p>
        </p:txBody>
      </p:sp>
      <p:sp>
        <p:nvSpPr>
          <p:cNvPr id="9" name="Rectángulo 8">
            <a:extLst>
              <a:ext uri="{FF2B5EF4-FFF2-40B4-BE49-F238E27FC236}">
                <a16:creationId xmlns:a16="http://schemas.microsoft.com/office/drawing/2014/main" id="{5A0B4953-26EE-4C20-A0AF-A05647D607A2}"/>
              </a:ext>
            </a:extLst>
          </p:cNvPr>
          <p:cNvSpPr/>
          <p:nvPr/>
        </p:nvSpPr>
        <p:spPr>
          <a:xfrm>
            <a:off x="1887393" y="1448484"/>
            <a:ext cx="8441939" cy="1200329"/>
          </a:xfrm>
          <a:prstGeom prst="rect">
            <a:avLst/>
          </a:prstGeom>
        </p:spPr>
        <p:txBody>
          <a:bodyPr wrap="square">
            <a:spAutoFit/>
          </a:bodyPr>
          <a:lstStyle/>
          <a:p>
            <a:pPr algn="just"/>
            <a:r>
              <a:rPr lang="es-VE" sz="2400" b="1" dirty="0">
                <a:solidFill>
                  <a:schemeClr val="tx2"/>
                </a:solidFill>
              </a:rPr>
              <a:t>Escala Fahrenheit: </a:t>
            </a:r>
            <a:r>
              <a:rPr lang="es-VE" sz="2400" dirty="0">
                <a:solidFill>
                  <a:schemeClr val="tx2"/>
                </a:solidFill>
              </a:rPr>
              <a:t>La escala establece como las temperaturas de congelación y ebullición del agua, 32 ℉ y 212 ℉, respectivamente.  </a:t>
            </a:r>
          </a:p>
        </p:txBody>
      </p:sp>
    </p:spTree>
    <p:extLst>
      <p:ext uri="{BB962C8B-B14F-4D97-AF65-F5344CB8AC3E}">
        <p14:creationId xmlns:p14="http://schemas.microsoft.com/office/powerpoint/2010/main" val="25420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3093156" y="529571"/>
            <a:ext cx="5904088" cy="461665"/>
          </a:xfrm>
          <a:prstGeom prst="rect">
            <a:avLst/>
          </a:prstGeom>
        </p:spPr>
        <p:txBody>
          <a:bodyPr wrap="square">
            <a:spAutoFit/>
          </a:bodyPr>
          <a:lstStyle/>
          <a:p>
            <a:pPr algn="just"/>
            <a:r>
              <a:rPr lang="es-VE" sz="2400" b="1" dirty="0">
                <a:solidFill>
                  <a:schemeClr val="tx2"/>
                </a:solidFill>
              </a:rPr>
              <a:t>Fórmulas de conversión de temperatura       </a:t>
            </a:r>
          </a:p>
        </p:txBody>
      </p:sp>
      <p:pic>
        <p:nvPicPr>
          <p:cNvPr id="6" name="Imagen 5">
            <a:extLst>
              <a:ext uri="{FF2B5EF4-FFF2-40B4-BE49-F238E27FC236}">
                <a16:creationId xmlns:a16="http://schemas.microsoft.com/office/drawing/2014/main" id="{00849AA2-1C8C-4797-B1AF-A7C2604B42CC}"/>
              </a:ext>
            </a:extLst>
          </p:cNvPr>
          <p:cNvPicPr>
            <a:picLocks noChangeAspect="1"/>
          </p:cNvPicPr>
          <p:nvPr/>
        </p:nvPicPr>
        <p:blipFill rotWithShape="1">
          <a:blip r:embed="rId2"/>
          <a:srcRect l="43889" t="30279" r="17037" b="28549"/>
          <a:stretch/>
        </p:blipFill>
        <p:spPr>
          <a:xfrm>
            <a:off x="4757696" y="3712564"/>
            <a:ext cx="3087729" cy="1829223"/>
          </a:xfrm>
          <a:prstGeom prst="rect">
            <a:avLst/>
          </a:prstGeom>
        </p:spPr>
      </p:pic>
      <p:sp>
        <p:nvSpPr>
          <p:cNvPr id="7" name="CuadroTexto 6">
            <a:extLst>
              <a:ext uri="{FF2B5EF4-FFF2-40B4-BE49-F238E27FC236}">
                <a16:creationId xmlns:a16="http://schemas.microsoft.com/office/drawing/2014/main" id="{E7430D6B-BC0D-4436-A587-57EFD5ED0DF2}"/>
              </a:ext>
            </a:extLst>
          </p:cNvPr>
          <p:cNvSpPr txBox="1"/>
          <p:nvPr/>
        </p:nvSpPr>
        <p:spPr>
          <a:xfrm>
            <a:off x="3259952" y="1120676"/>
            <a:ext cx="7149322" cy="2308324"/>
          </a:xfrm>
          <a:prstGeom prst="rect">
            <a:avLst/>
          </a:prstGeom>
          <a:noFill/>
        </p:spPr>
        <p:txBody>
          <a:bodyPr wrap="square">
            <a:spAutoFit/>
          </a:bodyPr>
          <a:lstStyle/>
          <a:p>
            <a:pPr marL="285750" indent="-285750" algn="l">
              <a:buFont typeface="Arial" panose="020B0604020202020204" pitchFamily="34" charset="0"/>
              <a:buChar char="•"/>
            </a:pPr>
            <a:r>
              <a:rPr lang="es-ES" b="0" i="0" dirty="0">
                <a:solidFill>
                  <a:srgbClr val="333333"/>
                </a:solidFill>
                <a:effectLst/>
                <a:latin typeface="Lato"/>
              </a:rPr>
              <a:t>Para convertir de </a:t>
            </a:r>
            <a:r>
              <a:rPr lang="es-ES" b="0" i="0" dirty="0" err="1">
                <a:solidFill>
                  <a:srgbClr val="333333"/>
                </a:solidFill>
                <a:effectLst/>
                <a:latin typeface="Lato"/>
              </a:rPr>
              <a:t>ºC</a:t>
            </a:r>
            <a:r>
              <a:rPr lang="es-ES" b="0" i="0" dirty="0">
                <a:solidFill>
                  <a:srgbClr val="333333"/>
                </a:solidFill>
                <a:effectLst/>
                <a:latin typeface="Lato"/>
              </a:rPr>
              <a:t> a </a:t>
            </a:r>
            <a:r>
              <a:rPr lang="es-ES" b="0" i="0" dirty="0" err="1">
                <a:solidFill>
                  <a:srgbClr val="333333"/>
                </a:solidFill>
                <a:effectLst/>
                <a:latin typeface="Lato"/>
              </a:rPr>
              <a:t>ºF</a:t>
            </a:r>
            <a:r>
              <a:rPr lang="es-ES" b="0" i="0" dirty="0">
                <a:solidFill>
                  <a:srgbClr val="333333"/>
                </a:solidFill>
                <a:effectLst/>
                <a:latin typeface="Lato"/>
              </a:rPr>
              <a:t>  fórmula:   </a:t>
            </a:r>
            <a:r>
              <a:rPr lang="es-ES" b="0" i="0" dirty="0" err="1">
                <a:solidFill>
                  <a:srgbClr val="333333"/>
                </a:solidFill>
                <a:effectLst/>
                <a:latin typeface="Lato"/>
              </a:rPr>
              <a:t>ºF</a:t>
            </a:r>
            <a:r>
              <a:rPr lang="es-ES" b="0" i="0" dirty="0">
                <a:solidFill>
                  <a:srgbClr val="333333"/>
                </a:solidFill>
                <a:effectLst/>
                <a:latin typeface="Lato"/>
              </a:rPr>
              <a:t> = </a:t>
            </a:r>
            <a:r>
              <a:rPr lang="es-ES" b="0" i="0" dirty="0" err="1">
                <a:solidFill>
                  <a:srgbClr val="333333"/>
                </a:solidFill>
                <a:effectLst/>
                <a:latin typeface="Lato"/>
              </a:rPr>
              <a:t>ºC</a:t>
            </a:r>
            <a:r>
              <a:rPr lang="es-ES" b="0" i="0" dirty="0">
                <a:solidFill>
                  <a:srgbClr val="333333"/>
                </a:solidFill>
                <a:effectLst/>
                <a:latin typeface="Lato"/>
              </a:rPr>
              <a:t> x 1.8 + 32</a:t>
            </a:r>
          </a:p>
          <a:p>
            <a:pPr marL="285750" indent="-285750" algn="l">
              <a:buFont typeface="Arial" panose="020B0604020202020204" pitchFamily="34" charset="0"/>
              <a:buChar char="•"/>
            </a:pPr>
            <a:r>
              <a:rPr lang="es-ES" b="0" i="0" dirty="0">
                <a:solidFill>
                  <a:srgbClr val="333333"/>
                </a:solidFill>
                <a:effectLst/>
                <a:latin typeface="Lato"/>
              </a:rPr>
              <a:t>Para convertir de </a:t>
            </a:r>
            <a:r>
              <a:rPr lang="es-ES" b="0" i="0" dirty="0" err="1">
                <a:solidFill>
                  <a:srgbClr val="333333"/>
                </a:solidFill>
                <a:effectLst/>
                <a:latin typeface="Lato"/>
              </a:rPr>
              <a:t>ºF</a:t>
            </a:r>
            <a:r>
              <a:rPr lang="es-ES" b="0" i="0" dirty="0">
                <a:solidFill>
                  <a:srgbClr val="333333"/>
                </a:solidFill>
                <a:effectLst/>
                <a:latin typeface="Lato"/>
              </a:rPr>
              <a:t> a </a:t>
            </a:r>
            <a:r>
              <a:rPr lang="es-ES" b="0" i="0" dirty="0" err="1">
                <a:solidFill>
                  <a:srgbClr val="333333"/>
                </a:solidFill>
                <a:effectLst/>
                <a:latin typeface="Lato"/>
              </a:rPr>
              <a:t>ºC</a:t>
            </a:r>
            <a:r>
              <a:rPr lang="es-ES" b="0" i="0" dirty="0">
                <a:solidFill>
                  <a:srgbClr val="333333"/>
                </a:solidFill>
                <a:effectLst/>
                <a:latin typeface="Lato"/>
              </a:rPr>
              <a:t> </a:t>
            </a:r>
            <a:r>
              <a:rPr lang="es-ES" dirty="0">
                <a:solidFill>
                  <a:srgbClr val="333333"/>
                </a:solidFill>
                <a:latin typeface="Lato"/>
              </a:rPr>
              <a:t> </a:t>
            </a:r>
            <a:r>
              <a:rPr lang="es-ES" b="0" i="0" dirty="0">
                <a:solidFill>
                  <a:srgbClr val="333333"/>
                </a:solidFill>
                <a:effectLst/>
                <a:latin typeface="Lato"/>
              </a:rPr>
              <a:t>fórmula:   </a:t>
            </a:r>
            <a:r>
              <a:rPr lang="es-ES" b="0" i="0" dirty="0" err="1">
                <a:solidFill>
                  <a:srgbClr val="333333"/>
                </a:solidFill>
                <a:effectLst/>
                <a:latin typeface="Lato"/>
              </a:rPr>
              <a:t>ºC</a:t>
            </a:r>
            <a:r>
              <a:rPr lang="es-ES" b="0" i="0" dirty="0">
                <a:solidFill>
                  <a:srgbClr val="333333"/>
                </a:solidFill>
                <a:effectLst/>
                <a:latin typeface="Lato"/>
              </a:rPr>
              <a:t> = (ºF-32) </a:t>
            </a:r>
          </a:p>
          <a:p>
            <a:pPr algn="l"/>
            <a:r>
              <a:rPr lang="es-ES" dirty="0">
                <a:solidFill>
                  <a:srgbClr val="333333"/>
                </a:solidFill>
                <a:latin typeface="Lato"/>
              </a:rPr>
              <a:t>                                                                         </a:t>
            </a:r>
            <a:r>
              <a:rPr lang="es-ES" b="0" i="0" dirty="0">
                <a:solidFill>
                  <a:srgbClr val="333333"/>
                </a:solidFill>
                <a:effectLst/>
                <a:latin typeface="Lato"/>
              </a:rPr>
              <a:t>1.8</a:t>
            </a:r>
          </a:p>
          <a:p>
            <a:pPr marL="285750" indent="-285750" algn="l">
              <a:buFont typeface="Arial" panose="020B0604020202020204" pitchFamily="34" charset="0"/>
              <a:buChar char="•"/>
            </a:pPr>
            <a:r>
              <a:rPr lang="es-ES" b="0" i="0" dirty="0">
                <a:solidFill>
                  <a:srgbClr val="333333"/>
                </a:solidFill>
                <a:effectLst/>
                <a:latin typeface="Lato"/>
              </a:rPr>
              <a:t>Para convertir de K a </a:t>
            </a:r>
            <a:r>
              <a:rPr lang="es-ES" b="0" i="0" dirty="0" err="1">
                <a:solidFill>
                  <a:srgbClr val="333333"/>
                </a:solidFill>
                <a:effectLst/>
                <a:latin typeface="Lato"/>
              </a:rPr>
              <a:t>ºC</a:t>
            </a:r>
            <a:r>
              <a:rPr lang="es-ES" b="0" i="0" dirty="0">
                <a:solidFill>
                  <a:srgbClr val="333333"/>
                </a:solidFill>
                <a:effectLst/>
                <a:latin typeface="Lato"/>
              </a:rPr>
              <a:t> </a:t>
            </a:r>
            <a:r>
              <a:rPr lang="es-ES" dirty="0">
                <a:solidFill>
                  <a:srgbClr val="333333"/>
                </a:solidFill>
                <a:latin typeface="Lato"/>
              </a:rPr>
              <a:t>  </a:t>
            </a:r>
            <a:r>
              <a:rPr lang="es-ES" b="0" i="0" dirty="0">
                <a:solidFill>
                  <a:srgbClr val="333333"/>
                </a:solidFill>
                <a:effectLst/>
                <a:latin typeface="Lato"/>
              </a:rPr>
              <a:t>fórmula:   </a:t>
            </a:r>
            <a:r>
              <a:rPr lang="es-ES" b="0" i="0" dirty="0" err="1">
                <a:solidFill>
                  <a:srgbClr val="333333"/>
                </a:solidFill>
                <a:effectLst/>
                <a:latin typeface="Lato"/>
              </a:rPr>
              <a:t>ºC</a:t>
            </a:r>
            <a:r>
              <a:rPr lang="es-ES" b="0" i="0" dirty="0">
                <a:solidFill>
                  <a:srgbClr val="333333"/>
                </a:solidFill>
                <a:effectLst/>
                <a:latin typeface="Lato"/>
              </a:rPr>
              <a:t> = K – 273.15</a:t>
            </a:r>
          </a:p>
          <a:p>
            <a:pPr marL="285750" indent="-285750" algn="l">
              <a:buFont typeface="Arial" panose="020B0604020202020204" pitchFamily="34" charset="0"/>
              <a:buChar char="•"/>
            </a:pPr>
            <a:r>
              <a:rPr lang="es-ES" b="0" i="0" dirty="0">
                <a:solidFill>
                  <a:srgbClr val="333333"/>
                </a:solidFill>
                <a:effectLst/>
                <a:latin typeface="Lato"/>
              </a:rPr>
              <a:t>Para convertir de </a:t>
            </a:r>
            <a:r>
              <a:rPr lang="es-ES" b="0" i="0" dirty="0" err="1">
                <a:solidFill>
                  <a:srgbClr val="333333"/>
                </a:solidFill>
                <a:effectLst/>
                <a:latin typeface="Lato"/>
              </a:rPr>
              <a:t>ºC</a:t>
            </a:r>
            <a:r>
              <a:rPr lang="es-ES" b="0" i="0" dirty="0">
                <a:solidFill>
                  <a:srgbClr val="333333"/>
                </a:solidFill>
                <a:effectLst/>
                <a:latin typeface="Lato"/>
              </a:rPr>
              <a:t> a K </a:t>
            </a:r>
            <a:r>
              <a:rPr lang="es-ES" dirty="0">
                <a:solidFill>
                  <a:srgbClr val="333333"/>
                </a:solidFill>
                <a:latin typeface="Lato"/>
              </a:rPr>
              <a:t>  </a:t>
            </a:r>
            <a:r>
              <a:rPr lang="es-ES" b="0" i="0" dirty="0">
                <a:solidFill>
                  <a:srgbClr val="333333"/>
                </a:solidFill>
                <a:effectLst/>
                <a:latin typeface="Lato"/>
              </a:rPr>
              <a:t>fórmula:    K = </a:t>
            </a:r>
            <a:r>
              <a:rPr lang="es-ES" b="0" i="0" dirty="0" err="1">
                <a:solidFill>
                  <a:srgbClr val="333333"/>
                </a:solidFill>
                <a:effectLst/>
                <a:latin typeface="Lato"/>
              </a:rPr>
              <a:t>ºC</a:t>
            </a:r>
            <a:r>
              <a:rPr lang="es-ES" b="0" i="0" dirty="0">
                <a:solidFill>
                  <a:srgbClr val="333333"/>
                </a:solidFill>
                <a:effectLst/>
                <a:latin typeface="Lato"/>
              </a:rPr>
              <a:t> + 273.15</a:t>
            </a:r>
          </a:p>
          <a:p>
            <a:pPr marL="285750" indent="-285750" algn="l">
              <a:buFont typeface="Arial" panose="020B0604020202020204" pitchFamily="34" charset="0"/>
              <a:buChar char="•"/>
            </a:pPr>
            <a:r>
              <a:rPr lang="es-ES" b="0" i="0" dirty="0">
                <a:solidFill>
                  <a:srgbClr val="333333"/>
                </a:solidFill>
                <a:effectLst/>
                <a:latin typeface="Lato"/>
              </a:rPr>
              <a:t>Para convertir de </a:t>
            </a:r>
            <a:r>
              <a:rPr lang="es-ES" b="0" i="0" dirty="0" err="1">
                <a:solidFill>
                  <a:srgbClr val="333333"/>
                </a:solidFill>
                <a:effectLst/>
                <a:latin typeface="Lato"/>
              </a:rPr>
              <a:t>ºF</a:t>
            </a:r>
            <a:r>
              <a:rPr lang="es-ES" b="0" i="0" dirty="0">
                <a:solidFill>
                  <a:srgbClr val="333333"/>
                </a:solidFill>
                <a:effectLst/>
                <a:latin typeface="Lato"/>
              </a:rPr>
              <a:t> a K </a:t>
            </a:r>
            <a:r>
              <a:rPr lang="es-ES" dirty="0">
                <a:solidFill>
                  <a:srgbClr val="333333"/>
                </a:solidFill>
                <a:latin typeface="Lato"/>
              </a:rPr>
              <a:t>   </a:t>
            </a:r>
            <a:r>
              <a:rPr lang="es-ES" b="0" i="0" dirty="0">
                <a:solidFill>
                  <a:srgbClr val="333333"/>
                </a:solidFill>
                <a:effectLst/>
                <a:latin typeface="Lato"/>
              </a:rPr>
              <a:t>fórmula:    K = 5 (</a:t>
            </a:r>
            <a:r>
              <a:rPr lang="es-ES" b="0" i="0" dirty="0" err="1">
                <a:solidFill>
                  <a:srgbClr val="333333"/>
                </a:solidFill>
                <a:effectLst/>
                <a:latin typeface="Lato"/>
              </a:rPr>
              <a:t>ºF</a:t>
            </a:r>
            <a:r>
              <a:rPr lang="es-ES" b="0" i="0" dirty="0">
                <a:solidFill>
                  <a:srgbClr val="333333"/>
                </a:solidFill>
                <a:effectLst/>
                <a:latin typeface="Lato"/>
              </a:rPr>
              <a:t> – 32) + 273.15</a:t>
            </a:r>
          </a:p>
          <a:p>
            <a:pPr algn="l"/>
            <a:r>
              <a:rPr lang="es-ES" b="0" i="0" dirty="0">
                <a:solidFill>
                  <a:srgbClr val="333333"/>
                </a:solidFill>
                <a:effectLst/>
                <a:latin typeface="Lato"/>
              </a:rPr>
              <a:t>                                                                         9</a:t>
            </a:r>
          </a:p>
          <a:p>
            <a:pPr marL="285750" indent="-285750" algn="l">
              <a:buFont typeface="Arial" panose="020B0604020202020204" pitchFamily="34" charset="0"/>
              <a:buChar char="•"/>
            </a:pPr>
            <a:r>
              <a:rPr lang="es-ES" b="0" i="0" dirty="0">
                <a:solidFill>
                  <a:srgbClr val="333333"/>
                </a:solidFill>
                <a:effectLst/>
                <a:latin typeface="Lato"/>
              </a:rPr>
              <a:t>Para convertir de K a </a:t>
            </a:r>
            <a:r>
              <a:rPr lang="es-ES" b="0" i="0" dirty="0" err="1">
                <a:solidFill>
                  <a:srgbClr val="333333"/>
                </a:solidFill>
                <a:effectLst/>
                <a:latin typeface="Lato"/>
              </a:rPr>
              <a:t>ºF</a:t>
            </a:r>
            <a:r>
              <a:rPr lang="es-ES" b="0" i="0" dirty="0">
                <a:solidFill>
                  <a:srgbClr val="333333"/>
                </a:solidFill>
                <a:effectLst/>
                <a:latin typeface="Lato"/>
              </a:rPr>
              <a:t> </a:t>
            </a:r>
            <a:r>
              <a:rPr lang="es-ES" dirty="0">
                <a:solidFill>
                  <a:srgbClr val="333333"/>
                </a:solidFill>
                <a:latin typeface="Lato"/>
              </a:rPr>
              <a:t>   </a:t>
            </a:r>
            <a:r>
              <a:rPr lang="es-ES" b="0" i="0" dirty="0">
                <a:solidFill>
                  <a:srgbClr val="333333"/>
                </a:solidFill>
                <a:effectLst/>
                <a:latin typeface="Lato"/>
              </a:rPr>
              <a:t>fórmula:   </a:t>
            </a:r>
            <a:r>
              <a:rPr lang="es-ES" b="0" i="0" dirty="0" err="1">
                <a:solidFill>
                  <a:srgbClr val="333333"/>
                </a:solidFill>
                <a:effectLst/>
                <a:latin typeface="Lato"/>
              </a:rPr>
              <a:t>ºF</a:t>
            </a:r>
            <a:r>
              <a:rPr lang="es-ES" b="0" i="0" dirty="0">
                <a:solidFill>
                  <a:srgbClr val="333333"/>
                </a:solidFill>
                <a:effectLst/>
                <a:latin typeface="Lato"/>
              </a:rPr>
              <a:t> = 1.8 (K – 273.15) + 32</a:t>
            </a:r>
          </a:p>
        </p:txBody>
      </p:sp>
      <p:cxnSp>
        <p:nvCxnSpPr>
          <p:cNvPr id="8" name="Conector recto 7">
            <a:extLst>
              <a:ext uri="{FF2B5EF4-FFF2-40B4-BE49-F238E27FC236}">
                <a16:creationId xmlns:a16="http://schemas.microsoft.com/office/drawing/2014/main" id="{A35997C6-248B-4048-BD71-061BE9F93B34}"/>
              </a:ext>
            </a:extLst>
          </p:cNvPr>
          <p:cNvCxnSpPr/>
          <p:nvPr/>
        </p:nvCxnSpPr>
        <p:spPr>
          <a:xfrm>
            <a:off x="7665996" y="1752600"/>
            <a:ext cx="781050" cy="0"/>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cto 9">
            <a:extLst>
              <a:ext uri="{FF2B5EF4-FFF2-40B4-BE49-F238E27FC236}">
                <a16:creationId xmlns:a16="http://schemas.microsoft.com/office/drawing/2014/main" id="{2920D713-6460-4BAF-81C7-26E5F1352717}"/>
              </a:ext>
            </a:extLst>
          </p:cNvPr>
          <p:cNvCxnSpPr/>
          <p:nvPr/>
        </p:nvCxnSpPr>
        <p:spPr>
          <a:xfrm>
            <a:off x="7654260" y="2808768"/>
            <a:ext cx="34925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32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EE66701-A908-4DCC-A153-83F9D33B1174}"/>
              </a:ext>
            </a:extLst>
          </p:cNvPr>
          <p:cNvSpPr txBox="1"/>
          <p:nvPr/>
        </p:nvSpPr>
        <p:spPr>
          <a:xfrm>
            <a:off x="2027580" y="1970683"/>
            <a:ext cx="8613997" cy="2954655"/>
          </a:xfrm>
          <a:prstGeom prst="rect">
            <a:avLst/>
          </a:prstGeom>
          <a:noFill/>
        </p:spPr>
        <p:txBody>
          <a:bodyPr wrap="square">
            <a:spAutoFit/>
          </a:bodyPr>
          <a:lstStyle/>
          <a:p>
            <a:pPr marL="285750" indent="-285750" algn="l">
              <a:buFont typeface="Arial" panose="020B0604020202020204" pitchFamily="34" charset="0"/>
              <a:buChar char="•"/>
            </a:pPr>
            <a:r>
              <a:rPr lang="es-ES" sz="2400" b="0" i="0" dirty="0">
                <a:solidFill>
                  <a:schemeClr val="tx2"/>
                </a:solidFill>
                <a:effectLst/>
              </a:rPr>
              <a:t>Para convertir de K a ºF </a:t>
            </a:r>
            <a:r>
              <a:rPr lang="es-ES" sz="2400" dirty="0">
                <a:solidFill>
                  <a:schemeClr val="tx2"/>
                </a:solidFill>
              </a:rPr>
              <a:t>   </a:t>
            </a:r>
            <a:r>
              <a:rPr lang="es-ES" sz="2400" b="0" i="0" dirty="0">
                <a:solidFill>
                  <a:schemeClr val="tx2"/>
                </a:solidFill>
                <a:effectLst/>
              </a:rPr>
              <a:t>fórmula:   ºF = 1.8 (K – 273.15) + 32</a:t>
            </a:r>
          </a:p>
          <a:p>
            <a:pPr marL="285750" indent="-285750" algn="l">
              <a:buFont typeface="Arial" panose="020B0604020202020204" pitchFamily="34" charset="0"/>
              <a:buChar char="•"/>
            </a:pPr>
            <a:r>
              <a:rPr lang="es-ES" sz="2400" dirty="0">
                <a:solidFill>
                  <a:schemeClr val="tx2"/>
                </a:solidFill>
              </a:rPr>
              <a:t>ºF = 1.8 (90 – 273.15) + 32</a:t>
            </a:r>
          </a:p>
          <a:p>
            <a:pPr marL="285750" indent="-285750" algn="l">
              <a:buFont typeface="Arial" panose="020B0604020202020204" pitchFamily="34" charset="0"/>
              <a:buChar char="•"/>
            </a:pPr>
            <a:r>
              <a:rPr lang="es-ES" sz="2400" dirty="0">
                <a:solidFill>
                  <a:schemeClr val="tx2"/>
                </a:solidFill>
              </a:rPr>
              <a:t>°F = 1.8 (-183,15) +32</a:t>
            </a:r>
          </a:p>
          <a:p>
            <a:pPr marL="285750" indent="-285750" algn="l">
              <a:buFont typeface="Arial" panose="020B0604020202020204" pitchFamily="34" charset="0"/>
              <a:buChar char="•"/>
            </a:pPr>
            <a:r>
              <a:rPr lang="es-ES" sz="2400" dirty="0">
                <a:solidFill>
                  <a:schemeClr val="tx2"/>
                </a:solidFill>
              </a:rPr>
              <a:t>°F =  -329,67 + 32</a:t>
            </a:r>
          </a:p>
          <a:p>
            <a:pPr marL="285750" indent="-285750" algn="l">
              <a:buFont typeface="Arial" panose="020B0604020202020204" pitchFamily="34" charset="0"/>
              <a:buChar char="•"/>
            </a:pPr>
            <a:r>
              <a:rPr lang="es-ES" sz="2400" dirty="0">
                <a:solidFill>
                  <a:schemeClr val="tx2"/>
                </a:solidFill>
              </a:rPr>
              <a:t>°F = -297,67</a:t>
            </a:r>
          </a:p>
          <a:p>
            <a:pPr marL="285750" indent="-285750" algn="l">
              <a:buFont typeface="Arial" panose="020B0604020202020204" pitchFamily="34" charset="0"/>
              <a:buChar char="•"/>
            </a:pPr>
            <a:endParaRPr lang="es-ES" sz="2400" dirty="0">
              <a:solidFill>
                <a:schemeClr val="tx2"/>
              </a:solidFill>
            </a:endParaRPr>
          </a:p>
          <a:p>
            <a:pPr marL="285750" indent="-285750" algn="l">
              <a:buFont typeface="Arial" panose="020B0604020202020204" pitchFamily="34" charset="0"/>
              <a:buChar char="•"/>
            </a:pPr>
            <a:endParaRPr lang="es-ES" sz="2400" dirty="0">
              <a:solidFill>
                <a:schemeClr val="tx2"/>
              </a:solidFill>
            </a:endParaRPr>
          </a:p>
          <a:p>
            <a:pPr marL="285750" indent="-285750" algn="l">
              <a:buFont typeface="Arial" panose="020B0604020202020204" pitchFamily="34" charset="0"/>
              <a:buChar char="•"/>
            </a:pPr>
            <a:endParaRPr lang="es-ES" b="0" i="0" dirty="0">
              <a:solidFill>
                <a:schemeClr val="tx2"/>
              </a:solidFill>
              <a:effectLst/>
            </a:endParaRPr>
          </a:p>
        </p:txBody>
      </p:sp>
      <p:sp>
        <p:nvSpPr>
          <p:cNvPr id="2" name="CuadroTexto 1">
            <a:extLst>
              <a:ext uri="{FF2B5EF4-FFF2-40B4-BE49-F238E27FC236}">
                <a16:creationId xmlns:a16="http://schemas.microsoft.com/office/drawing/2014/main" id="{9546E342-683F-4C4E-9C87-939BB26EB199}"/>
              </a:ext>
            </a:extLst>
          </p:cNvPr>
          <p:cNvSpPr txBox="1"/>
          <p:nvPr/>
        </p:nvSpPr>
        <p:spPr>
          <a:xfrm>
            <a:off x="1868638" y="1294425"/>
            <a:ext cx="8772939" cy="461665"/>
          </a:xfrm>
          <a:prstGeom prst="rect">
            <a:avLst/>
          </a:prstGeom>
          <a:noFill/>
        </p:spPr>
        <p:txBody>
          <a:bodyPr wrap="square" rtlCol="0">
            <a:spAutoFit/>
          </a:bodyPr>
          <a:lstStyle/>
          <a:p>
            <a:r>
              <a:rPr lang="es-CL" sz="2400" dirty="0">
                <a:solidFill>
                  <a:schemeClr val="tx2"/>
                </a:solidFill>
              </a:rPr>
              <a:t>¿Puedes decir cuando son 90 k en la escala Celsius y Fahrenheit?</a:t>
            </a:r>
          </a:p>
        </p:txBody>
      </p:sp>
      <p:sp>
        <p:nvSpPr>
          <p:cNvPr id="8" name="Rectángulo 7">
            <a:extLst>
              <a:ext uri="{FF2B5EF4-FFF2-40B4-BE49-F238E27FC236}">
                <a16:creationId xmlns:a16="http://schemas.microsoft.com/office/drawing/2014/main" id="{A5BB63E4-9A04-44EF-BF1B-BB713F672F0B}"/>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Actividad Escala de Temperatura </a:t>
            </a:r>
          </a:p>
        </p:txBody>
      </p:sp>
    </p:spTree>
    <p:extLst>
      <p:ext uri="{BB962C8B-B14F-4D97-AF65-F5344CB8AC3E}">
        <p14:creationId xmlns:p14="http://schemas.microsoft.com/office/powerpoint/2010/main" val="1569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054577" y="665038"/>
            <a:ext cx="8195734" cy="523220"/>
          </a:xfrm>
          <a:prstGeom prst="rect">
            <a:avLst/>
          </a:prstGeom>
        </p:spPr>
        <p:txBody>
          <a:bodyPr wrap="square">
            <a:spAutoFit/>
          </a:bodyPr>
          <a:lstStyle/>
          <a:p>
            <a:pPr algn="just"/>
            <a:r>
              <a:rPr lang="es-VE" sz="2800" b="1" dirty="0">
                <a:solidFill>
                  <a:schemeClr val="tx2"/>
                </a:solidFill>
              </a:rPr>
              <a:t>Ejercicios de Equivalencias de las Temperaturas  </a:t>
            </a:r>
          </a:p>
        </p:txBody>
      </p:sp>
      <p:sp>
        <p:nvSpPr>
          <p:cNvPr id="9" name="Rectángulo 8">
            <a:extLst>
              <a:ext uri="{FF2B5EF4-FFF2-40B4-BE49-F238E27FC236}">
                <a16:creationId xmlns:a16="http://schemas.microsoft.com/office/drawing/2014/main" id="{5A0B4953-26EE-4C20-A0AF-A05647D607A2}"/>
              </a:ext>
            </a:extLst>
          </p:cNvPr>
          <p:cNvSpPr/>
          <p:nvPr/>
        </p:nvSpPr>
        <p:spPr>
          <a:xfrm>
            <a:off x="1988993" y="1358173"/>
            <a:ext cx="8441939" cy="3046988"/>
          </a:xfrm>
          <a:prstGeom prst="rect">
            <a:avLst/>
          </a:prstGeom>
        </p:spPr>
        <p:txBody>
          <a:bodyPr wrap="square">
            <a:spAutoFit/>
          </a:bodyPr>
          <a:lstStyle/>
          <a:p>
            <a:pPr algn="just"/>
            <a:r>
              <a:rPr lang="es-VE" sz="2400" dirty="0">
                <a:solidFill>
                  <a:schemeClr val="tx2"/>
                </a:solidFill>
              </a:rPr>
              <a:t>Si la temperatura promedio de una persona es 37 °C, ¿cuál es esa temperatura en Kelvin y en grados Fahrenheit?</a:t>
            </a:r>
          </a:p>
          <a:p>
            <a:pPr algn="just"/>
            <a:r>
              <a:rPr lang="de-DE" sz="2400" dirty="0">
                <a:solidFill>
                  <a:schemeClr val="tx2"/>
                </a:solidFill>
                <a:highlight>
                  <a:srgbClr val="FFFF00"/>
                </a:highlight>
              </a:rPr>
              <a:t>de ºC a K   fórmula:    K = ºC + 273.15</a:t>
            </a:r>
          </a:p>
          <a:p>
            <a:pPr algn="just"/>
            <a:r>
              <a:rPr lang="de-DE" sz="2400" dirty="0">
                <a:solidFill>
                  <a:schemeClr val="tx2"/>
                </a:solidFill>
              </a:rPr>
              <a:t>                                  T (K) = 37°C +273,15 = 310,15 K</a:t>
            </a:r>
          </a:p>
          <a:p>
            <a:pPr algn="just"/>
            <a:r>
              <a:rPr lang="es-VE" sz="2400" dirty="0">
                <a:solidFill>
                  <a:schemeClr val="tx2"/>
                </a:solidFill>
                <a:highlight>
                  <a:srgbClr val="FFFF00"/>
                </a:highlight>
              </a:rPr>
              <a:t>de </a:t>
            </a:r>
            <a:r>
              <a:rPr lang="es-VE" sz="2400" dirty="0" err="1">
                <a:solidFill>
                  <a:schemeClr val="tx2"/>
                </a:solidFill>
                <a:highlight>
                  <a:srgbClr val="FFFF00"/>
                </a:highlight>
              </a:rPr>
              <a:t>ºC</a:t>
            </a:r>
            <a:r>
              <a:rPr lang="es-VE" sz="2400" dirty="0">
                <a:solidFill>
                  <a:schemeClr val="tx2"/>
                </a:solidFill>
                <a:highlight>
                  <a:srgbClr val="FFFF00"/>
                </a:highlight>
              </a:rPr>
              <a:t> a </a:t>
            </a:r>
            <a:r>
              <a:rPr lang="es-VE" sz="2400" dirty="0" err="1">
                <a:solidFill>
                  <a:schemeClr val="tx2"/>
                </a:solidFill>
                <a:highlight>
                  <a:srgbClr val="FFFF00"/>
                </a:highlight>
              </a:rPr>
              <a:t>ºF</a:t>
            </a:r>
            <a:r>
              <a:rPr lang="es-VE" sz="2400" dirty="0">
                <a:solidFill>
                  <a:schemeClr val="tx2"/>
                </a:solidFill>
                <a:highlight>
                  <a:srgbClr val="FFFF00"/>
                </a:highlight>
              </a:rPr>
              <a:t>  fórmula:   </a:t>
            </a:r>
            <a:r>
              <a:rPr lang="es-VE" sz="2400" dirty="0" err="1">
                <a:solidFill>
                  <a:schemeClr val="tx2"/>
                </a:solidFill>
                <a:highlight>
                  <a:srgbClr val="FFFF00"/>
                </a:highlight>
              </a:rPr>
              <a:t>ºF</a:t>
            </a:r>
            <a:r>
              <a:rPr lang="es-VE" sz="2400" dirty="0">
                <a:solidFill>
                  <a:schemeClr val="tx2"/>
                </a:solidFill>
                <a:highlight>
                  <a:srgbClr val="FFFF00"/>
                </a:highlight>
              </a:rPr>
              <a:t> = </a:t>
            </a:r>
            <a:r>
              <a:rPr lang="es-VE" sz="2400" dirty="0" err="1">
                <a:solidFill>
                  <a:schemeClr val="tx2"/>
                </a:solidFill>
                <a:highlight>
                  <a:srgbClr val="FFFF00"/>
                </a:highlight>
              </a:rPr>
              <a:t>ºC</a:t>
            </a:r>
            <a:r>
              <a:rPr lang="es-VE" sz="2400" dirty="0">
                <a:solidFill>
                  <a:schemeClr val="tx2"/>
                </a:solidFill>
                <a:highlight>
                  <a:srgbClr val="FFFF00"/>
                </a:highlight>
              </a:rPr>
              <a:t> x 1.8 + 32</a:t>
            </a:r>
          </a:p>
          <a:p>
            <a:pPr algn="just"/>
            <a:r>
              <a:rPr lang="es-VE" sz="2400" dirty="0">
                <a:solidFill>
                  <a:schemeClr val="tx2"/>
                </a:solidFill>
              </a:rPr>
              <a:t>                                  T (°F) = 37 x 1,8 +32 = 98,6°F</a:t>
            </a:r>
          </a:p>
          <a:p>
            <a:pPr algn="just"/>
            <a:endParaRPr lang="es-VE" sz="2400" dirty="0">
              <a:solidFill>
                <a:schemeClr val="tx2"/>
              </a:solidFill>
            </a:endParaRPr>
          </a:p>
          <a:p>
            <a:pPr algn="just"/>
            <a:endParaRPr lang="es-VE" sz="2400" dirty="0">
              <a:solidFill>
                <a:schemeClr val="tx2"/>
              </a:solidFill>
            </a:endParaRPr>
          </a:p>
        </p:txBody>
      </p:sp>
    </p:spTree>
    <p:extLst>
      <p:ext uri="{BB962C8B-B14F-4D97-AF65-F5344CB8AC3E}">
        <p14:creationId xmlns:p14="http://schemas.microsoft.com/office/powerpoint/2010/main" val="14686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3">
            <a:extLst>
              <a:ext uri="{FF2B5EF4-FFF2-40B4-BE49-F238E27FC236}">
                <a16:creationId xmlns:a16="http://schemas.microsoft.com/office/drawing/2014/main" id="{8BFAC7D8-8C55-4B2F-91E4-A716C0F0B65D}"/>
              </a:ext>
            </a:extLst>
          </p:cNvPr>
          <p:cNvSpPr txBox="1">
            <a:spLocks/>
          </p:cNvSpPr>
          <p:nvPr/>
        </p:nvSpPr>
        <p:spPr>
          <a:xfrm>
            <a:off x="2597428" y="3233532"/>
            <a:ext cx="5791200" cy="2630556"/>
          </a:xfrm>
          <a:prstGeom prst="rect">
            <a:avLst/>
          </a:prstGeom>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buNone/>
            </a:pPr>
            <a:r>
              <a:rPr lang="es-ES" sz="2400" u="sng" noProof="1">
                <a:solidFill>
                  <a:schemeClr val="tx2"/>
                </a:solidFill>
                <a:effectLst>
                  <a:outerShdw blurRad="38100" dist="38100" dir="2700000" algn="tl">
                    <a:srgbClr val="000000">
                      <a:alpha val="43137"/>
                    </a:srgbClr>
                  </a:outerShdw>
                </a:effectLst>
              </a:rPr>
              <a:t>Preguntas:  </a:t>
            </a:r>
          </a:p>
          <a:p>
            <a:r>
              <a:rPr lang="es-ES" sz="2400" noProof="1">
                <a:solidFill>
                  <a:schemeClr val="tx2"/>
                </a:solidFill>
              </a:rPr>
              <a:t> ¿Qué es la temperatura?</a:t>
            </a:r>
          </a:p>
          <a:p>
            <a:r>
              <a:rPr lang="es-ES" sz="2400" noProof="1">
                <a:solidFill>
                  <a:schemeClr val="tx2"/>
                </a:solidFill>
              </a:rPr>
              <a:t>¿Qué es el calor?</a:t>
            </a:r>
          </a:p>
        </p:txBody>
      </p:sp>
      <p:sp>
        <p:nvSpPr>
          <p:cNvPr id="4" name="Marcador de posición de texto 3">
            <a:extLst>
              <a:ext uri="{FF2B5EF4-FFF2-40B4-BE49-F238E27FC236}">
                <a16:creationId xmlns:a16="http://schemas.microsoft.com/office/drawing/2014/main" id="{159C6305-A191-4AC8-8F29-6A2E5111DA3A}"/>
              </a:ext>
            </a:extLst>
          </p:cNvPr>
          <p:cNvSpPr txBox="1">
            <a:spLocks/>
          </p:cNvSpPr>
          <p:nvPr/>
        </p:nvSpPr>
        <p:spPr>
          <a:xfrm>
            <a:off x="2549456" y="1225824"/>
            <a:ext cx="7283659" cy="1464368"/>
          </a:xfrm>
          <a:prstGeom prst="rect">
            <a:avLst/>
          </a:prstGeom>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just">
              <a:buNone/>
            </a:pPr>
            <a:r>
              <a:rPr lang="es-ES" sz="2400" u="sng" noProof="1">
                <a:solidFill>
                  <a:schemeClr val="tx2"/>
                </a:solidFill>
                <a:effectLst>
                  <a:outerShdw blurRad="38100" dist="38100" dir="2700000" algn="tl">
                    <a:srgbClr val="000000">
                      <a:alpha val="43137"/>
                    </a:srgbClr>
                  </a:outerShdw>
                </a:effectLst>
              </a:rPr>
              <a:t>Objetivo: </a:t>
            </a:r>
            <a:endParaRPr lang="es-ES" sz="2400" u="sng" noProof="1">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178F0247-C6C9-4A23-A6F0-61F666CBDDB9}"/>
              </a:ext>
            </a:extLst>
          </p:cNvPr>
          <p:cNvSpPr/>
          <p:nvPr/>
        </p:nvSpPr>
        <p:spPr>
          <a:xfrm>
            <a:off x="2796209" y="1651531"/>
            <a:ext cx="6811617" cy="461665"/>
          </a:xfrm>
          <a:prstGeom prst="rect">
            <a:avLst/>
          </a:prstGeom>
        </p:spPr>
        <p:txBody>
          <a:bodyPr wrap="square">
            <a:spAutoFit/>
          </a:bodyPr>
          <a:lstStyle/>
          <a:p>
            <a:pPr algn="just"/>
            <a:r>
              <a:rPr lang="es-VE" sz="2400" dirty="0">
                <a:solidFill>
                  <a:schemeClr val="tx2"/>
                </a:solidFill>
              </a:rPr>
              <a:t>Analizar que se entiende por temperatura y calor </a:t>
            </a:r>
          </a:p>
        </p:txBody>
      </p:sp>
      <p:pic>
        <p:nvPicPr>
          <p:cNvPr id="6" name="Imagen 5">
            <a:extLst>
              <a:ext uri="{FF2B5EF4-FFF2-40B4-BE49-F238E27FC236}">
                <a16:creationId xmlns:a16="http://schemas.microsoft.com/office/drawing/2014/main" id="{0621C89E-B998-497E-8C94-5066465E5A8C}"/>
              </a:ext>
            </a:extLst>
          </p:cNvPr>
          <p:cNvPicPr>
            <a:picLocks noChangeAspect="1"/>
          </p:cNvPicPr>
          <p:nvPr/>
        </p:nvPicPr>
        <p:blipFill>
          <a:blip r:embed="rId2"/>
          <a:stretch>
            <a:fillRect/>
          </a:stretch>
        </p:blipFill>
        <p:spPr>
          <a:xfrm>
            <a:off x="6904380" y="2749081"/>
            <a:ext cx="2247881" cy="2807055"/>
          </a:xfrm>
          <a:prstGeom prst="rect">
            <a:avLst/>
          </a:prstGeom>
        </p:spPr>
      </p:pic>
    </p:spTree>
    <p:extLst>
      <p:ext uri="{BB962C8B-B14F-4D97-AF65-F5344CB8AC3E}">
        <p14:creationId xmlns:p14="http://schemas.microsoft.com/office/powerpoint/2010/main" val="23899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073216" y="590611"/>
            <a:ext cx="8357716" cy="461665"/>
          </a:xfrm>
          <a:prstGeom prst="rect">
            <a:avLst/>
          </a:prstGeom>
        </p:spPr>
        <p:txBody>
          <a:bodyPr wrap="square">
            <a:spAutoFit/>
          </a:bodyPr>
          <a:lstStyle/>
          <a:p>
            <a:pPr algn="just"/>
            <a:r>
              <a:rPr lang="es-VE" sz="2400" b="1" dirty="0">
                <a:solidFill>
                  <a:schemeClr val="tx2"/>
                </a:solidFill>
              </a:rPr>
              <a:t>Actividad Ejercicios de Equivalencias de las Temperaturas  </a:t>
            </a:r>
          </a:p>
        </p:txBody>
      </p:sp>
      <p:sp>
        <p:nvSpPr>
          <p:cNvPr id="9" name="Rectángulo 8">
            <a:extLst>
              <a:ext uri="{FF2B5EF4-FFF2-40B4-BE49-F238E27FC236}">
                <a16:creationId xmlns:a16="http://schemas.microsoft.com/office/drawing/2014/main" id="{5A0B4953-26EE-4C20-A0AF-A05647D607A2}"/>
              </a:ext>
            </a:extLst>
          </p:cNvPr>
          <p:cNvSpPr/>
          <p:nvPr/>
        </p:nvSpPr>
        <p:spPr>
          <a:xfrm>
            <a:off x="1988993" y="1358173"/>
            <a:ext cx="8441939" cy="2308324"/>
          </a:xfrm>
          <a:prstGeom prst="rect">
            <a:avLst/>
          </a:prstGeom>
        </p:spPr>
        <p:txBody>
          <a:bodyPr wrap="square">
            <a:spAutoFit/>
          </a:bodyPr>
          <a:lstStyle/>
          <a:p>
            <a:pPr algn="just"/>
            <a:r>
              <a:rPr lang="es-VE" sz="2400" dirty="0">
                <a:solidFill>
                  <a:schemeClr val="tx2"/>
                </a:solidFill>
              </a:rPr>
              <a:t>Ignacia está en el aeropuerto de Santiago esperando a su amiga Sofía que viene a visitarla. Durante su espera, ve en la televisión que se indican las temperaturas de algunas ciudades de Chile, estas eran: Iquique, 22 °C; Copiapó, 32 °C; Santiago, 25 °C; Valdivia, 17 °C, y Punta Arenas, 9 °C. Ignacia debe decirle a su amiga Sofia estas temperaturas en kelvin y grados Fahrenheit.</a:t>
            </a:r>
          </a:p>
        </p:txBody>
      </p:sp>
    </p:spTree>
    <p:extLst>
      <p:ext uri="{BB962C8B-B14F-4D97-AF65-F5344CB8AC3E}">
        <p14:creationId xmlns:p14="http://schemas.microsoft.com/office/powerpoint/2010/main" val="415064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Actividad Escala de Temperatura </a:t>
            </a:r>
          </a:p>
        </p:txBody>
      </p:sp>
      <p:sp>
        <p:nvSpPr>
          <p:cNvPr id="4" name="CuadroTexto 3">
            <a:extLst>
              <a:ext uri="{FF2B5EF4-FFF2-40B4-BE49-F238E27FC236}">
                <a16:creationId xmlns:a16="http://schemas.microsoft.com/office/drawing/2014/main" id="{CEE66701-A908-4DCC-A153-83F9D33B1174}"/>
              </a:ext>
            </a:extLst>
          </p:cNvPr>
          <p:cNvSpPr txBox="1"/>
          <p:nvPr/>
        </p:nvSpPr>
        <p:spPr>
          <a:xfrm>
            <a:off x="2040751" y="1246564"/>
            <a:ext cx="8613997" cy="3046988"/>
          </a:xfrm>
          <a:prstGeom prst="rect">
            <a:avLst/>
          </a:prstGeom>
          <a:noFill/>
        </p:spPr>
        <p:txBody>
          <a:bodyPr wrap="square">
            <a:spAutoFit/>
          </a:bodyPr>
          <a:lstStyle/>
          <a:p>
            <a:pPr marL="285750" indent="-285750" algn="l">
              <a:buFont typeface="Arial" panose="020B0604020202020204" pitchFamily="34" charset="0"/>
              <a:buChar char="•"/>
            </a:pPr>
            <a:r>
              <a:rPr lang="es-ES" sz="2400" b="0" i="0" dirty="0">
                <a:solidFill>
                  <a:schemeClr val="tx2"/>
                </a:solidFill>
                <a:effectLst/>
              </a:rPr>
              <a:t>Para convertir de </a:t>
            </a:r>
            <a:r>
              <a:rPr lang="es-ES" sz="2400" b="0" i="0" dirty="0" err="1">
                <a:solidFill>
                  <a:schemeClr val="tx2"/>
                </a:solidFill>
                <a:effectLst/>
              </a:rPr>
              <a:t>ºC</a:t>
            </a:r>
            <a:r>
              <a:rPr lang="es-ES" sz="2400" b="0" i="0" dirty="0">
                <a:solidFill>
                  <a:schemeClr val="tx2"/>
                </a:solidFill>
                <a:effectLst/>
              </a:rPr>
              <a:t> a ºF  fórmula:   ºF = </a:t>
            </a:r>
            <a:r>
              <a:rPr lang="es-ES" sz="2400" b="0" i="0" dirty="0" err="1">
                <a:solidFill>
                  <a:schemeClr val="tx2"/>
                </a:solidFill>
                <a:effectLst/>
              </a:rPr>
              <a:t>ºC</a:t>
            </a:r>
            <a:r>
              <a:rPr lang="es-ES" sz="2400" b="0" i="0" dirty="0">
                <a:solidFill>
                  <a:schemeClr val="tx2"/>
                </a:solidFill>
                <a:effectLst/>
              </a:rPr>
              <a:t> x 1.8 + 32</a:t>
            </a:r>
          </a:p>
          <a:p>
            <a:pPr marL="285750" indent="-285750" algn="l">
              <a:buFont typeface="Arial" panose="020B0604020202020204" pitchFamily="34" charset="0"/>
              <a:buChar char="•"/>
            </a:pPr>
            <a:r>
              <a:rPr lang="es-ES" sz="2400" b="0" i="0" dirty="0">
                <a:solidFill>
                  <a:schemeClr val="tx2"/>
                </a:solidFill>
                <a:effectLst/>
              </a:rPr>
              <a:t>Para convertir de ºF a </a:t>
            </a:r>
            <a:r>
              <a:rPr lang="es-ES" sz="2400" b="0" i="0" dirty="0" err="1">
                <a:solidFill>
                  <a:schemeClr val="tx2"/>
                </a:solidFill>
                <a:effectLst/>
              </a:rPr>
              <a:t>ºC</a:t>
            </a:r>
            <a:r>
              <a:rPr lang="es-ES" sz="2400" b="0" i="0" dirty="0">
                <a:solidFill>
                  <a:schemeClr val="tx2"/>
                </a:solidFill>
                <a:effectLst/>
              </a:rPr>
              <a:t> </a:t>
            </a:r>
            <a:r>
              <a:rPr lang="es-ES" sz="2400" dirty="0">
                <a:solidFill>
                  <a:schemeClr val="tx2"/>
                </a:solidFill>
              </a:rPr>
              <a:t> </a:t>
            </a:r>
            <a:r>
              <a:rPr lang="es-ES" sz="2400" b="0" i="0" dirty="0">
                <a:solidFill>
                  <a:schemeClr val="tx2"/>
                </a:solidFill>
                <a:effectLst/>
              </a:rPr>
              <a:t>fórmula:   </a:t>
            </a:r>
            <a:r>
              <a:rPr lang="es-ES" sz="2400" b="0" i="0" dirty="0" err="1">
                <a:solidFill>
                  <a:schemeClr val="tx2"/>
                </a:solidFill>
                <a:effectLst/>
              </a:rPr>
              <a:t>ºC</a:t>
            </a:r>
            <a:r>
              <a:rPr lang="es-ES" sz="2400" b="0" i="0" dirty="0">
                <a:solidFill>
                  <a:schemeClr val="tx2"/>
                </a:solidFill>
                <a:effectLst/>
              </a:rPr>
              <a:t> = (ºF-32) </a:t>
            </a:r>
          </a:p>
          <a:p>
            <a:pPr algn="l"/>
            <a:r>
              <a:rPr lang="es-ES" sz="2400" dirty="0">
                <a:solidFill>
                  <a:schemeClr val="tx2"/>
                </a:solidFill>
              </a:rPr>
              <a:t>                                                                                       </a:t>
            </a:r>
            <a:r>
              <a:rPr lang="es-ES" sz="2400" b="0" i="0" dirty="0">
                <a:solidFill>
                  <a:schemeClr val="tx2"/>
                </a:solidFill>
                <a:effectLst/>
              </a:rPr>
              <a:t>1.8</a:t>
            </a:r>
          </a:p>
          <a:p>
            <a:pPr marL="285750" indent="-285750" algn="l">
              <a:buFont typeface="Arial" panose="020B0604020202020204" pitchFamily="34" charset="0"/>
              <a:buChar char="•"/>
            </a:pPr>
            <a:r>
              <a:rPr lang="es-ES" sz="2400" b="0" i="0" dirty="0">
                <a:solidFill>
                  <a:schemeClr val="tx2"/>
                </a:solidFill>
                <a:effectLst/>
              </a:rPr>
              <a:t>Para convertir de K a </a:t>
            </a:r>
            <a:r>
              <a:rPr lang="es-ES" sz="2400" b="0" i="0" dirty="0" err="1">
                <a:solidFill>
                  <a:schemeClr val="tx2"/>
                </a:solidFill>
                <a:effectLst/>
              </a:rPr>
              <a:t>ºC</a:t>
            </a:r>
            <a:r>
              <a:rPr lang="es-ES" sz="2400" b="0" i="0" dirty="0">
                <a:solidFill>
                  <a:schemeClr val="tx2"/>
                </a:solidFill>
                <a:effectLst/>
              </a:rPr>
              <a:t> </a:t>
            </a:r>
            <a:r>
              <a:rPr lang="es-ES" sz="2400" dirty="0">
                <a:solidFill>
                  <a:schemeClr val="tx2"/>
                </a:solidFill>
              </a:rPr>
              <a:t>  </a:t>
            </a:r>
            <a:r>
              <a:rPr lang="es-ES" sz="2400" b="0" i="0" dirty="0">
                <a:solidFill>
                  <a:schemeClr val="tx2"/>
                </a:solidFill>
                <a:effectLst/>
              </a:rPr>
              <a:t>fórmula:   </a:t>
            </a:r>
            <a:r>
              <a:rPr lang="es-ES" sz="2400" b="0" i="0" dirty="0" err="1">
                <a:solidFill>
                  <a:schemeClr val="tx2"/>
                </a:solidFill>
                <a:effectLst/>
              </a:rPr>
              <a:t>ºC</a:t>
            </a:r>
            <a:r>
              <a:rPr lang="es-ES" sz="2400" b="0" i="0" dirty="0">
                <a:solidFill>
                  <a:schemeClr val="tx2"/>
                </a:solidFill>
                <a:effectLst/>
              </a:rPr>
              <a:t> = K – 273.15</a:t>
            </a:r>
          </a:p>
          <a:p>
            <a:pPr marL="285750" indent="-285750" algn="l">
              <a:buFont typeface="Arial" panose="020B0604020202020204" pitchFamily="34" charset="0"/>
              <a:buChar char="•"/>
            </a:pPr>
            <a:r>
              <a:rPr lang="es-ES" sz="2400" b="0" i="0" dirty="0">
                <a:solidFill>
                  <a:schemeClr val="tx2"/>
                </a:solidFill>
                <a:effectLst/>
              </a:rPr>
              <a:t>Para convertir de </a:t>
            </a:r>
            <a:r>
              <a:rPr lang="es-ES" sz="2400" b="0" i="0" dirty="0" err="1">
                <a:solidFill>
                  <a:schemeClr val="tx2"/>
                </a:solidFill>
                <a:effectLst/>
              </a:rPr>
              <a:t>ºC</a:t>
            </a:r>
            <a:r>
              <a:rPr lang="es-ES" sz="2400" b="0" i="0" dirty="0">
                <a:solidFill>
                  <a:schemeClr val="tx2"/>
                </a:solidFill>
                <a:effectLst/>
              </a:rPr>
              <a:t> a K </a:t>
            </a:r>
            <a:r>
              <a:rPr lang="es-ES" sz="2400" dirty="0">
                <a:solidFill>
                  <a:schemeClr val="tx2"/>
                </a:solidFill>
              </a:rPr>
              <a:t>  </a:t>
            </a:r>
            <a:r>
              <a:rPr lang="es-ES" sz="2400" b="0" i="0" dirty="0">
                <a:solidFill>
                  <a:schemeClr val="tx2"/>
                </a:solidFill>
                <a:effectLst/>
              </a:rPr>
              <a:t>fórmula:    K = </a:t>
            </a:r>
            <a:r>
              <a:rPr lang="es-ES" sz="2400" b="0" i="0" dirty="0" err="1">
                <a:solidFill>
                  <a:schemeClr val="tx2"/>
                </a:solidFill>
                <a:effectLst/>
              </a:rPr>
              <a:t>ºC</a:t>
            </a:r>
            <a:r>
              <a:rPr lang="es-ES" sz="2400" b="0" i="0" dirty="0">
                <a:solidFill>
                  <a:schemeClr val="tx2"/>
                </a:solidFill>
                <a:effectLst/>
              </a:rPr>
              <a:t> + 273.15</a:t>
            </a:r>
          </a:p>
          <a:p>
            <a:pPr marL="285750" indent="-285750" algn="l">
              <a:buFont typeface="Arial" panose="020B0604020202020204" pitchFamily="34" charset="0"/>
              <a:buChar char="•"/>
            </a:pPr>
            <a:r>
              <a:rPr lang="es-ES" sz="2400" b="0" i="0" dirty="0">
                <a:solidFill>
                  <a:schemeClr val="tx2"/>
                </a:solidFill>
                <a:effectLst/>
              </a:rPr>
              <a:t>Para convertir de ºF a K </a:t>
            </a:r>
            <a:r>
              <a:rPr lang="es-ES" sz="2400" dirty="0">
                <a:solidFill>
                  <a:schemeClr val="tx2"/>
                </a:solidFill>
              </a:rPr>
              <a:t>   </a:t>
            </a:r>
            <a:r>
              <a:rPr lang="es-ES" sz="2400" b="0" i="0" dirty="0">
                <a:solidFill>
                  <a:schemeClr val="tx2"/>
                </a:solidFill>
                <a:effectLst/>
              </a:rPr>
              <a:t>fórmula:    K = 5 (ºF – 32) + 273.15</a:t>
            </a:r>
          </a:p>
          <a:p>
            <a:pPr algn="l"/>
            <a:r>
              <a:rPr lang="es-ES" sz="2400" b="0" i="0" dirty="0">
                <a:solidFill>
                  <a:schemeClr val="tx2"/>
                </a:solidFill>
                <a:effectLst/>
              </a:rPr>
              <a:t>                                                                                   9</a:t>
            </a:r>
          </a:p>
          <a:p>
            <a:pPr marL="285750" indent="-285750" algn="l">
              <a:buFont typeface="Arial" panose="020B0604020202020204" pitchFamily="34" charset="0"/>
              <a:buChar char="•"/>
            </a:pPr>
            <a:r>
              <a:rPr lang="es-ES" sz="2400" b="0" i="0" dirty="0">
                <a:solidFill>
                  <a:schemeClr val="tx2"/>
                </a:solidFill>
                <a:effectLst/>
              </a:rPr>
              <a:t>Para convertir de K a ºF </a:t>
            </a:r>
            <a:r>
              <a:rPr lang="es-ES" sz="2400" dirty="0">
                <a:solidFill>
                  <a:schemeClr val="tx2"/>
                </a:solidFill>
              </a:rPr>
              <a:t>   </a:t>
            </a:r>
            <a:r>
              <a:rPr lang="es-ES" sz="2400" b="0" i="0" dirty="0">
                <a:solidFill>
                  <a:schemeClr val="tx2"/>
                </a:solidFill>
                <a:effectLst/>
              </a:rPr>
              <a:t>fórmula:   ºF = 1.8 (K – 273.15) + 32</a:t>
            </a:r>
            <a:endParaRPr lang="es-ES" b="0" i="0" dirty="0">
              <a:solidFill>
                <a:schemeClr val="tx2"/>
              </a:solidFill>
              <a:effectLst/>
            </a:endParaRPr>
          </a:p>
        </p:txBody>
      </p:sp>
      <p:cxnSp>
        <p:nvCxnSpPr>
          <p:cNvPr id="3" name="Conector recto 2">
            <a:extLst>
              <a:ext uri="{FF2B5EF4-FFF2-40B4-BE49-F238E27FC236}">
                <a16:creationId xmlns:a16="http://schemas.microsoft.com/office/drawing/2014/main" id="{2090AB1A-5813-4F57-A758-869A0AB77B69}"/>
              </a:ext>
            </a:extLst>
          </p:cNvPr>
          <p:cNvCxnSpPr/>
          <p:nvPr/>
        </p:nvCxnSpPr>
        <p:spPr>
          <a:xfrm>
            <a:off x="7673009" y="2001078"/>
            <a:ext cx="1046921" cy="0"/>
          </a:xfrm>
          <a:prstGeom prst="line">
            <a:avLst/>
          </a:prstGeom>
        </p:spPr>
        <p:style>
          <a:lnRef idx="1">
            <a:schemeClr val="dk1"/>
          </a:lnRef>
          <a:fillRef idx="0">
            <a:schemeClr val="dk1"/>
          </a:fillRef>
          <a:effectRef idx="0">
            <a:schemeClr val="dk1"/>
          </a:effectRef>
          <a:fontRef idx="minor">
            <a:schemeClr val="tx1"/>
          </a:fontRef>
        </p:style>
      </p:cxnSp>
      <p:cxnSp>
        <p:nvCxnSpPr>
          <p:cNvPr id="7" name="Conector recto 6">
            <a:extLst>
              <a:ext uri="{FF2B5EF4-FFF2-40B4-BE49-F238E27FC236}">
                <a16:creationId xmlns:a16="http://schemas.microsoft.com/office/drawing/2014/main" id="{BB76E0BC-833D-4395-99A5-9BA89B3F58DD}"/>
              </a:ext>
            </a:extLst>
          </p:cNvPr>
          <p:cNvCxnSpPr/>
          <p:nvPr/>
        </p:nvCxnSpPr>
        <p:spPr>
          <a:xfrm>
            <a:off x="7540487" y="3429000"/>
            <a:ext cx="39756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76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texto 4"/>
          <p:cNvSpPr>
            <a:spLocks noGrp="1"/>
          </p:cNvSpPr>
          <p:nvPr>
            <p:ph type="body" sz="half" idx="2"/>
          </p:nvPr>
        </p:nvSpPr>
        <p:spPr/>
        <p:txBody>
          <a:bodyPr>
            <a:normAutofit/>
          </a:bodyPr>
          <a:lstStyle/>
          <a:p>
            <a:r>
              <a:rPr lang="es-ES" sz="2800" noProof="1"/>
              <a:t>Aprendizajes </a:t>
            </a:r>
          </a:p>
        </p:txBody>
      </p:sp>
      <p:sp>
        <p:nvSpPr>
          <p:cNvPr id="12" name="Rectángulo 11">
            <a:extLst>
              <a:ext uri="{FF2B5EF4-FFF2-40B4-BE49-F238E27FC236}">
                <a16:creationId xmlns:a16="http://schemas.microsoft.com/office/drawing/2014/main" id="{E5D35158-DECA-478E-A503-650E516AE9CB}"/>
              </a:ext>
            </a:extLst>
          </p:cNvPr>
          <p:cNvSpPr/>
          <p:nvPr/>
        </p:nvSpPr>
        <p:spPr>
          <a:xfrm>
            <a:off x="1339121" y="2442680"/>
            <a:ext cx="3517691" cy="1200329"/>
          </a:xfrm>
          <a:prstGeom prst="rect">
            <a:avLst/>
          </a:prstGeom>
        </p:spPr>
        <p:txBody>
          <a:bodyPr wrap="square">
            <a:spAutoFit/>
          </a:bodyPr>
          <a:lstStyle/>
          <a:p>
            <a:pPr algn="just"/>
            <a:r>
              <a:rPr lang="es-VE" dirty="0">
                <a:solidFill>
                  <a:schemeClr val="tx2"/>
                </a:solidFill>
              </a:rPr>
              <a:t> </a:t>
            </a:r>
            <a:r>
              <a:rPr lang="es-VE" sz="2400" dirty="0">
                <a:solidFill>
                  <a:schemeClr val="tx2"/>
                </a:solidFill>
              </a:rPr>
              <a:t>¿Qué es lo más importante que aprendiste en la clase?</a:t>
            </a:r>
          </a:p>
        </p:txBody>
      </p:sp>
      <p:sp>
        <p:nvSpPr>
          <p:cNvPr id="13" name="Rectángulo 12">
            <a:extLst>
              <a:ext uri="{FF2B5EF4-FFF2-40B4-BE49-F238E27FC236}">
                <a16:creationId xmlns:a16="http://schemas.microsoft.com/office/drawing/2014/main" id="{B9724040-5B7B-49F5-BD7A-C0839C4CABB7}"/>
              </a:ext>
            </a:extLst>
          </p:cNvPr>
          <p:cNvSpPr/>
          <p:nvPr/>
        </p:nvSpPr>
        <p:spPr>
          <a:xfrm>
            <a:off x="5711252" y="1127134"/>
            <a:ext cx="2713220" cy="1569660"/>
          </a:xfrm>
          <a:prstGeom prst="rect">
            <a:avLst/>
          </a:prstGeom>
        </p:spPr>
        <p:txBody>
          <a:bodyPr wrap="square">
            <a:spAutoFit/>
          </a:bodyPr>
          <a:lstStyle/>
          <a:p>
            <a:r>
              <a:rPr lang="es-VE" sz="2400" dirty="0">
                <a:solidFill>
                  <a:schemeClr val="tx2"/>
                </a:solidFill>
              </a:rPr>
              <a:t>¿Cuál es la principal duda que todavía tienes respecto a la clase?</a:t>
            </a:r>
          </a:p>
        </p:txBody>
      </p:sp>
    </p:spTree>
    <p:extLst>
      <p:ext uri="{BB962C8B-B14F-4D97-AF65-F5344CB8AC3E}">
        <p14:creationId xmlns:p14="http://schemas.microsoft.com/office/powerpoint/2010/main" val="30364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3052810" y="606878"/>
            <a:ext cx="5535605" cy="461665"/>
          </a:xfrm>
          <a:prstGeom prst="rect">
            <a:avLst/>
          </a:prstGeom>
        </p:spPr>
        <p:txBody>
          <a:bodyPr wrap="square">
            <a:spAutoFit/>
          </a:bodyPr>
          <a:lstStyle/>
          <a:p>
            <a:pPr algn="ctr"/>
            <a:r>
              <a:rPr lang="es-VE" sz="2400" b="1" dirty="0">
                <a:solidFill>
                  <a:schemeClr val="tx2"/>
                </a:solidFill>
              </a:rPr>
              <a:t> Calor </a:t>
            </a:r>
          </a:p>
        </p:txBody>
      </p:sp>
      <p:sp>
        <p:nvSpPr>
          <p:cNvPr id="9" name="Rectángulo 8">
            <a:extLst>
              <a:ext uri="{FF2B5EF4-FFF2-40B4-BE49-F238E27FC236}">
                <a16:creationId xmlns:a16="http://schemas.microsoft.com/office/drawing/2014/main" id="{5A0B4953-26EE-4C20-A0AF-A05647D607A2}"/>
              </a:ext>
            </a:extLst>
          </p:cNvPr>
          <p:cNvSpPr/>
          <p:nvPr/>
        </p:nvSpPr>
        <p:spPr>
          <a:xfrm>
            <a:off x="1625601" y="1222706"/>
            <a:ext cx="8850488" cy="1569660"/>
          </a:xfrm>
          <a:prstGeom prst="rect">
            <a:avLst/>
          </a:prstGeom>
        </p:spPr>
        <p:txBody>
          <a:bodyPr wrap="square">
            <a:spAutoFit/>
          </a:bodyPr>
          <a:lstStyle/>
          <a:p>
            <a:pPr algn="just"/>
            <a:r>
              <a:rPr lang="es-VE" sz="2400" dirty="0">
                <a:solidFill>
                  <a:schemeClr val="tx2"/>
                </a:solidFill>
              </a:rPr>
              <a:t>El calor es una cantidad de energía y es una expresión del movimiento de las moléculas que componen un cuerpo. Cuando el calor entra en un cuerpo se produce calentamiento y cuando sale, enfriamiento</a:t>
            </a:r>
          </a:p>
        </p:txBody>
      </p:sp>
    </p:spTree>
    <p:extLst>
      <p:ext uri="{BB962C8B-B14F-4D97-AF65-F5344CB8AC3E}">
        <p14:creationId xmlns:p14="http://schemas.microsoft.com/office/powerpoint/2010/main" val="37493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¿Cómo se propaga el calor? </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308324"/>
          </a:xfrm>
          <a:prstGeom prst="rect">
            <a:avLst/>
          </a:prstGeom>
        </p:spPr>
        <p:txBody>
          <a:bodyPr wrap="square">
            <a:spAutoFit/>
          </a:bodyPr>
          <a:lstStyle/>
          <a:p>
            <a:pPr algn="just"/>
            <a:r>
              <a:rPr lang="es-VE" sz="2400" dirty="0">
                <a:solidFill>
                  <a:schemeClr val="tx2"/>
                </a:solidFill>
              </a:rPr>
              <a:t>Cuando se produce una transferencia de Calor, se intercambia energía entre distintos cuerpos, o entre diferentes partes de un mismo cuerpo que están a distinta temperatura.</a:t>
            </a:r>
          </a:p>
          <a:p>
            <a:pPr algn="just"/>
            <a:r>
              <a:rPr lang="es-VE" sz="2400" dirty="0">
                <a:solidFill>
                  <a:schemeClr val="tx2"/>
                </a:solidFill>
              </a:rPr>
              <a:t>Existen tres maneras en las que la energía térmica se propaga de unos cuerpos a otros: conducción, convección y radiación.</a:t>
            </a:r>
          </a:p>
          <a:p>
            <a:pPr algn="just"/>
            <a:endParaRPr lang="es-VE" sz="2400" dirty="0">
              <a:solidFill>
                <a:schemeClr val="tx2"/>
              </a:solidFill>
            </a:endParaRPr>
          </a:p>
        </p:txBody>
      </p:sp>
    </p:spTree>
    <p:extLst>
      <p:ext uri="{BB962C8B-B14F-4D97-AF65-F5344CB8AC3E}">
        <p14:creationId xmlns:p14="http://schemas.microsoft.com/office/powerpoint/2010/main" val="42034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¿Cómo se propaga el calor? </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308324"/>
          </a:xfrm>
          <a:prstGeom prst="rect">
            <a:avLst/>
          </a:prstGeom>
        </p:spPr>
        <p:txBody>
          <a:bodyPr wrap="square">
            <a:spAutoFit/>
          </a:bodyPr>
          <a:lstStyle/>
          <a:p>
            <a:pPr algn="just"/>
            <a:r>
              <a:rPr lang="es-VE" sz="2400" b="1" dirty="0">
                <a:solidFill>
                  <a:schemeClr val="tx2"/>
                </a:solidFill>
              </a:rPr>
              <a:t>Conducción: </a:t>
            </a:r>
            <a:r>
              <a:rPr lang="es-VE" sz="2400" dirty="0">
                <a:solidFill>
                  <a:schemeClr val="tx2"/>
                </a:solidFill>
              </a:rPr>
              <a:t>Si calentamos el extremo de una varilla metálica, después de cierto tiempo percibimos que la temperatura del otro extremo asciende, o sea, el calor se transmitió hasta el extremo opuesto por conducción. </a:t>
            </a:r>
            <a:r>
              <a:rPr lang="es-VE" sz="2400">
                <a:solidFill>
                  <a:schemeClr val="tx2"/>
                </a:solidFill>
              </a:rPr>
              <a:t>Suele </a:t>
            </a:r>
            <a:r>
              <a:rPr lang="es-VE" sz="2400" dirty="0">
                <a:solidFill>
                  <a:schemeClr val="tx2"/>
                </a:solidFill>
              </a:rPr>
              <a:t>darse en metales y es más común en estado sólido. </a:t>
            </a:r>
          </a:p>
          <a:p>
            <a:pPr algn="just"/>
            <a:endParaRPr lang="es-VE" sz="2400" dirty="0">
              <a:solidFill>
                <a:schemeClr val="tx2"/>
              </a:solidFill>
            </a:endParaRPr>
          </a:p>
        </p:txBody>
      </p:sp>
    </p:spTree>
    <p:extLst>
      <p:ext uri="{BB962C8B-B14F-4D97-AF65-F5344CB8AC3E}">
        <p14:creationId xmlns:p14="http://schemas.microsoft.com/office/powerpoint/2010/main" val="28490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¿Cómo se propaga el calor? </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4893647"/>
          </a:xfrm>
          <a:prstGeom prst="rect">
            <a:avLst/>
          </a:prstGeom>
        </p:spPr>
        <p:txBody>
          <a:bodyPr wrap="square">
            <a:spAutoFit/>
          </a:bodyPr>
          <a:lstStyle/>
          <a:p>
            <a:pPr algn="just"/>
            <a:r>
              <a:rPr lang="es-VE" sz="2400" b="1" dirty="0">
                <a:solidFill>
                  <a:schemeClr val="tx2"/>
                </a:solidFill>
              </a:rPr>
              <a:t>Convección: </a:t>
            </a:r>
            <a:r>
              <a:rPr lang="es-VE" sz="2400" dirty="0">
                <a:solidFill>
                  <a:schemeClr val="tx2"/>
                </a:solidFill>
              </a:rPr>
              <a:t>se da en masas líquidas o gaseosas cuando se produce un movimiento del fluido que transfiere calor por convección de la parte más caliente hacia la menos caliente, hasta lograr la estabilización de la temperatura en las dos masas. Un ejemplo son las brisas marinas, ya que al incidir los rayos del sol sobre la tierra, esta se calienta más rápido que los océanos y mares.</a:t>
            </a:r>
          </a:p>
          <a:p>
            <a:pPr algn="just"/>
            <a:endParaRPr lang="es-VE" sz="2400" dirty="0">
              <a:solidFill>
                <a:schemeClr val="tx2"/>
              </a:solidFill>
            </a:endParaRPr>
          </a:p>
          <a:p>
            <a:pPr algn="just"/>
            <a:endParaRPr lang="es-VE" sz="2400" dirty="0">
              <a:solidFill>
                <a:schemeClr val="tx2"/>
              </a:solidFill>
            </a:endParaRPr>
          </a:p>
          <a:p>
            <a:pPr algn="just"/>
            <a:endParaRPr lang="es-VE" sz="2400" dirty="0">
              <a:solidFill>
                <a:schemeClr val="tx2"/>
              </a:solidFill>
            </a:endParaRPr>
          </a:p>
          <a:p>
            <a:pPr algn="just"/>
            <a:endParaRPr lang="es-VE" sz="2400" dirty="0">
              <a:solidFill>
                <a:schemeClr val="tx2"/>
              </a:solidFill>
            </a:endParaRPr>
          </a:p>
          <a:p>
            <a:pPr algn="just"/>
            <a:endParaRPr lang="es-VE" sz="2400" dirty="0">
              <a:solidFill>
                <a:schemeClr val="tx2"/>
              </a:solidFill>
            </a:endParaRPr>
          </a:p>
          <a:p>
            <a:pPr algn="just"/>
            <a:endParaRPr lang="es-VE" sz="2400" dirty="0">
              <a:solidFill>
                <a:schemeClr val="tx2"/>
              </a:solidFill>
            </a:endParaRPr>
          </a:p>
        </p:txBody>
      </p:sp>
    </p:spTree>
    <p:extLst>
      <p:ext uri="{BB962C8B-B14F-4D97-AF65-F5344CB8AC3E}">
        <p14:creationId xmlns:p14="http://schemas.microsoft.com/office/powerpoint/2010/main" val="39403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¿Cómo se propaga el calor? </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308324"/>
          </a:xfrm>
          <a:prstGeom prst="rect">
            <a:avLst/>
          </a:prstGeom>
        </p:spPr>
        <p:txBody>
          <a:bodyPr wrap="square">
            <a:spAutoFit/>
          </a:bodyPr>
          <a:lstStyle/>
          <a:p>
            <a:pPr algn="just"/>
            <a:r>
              <a:rPr lang="es-VE" sz="2400" b="1" dirty="0">
                <a:solidFill>
                  <a:schemeClr val="tx2"/>
                </a:solidFill>
              </a:rPr>
              <a:t>Radiación:  </a:t>
            </a:r>
            <a:r>
              <a:rPr lang="es-VE" sz="2400" dirty="0">
                <a:solidFill>
                  <a:schemeClr val="tx2"/>
                </a:solidFill>
              </a:rPr>
              <a:t>es un término que se aplica a toda clase de fenómenos relacionados con las ondas electromagnéticas y se refiere al calor transferido por radiación electromagnética (en especial infrarroja) y es el principal mecanismo mediante el cual el Sol calienta a la Tierra. Un ejemplo es la calefacción en los hogares.</a:t>
            </a:r>
          </a:p>
        </p:txBody>
      </p:sp>
    </p:spTree>
    <p:extLst>
      <p:ext uri="{BB962C8B-B14F-4D97-AF65-F5344CB8AC3E}">
        <p14:creationId xmlns:p14="http://schemas.microsoft.com/office/powerpoint/2010/main" val="324342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¿En qué Unidades se Mide el Calor?</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677656"/>
          </a:xfrm>
          <a:prstGeom prst="rect">
            <a:avLst/>
          </a:prstGeom>
        </p:spPr>
        <p:txBody>
          <a:bodyPr wrap="square">
            <a:spAutoFit/>
          </a:bodyPr>
          <a:lstStyle/>
          <a:p>
            <a:pPr algn="just"/>
            <a:r>
              <a:rPr lang="es-VE" sz="2400" dirty="0">
                <a:solidFill>
                  <a:schemeClr val="tx2"/>
                </a:solidFill>
              </a:rPr>
              <a:t>La caloría es una forma de energía, y puede ser medida en joule (J). </a:t>
            </a:r>
          </a:p>
          <a:p>
            <a:pPr algn="just"/>
            <a:r>
              <a:rPr lang="es-VE" sz="2400" dirty="0">
                <a:solidFill>
                  <a:schemeClr val="tx2"/>
                </a:solidFill>
              </a:rPr>
              <a:t>James Joule a partir de sus cálculos, obtuvo que, para transmitirle 1 cal de energía al agua, es necesario realizar sobre ella un trabajo mecánico de 4,1819 J. </a:t>
            </a:r>
          </a:p>
          <a:p>
            <a:pPr algn="just"/>
            <a:r>
              <a:rPr lang="es-VE" sz="2400" dirty="0">
                <a:solidFill>
                  <a:schemeClr val="tx2"/>
                </a:solidFill>
              </a:rPr>
              <a:t>De esta forma se obtuvo el factor de conversión:</a:t>
            </a:r>
          </a:p>
          <a:p>
            <a:pPr algn="just"/>
            <a:r>
              <a:rPr lang="es-VE" sz="2400" dirty="0">
                <a:solidFill>
                  <a:schemeClr val="tx2"/>
                </a:solidFill>
              </a:rPr>
              <a:t>1 cal = 4,1819 J.</a:t>
            </a:r>
          </a:p>
        </p:txBody>
      </p:sp>
    </p:spTree>
    <p:extLst>
      <p:ext uri="{BB962C8B-B14F-4D97-AF65-F5344CB8AC3E}">
        <p14:creationId xmlns:p14="http://schemas.microsoft.com/office/powerpoint/2010/main" val="258864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7CE4BA-916E-469E-BAD9-97EE16C581A0}"/>
              </a:ext>
            </a:extLst>
          </p:cNvPr>
          <p:cNvSpPr/>
          <p:nvPr/>
        </p:nvSpPr>
        <p:spPr>
          <a:xfrm>
            <a:off x="2702854" y="618167"/>
            <a:ext cx="6847546" cy="461665"/>
          </a:xfrm>
          <a:prstGeom prst="rect">
            <a:avLst/>
          </a:prstGeom>
        </p:spPr>
        <p:txBody>
          <a:bodyPr wrap="square">
            <a:spAutoFit/>
          </a:bodyPr>
          <a:lstStyle/>
          <a:p>
            <a:pPr algn="ctr"/>
            <a:r>
              <a:rPr lang="es-VE" sz="2400" b="1" dirty="0">
                <a:solidFill>
                  <a:schemeClr val="tx2"/>
                </a:solidFill>
              </a:rPr>
              <a:t>Calor Específico (c)</a:t>
            </a:r>
          </a:p>
        </p:txBody>
      </p:sp>
      <p:sp>
        <p:nvSpPr>
          <p:cNvPr id="9" name="Rectángulo 8">
            <a:extLst>
              <a:ext uri="{FF2B5EF4-FFF2-40B4-BE49-F238E27FC236}">
                <a16:creationId xmlns:a16="http://schemas.microsoft.com/office/drawing/2014/main" id="{5A0B4953-26EE-4C20-A0AF-A05647D607A2}"/>
              </a:ext>
            </a:extLst>
          </p:cNvPr>
          <p:cNvSpPr/>
          <p:nvPr/>
        </p:nvSpPr>
        <p:spPr>
          <a:xfrm>
            <a:off x="1919111" y="1346884"/>
            <a:ext cx="8376355" cy="2308324"/>
          </a:xfrm>
          <a:prstGeom prst="rect">
            <a:avLst/>
          </a:prstGeom>
        </p:spPr>
        <p:txBody>
          <a:bodyPr wrap="square">
            <a:spAutoFit/>
          </a:bodyPr>
          <a:lstStyle/>
          <a:p>
            <a:pPr algn="just"/>
            <a:r>
              <a:rPr lang="es-VE" sz="2400" dirty="0">
                <a:solidFill>
                  <a:schemeClr val="tx2"/>
                </a:solidFill>
              </a:rPr>
              <a:t>Representa la cantidad de energía por cada gramo de una sustancia, necesaria para que su temperatura aumente en un grado Celsius (o Kelvin). El calor específico del agua, por ejemplo, es de 1 cal/g °C, lo que significa que un gramo de agua, al absorber una caloría de calor, eleva su temperatura en 1 °C.</a:t>
            </a:r>
          </a:p>
        </p:txBody>
      </p:sp>
    </p:spTree>
    <p:extLst>
      <p:ext uri="{BB962C8B-B14F-4D97-AF65-F5344CB8AC3E}">
        <p14:creationId xmlns:p14="http://schemas.microsoft.com/office/powerpoint/2010/main" val="41537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ÁlbumHojas_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vesAlbum_16x9_TP103488834.potx" id="{2F4D0A72-4FCE-427C-93B9-EF1FFA2C7D9F}" vid="{7F2DD387-3AD9-4911-8151-E742F590FE64}"/>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CA8FCBB-2759-4EBF-B752-E9F4336E1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Álbum de fotos familiar (diseño natural con hojas)</Template>
  <TotalTime>0</TotalTime>
  <Words>1453</Words>
  <Application>Microsoft Office PowerPoint</Application>
  <PresentationFormat>Panorámica</PresentationFormat>
  <Paragraphs>89</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Cambria</vt:lpstr>
      <vt:lpstr>Lato</vt:lpstr>
      <vt:lpstr>ÁlbumHojas_16x9</vt:lpstr>
      <vt:lpstr>Repaso OA 11: Calor y Temperatura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2019-04-16T01:28:23Z</dcterms:created>
  <dcterms:modified xsi:type="dcterms:W3CDTF">2021-03-31T12:47:28Z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TC034888359991</vt:lpwstr>
  </property>
</Properties>
</file>