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0" r:id="rId4"/>
    <p:sldId id="258" r:id="rId5"/>
    <p:sldId id="259" r:id="rId6"/>
    <p:sldId id="262" r:id="rId7"/>
    <p:sldId id="263" r:id="rId8"/>
    <p:sldId id="264" r:id="rId9"/>
    <p:sldId id="269" r:id="rId10"/>
    <p:sldId id="265" r:id="rId11"/>
    <p:sldId id="267" r:id="rId12"/>
    <p:sldId id="275" r:id="rId13"/>
    <p:sldId id="268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59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77786-FD0B-426C-A8B3-FE41E4981CE5}" type="datetimeFigureOut">
              <a:rPr lang="es-CL" smtClean="0"/>
              <a:t>18-03-2021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4B152-14D2-43BE-9745-2C7E914C201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63314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¿Qué garantías nos brinda esta forma de gobierno?</a:t>
            </a:r>
          </a:p>
          <a:p>
            <a:r>
              <a:rPr lang="es-CL" dirty="0"/>
              <a:t>¿Qué problemas puede presentar este modelo?</a:t>
            </a:r>
          </a:p>
          <a:p>
            <a:r>
              <a:rPr lang="es-CL" dirty="0"/>
              <a:t>¿Cuáles de estos elementos están presentes en nuestro país?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2E425-336F-4EF8-B472-75162DA0D9D0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1268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¿Qué consecuencias podría traer esto?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6B6B3A-2442-4712-B330-D9A000FBCFB0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3051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FA7EBF-2E53-4354-8F68-212962E6C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859B8BC-54C7-4B05-8FCF-ABB1079B5A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833B1F-168C-4C5C-A3A2-97C47B1E4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66C50-0E18-4243-9D13-2DD48CE93CE8}" type="datetimeFigureOut">
              <a:rPr lang="es-CL" smtClean="0"/>
              <a:t>18-03-2021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1A74E2-3E95-46A1-AFC2-18071E321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E824C7-C242-42A0-8405-9C2B600E5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4251-5EA1-4C67-99CA-741D814A0E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36576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28F5DE-5BD7-43FE-9987-39440EB30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57A148E-D551-4C5E-93AA-445414FF73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CAF7C9-6117-437A-A5B6-2428B47C2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66C50-0E18-4243-9D13-2DD48CE93CE8}" type="datetimeFigureOut">
              <a:rPr lang="es-CL" smtClean="0"/>
              <a:t>18-03-2021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22217D-6EA8-452D-B4CB-90E37C1B6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259087-44B6-47BB-8202-833121FF3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4251-5EA1-4C67-99CA-741D814A0E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61673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B416D92-4BCA-43BF-A60E-3C54D8E7E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23EDBB-0EF9-4569-8963-236B0B189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66BB35-4E7B-4226-B446-BC6A20878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66C50-0E18-4243-9D13-2DD48CE93CE8}" type="datetimeFigureOut">
              <a:rPr lang="es-CL" smtClean="0"/>
              <a:t>18-03-2021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D04BE8-0106-4B7C-B1B6-2D7071828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E3A578-BA69-4032-9112-15410E242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4251-5EA1-4C67-99CA-741D814A0E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65126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0A19C3-E36A-4FBE-84F9-720EC374A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B28729-F4EA-4964-B81E-5963D8496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64BC62-828E-472E-88CB-D6E53B9B7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66C50-0E18-4243-9D13-2DD48CE93CE8}" type="datetimeFigureOut">
              <a:rPr lang="es-CL" smtClean="0"/>
              <a:t>18-03-2021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9FF718-C668-475C-B38F-F7974630E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0377C1-97B1-4EB7-B750-ED5CF0BD9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4251-5EA1-4C67-99CA-741D814A0E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19992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E9846-69AE-4118-83E2-557F6052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904437-938B-4E3B-B667-33E4AA3267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3263C7-CCF5-44A7-A88A-3DB8BBDD1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66C50-0E18-4243-9D13-2DD48CE93CE8}" type="datetimeFigureOut">
              <a:rPr lang="es-CL" smtClean="0"/>
              <a:t>18-03-2021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28FDD1-6DDD-43A6-8245-0F1B9F523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202984-ABB6-4B31-A626-2B58372CA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4251-5EA1-4C67-99CA-741D814A0E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04133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8B108D-3660-41D4-8210-A93EF60C2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0AE9C3-8963-48DB-9A98-3EC8723840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5C39F2E-C50C-456D-9912-D24693682F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44A5224-C70D-443F-8F8B-F9C041C34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66C50-0E18-4243-9D13-2DD48CE93CE8}" type="datetimeFigureOut">
              <a:rPr lang="es-CL" smtClean="0"/>
              <a:t>18-03-2021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CB69348-08E5-4D46-AE47-84516329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7A2040F-E7CE-4C2E-9264-E80677353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4251-5EA1-4C67-99CA-741D814A0E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7938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1C8DA-81B2-4765-B328-FF8891CB3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039EE0-22AE-4540-AD15-B392CA760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0AA61C-AD95-40E8-88BC-1B8FD07D3A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FA780DB-44C2-400F-A0CA-FB352B91B8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8181C1A-7835-4A91-9AAC-F8FFA629B7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F6C2243-8ADD-476E-A64E-625F82C9A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66C50-0E18-4243-9D13-2DD48CE93CE8}" type="datetimeFigureOut">
              <a:rPr lang="es-CL" smtClean="0"/>
              <a:t>18-03-2021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1A05C58-4544-40A0-9309-58EC1152F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FC969EC-4C73-417F-88F8-2C8EFF1DF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4251-5EA1-4C67-99CA-741D814A0E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58863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07F197-79D2-4F31-B5A9-43D527BE1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F674734-3067-430D-B6E5-6E0F87939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66C50-0E18-4243-9D13-2DD48CE93CE8}" type="datetimeFigureOut">
              <a:rPr lang="es-CL" smtClean="0"/>
              <a:t>18-03-2021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7D8A37C-82E3-4D68-AFC7-203845731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7E6FB5-7704-4346-A127-A10F39BC8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4251-5EA1-4C67-99CA-741D814A0E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05545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B0B3DC1-D530-4A49-AA51-52CEF17A6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66C50-0E18-4243-9D13-2DD48CE93CE8}" type="datetimeFigureOut">
              <a:rPr lang="es-CL" smtClean="0"/>
              <a:t>18-03-2021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0C504A5-A615-4B77-A716-FDEB80A50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A3794A4-4FE3-402E-AEFB-B18BE3375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4251-5EA1-4C67-99CA-741D814A0E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13947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8BBE69-8911-4898-B488-88B9FABB9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ADE9AF-182C-455E-B37C-7C1EE013C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F0105D8-0D21-43C1-A2D7-D37ACF3047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981906-36A2-404E-B59D-A0F5E3A13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66C50-0E18-4243-9D13-2DD48CE93CE8}" type="datetimeFigureOut">
              <a:rPr lang="es-CL" smtClean="0"/>
              <a:t>18-03-2021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FEADB35-11E6-417E-B591-30E72574D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128E2FE-9F33-4A8B-8DB3-4F2FE58E8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4251-5EA1-4C67-99CA-741D814A0E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8674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B41EA1-3EEE-4003-8D3F-FF5F0E449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D7CA229-106D-4C32-BB66-98549CD545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B97A7EA-37F9-497B-90AE-FF2F387C4C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C42998-D68D-4AAF-9944-D870E8D90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66C50-0E18-4243-9D13-2DD48CE93CE8}" type="datetimeFigureOut">
              <a:rPr lang="es-CL" smtClean="0"/>
              <a:t>18-03-2021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17E936-99AB-4101-B131-14B0615B0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14C310-8868-4FD3-B896-27756961B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4251-5EA1-4C67-99CA-741D814A0E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96397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983DB11-B3F6-46A6-9733-758A5DB8B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74E9349-9920-414A-8ABE-B570C83AC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D20F35-43E6-43FF-B440-39CC289C78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66C50-0E18-4243-9D13-2DD48CE93CE8}" type="datetimeFigureOut">
              <a:rPr lang="es-CL" smtClean="0"/>
              <a:t>18-03-2021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1EA832-5BDB-4167-A154-2F0ED94E92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3F5075-06E6-4301-B785-66004D5455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C4251-5EA1-4C67-99CA-741D814A0E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84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closministre.blogspot.com/2008/09/executiu-legislatiu-judicial-i-un-b.html" TargetMode="External"/><Relationship Id="rId3" Type="http://schemas.openxmlformats.org/officeDocument/2006/relationships/image" Target="../media/image11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cronicasdeunmundofeliz.com/2015/11/soberania-nacional-y-liberalismo.html" TargetMode="External"/><Relationship Id="rId5" Type="http://schemas.openxmlformats.org/officeDocument/2006/relationships/image" Target="../media/image12.jpg"/><Relationship Id="rId4" Type="http://schemas.openxmlformats.org/officeDocument/2006/relationships/hyperlink" Target="https://bradanovic.blogspot.com/2017/07/otra-vez-sobre-el-aborto.htm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la-educacion-se-mueve.blogspot.com/2009/09/solidarios-de-lujo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19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novact.org/?lang=es" TargetMode="External"/><Relationship Id="rId5" Type="http://schemas.openxmlformats.org/officeDocument/2006/relationships/image" Target="../media/image18.jpg"/><Relationship Id="rId4" Type="http://schemas.openxmlformats.org/officeDocument/2006/relationships/hyperlink" Target="http://argosenred.blogspot.com/2010/06/8-pasos-para-cambiar-de-actitud.htm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dolphe_Thier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Uqg1ALdY7w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ecursosparamiclasedereligion.blogspot.com/2013/02/no-hay-justicia-sin-igualdad-manos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Anexo:Te%C3%B3ricos_del_liberalismo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3A1D8A3-55EE-450F-AB49-1AFD5E5FFE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40037"/>
          </a:xfrm>
        </p:spPr>
        <p:txBody>
          <a:bodyPr>
            <a:normAutofit/>
          </a:bodyPr>
          <a:lstStyle/>
          <a:p>
            <a:r>
              <a:rPr lang="es-US" sz="6600" dirty="0"/>
              <a:t>Unidad 0. Repaso: Ideal Liberal y republicano</a:t>
            </a:r>
            <a:endParaRPr lang="es-CL" sz="66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51BF8D7-561D-4095-86BD-F531E4A03B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6436"/>
            <a:ext cx="9144000" cy="1600818"/>
          </a:xfrm>
        </p:spPr>
        <p:txBody>
          <a:bodyPr>
            <a:normAutofit/>
          </a:bodyPr>
          <a:lstStyle/>
          <a:p>
            <a:endParaRPr lang="es-CL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0C877CD-3BF2-4C3A-80C0-25E4D47A8C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821435"/>
              </p:ext>
            </p:extLst>
          </p:nvPr>
        </p:nvGraphicFramePr>
        <p:xfrm>
          <a:off x="2600401" y="4392247"/>
          <a:ext cx="6991197" cy="13641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5184">
                  <a:extLst>
                    <a:ext uri="{9D8B030D-6E8A-4147-A177-3AD203B41FA5}">
                      <a16:colId xmlns:a16="http://schemas.microsoft.com/office/drawing/2014/main" val="2237361221"/>
                    </a:ext>
                  </a:extLst>
                </a:gridCol>
                <a:gridCol w="6046013">
                  <a:extLst>
                    <a:ext uri="{9D8B030D-6E8A-4147-A177-3AD203B41FA5}">
                      <a16:colId xmlns:a16="http://schemas.microsoft.com/office/drawing/2014/main" val="899357194"/>
                    </a:ext>
                  </a:extLst>
                </a:gridCol>
              </a:tblGrid>
              <a:tr h="13291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800" dirty="0">
                          <a:effectLst/>
                        </a:rPr>
                        <a:t>CLASE Nº3    HISTORIA  </a:t>
                      </a:r>
                      <a:r>
                        <a:rPr lang="es-US" sz="1800" dirty="0">
                          <a:effectLst/>
                        </a:rPr>
                        <a:t>2d</a:t>
                      </a:r>
                      <a:r>
                        <a:rPr lang="es-CL" sz="1800" dirty="0">
                          <a:effectLst/>
                        </a:rPr>
                        <a:t>o Medio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800" dirty="0">
                          <a:effectLst/>
                        </a:rPr>
                        <a:t>Profesor: Abraham López Fuentes  Correo: alopez@colegiodelreal.cl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800" dirty="0">
                          <a:effectLst/>
                        </a:rPr>
                        <a:t>Fecha de la clase: </a:t>
                      </a:r>
                      <a:r>
                        <a:rPr lang="es-US" sz="1800" dirty="0">
                          <a:effectLst/>
                        </a:rPr>
                        <a:t>12-03-2021</a:t>
                      </a:r>
                      <a:r>
                        <a:rPr lang="es-CL" sz="1800" dirty="0">
                          <a:effectLst/>
                        </a:rPr>
                        <a:t>              Tiempo estimado: 90 min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40005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8128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6A6C2CD-BAED-4655-85B9-D648954A5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3578"/>
            <a:ext cx="4595071" cy="16455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dirty="0" err="1"/>
              <a:t>Principios</a:t>
            </a:r>
            <a:r>
              <a:rPr lang="en-US" sz="4100" dirty="0"/>
              <a:t> del Orden Liberal </a:t>
            </a:r>
            <a:r>
              <a:rPr lang="en-US" sz="4100" dirty="0" err="1"/>
              <a:t>Republicano</a:t>
            </a:r>
            <a:r>
              <a:rPr lang="en-US" sz="4100" dirty="0"/>
              <a:t>: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63602CA-6996-46CA-8CE4-ADEA036CF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8467"/>
            <a:ext cx="4595071" cy="362849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400" b="1" dirty="0" err="1"/>
              <a:t>Soberanía</a:t>
            </a:r>
            <a:r>
              <a:rPr lang="en-US" sz="1400" b="1" dirty="0"/>
              <a:t> popular: </a:t>
            </a:r>
            <a:r>
              <a:rPr lang="en-US" sz="1400" dirty="0" err="1"/>
              <a:t>Cada</a:t>
            </a:r>
            <a:r>
              <a:rPr lang="en-US" sz="1400" dirty="0"/>
              <a:t> </a:t>
            </a:r>
            <a:r>
              <a:rPr lang="en-US" sz="1400" dirty="0" err="1"/>
              <a:t>ciudadano</a:t>
            </a:r>
            <a:r>
              <a:rPr lang="en-US" sz="1400" dirty="0"/>
              <a:t> es </a:t>
            </a:r>
            <a:r>
              <a:rPr lang="en-US" sz="1400" dirty="0" err="1"/>
              <a:t>soberano</a:t>
            </a:r>
            <a:r>
              <a:rPr lang="en-US" sz="1400" dirty="0"/>
              <a:t> y </a:t>
            </a:r>
            <a:r>
              <a:rPr lang="en-US" sz="1400" dirty="0" err="1"/>
              <a:t>ejerce</a:t>
            </a:r>
            <a:r>
              <a:rPr lang="en-US" sz="1400" dirty="0"/>
              <a:t> </a:t>
            </a:r>
            <a:r>
              <a:rPr lang="en-US" sz="1400" dirty="0" err="1"/>
              <a:t>soberanía</a:t>
            </a:r>
            <a:r>
              <a:rPr lang="en-US" sz="1400" dirty="0"/>
              <a:t> </a:t>
            </a:r>
            <a:r>
              <a:rPr lang="en-US" sz="1400" dirty="0" err="1"/>
              <a:t>directamente</a:t>
            </a:r>
            <a:r>
              <a:rPr lang="en-US" sz="1400" dirty="0"/>
              <a:t>. (</a:t>
            </a:r>
            <a:r>
              <a:rPr lang="en-US" sz="1400" dirty="0" err="1"/>
              <a:t>Ejemplo</a:t>
            </a:r>
            <a:r>
              <a:rPr lang="en-US" sz="1400" dirty="0"/>
              <a:t>: </a:t>
            </a:r>
            <a:r>
              <a:rPr lang="en-US" sz="1400" dirty="0" err="1"/>
              <a:t>Modelo</a:t>
            </a:r>
            <a:r>
              <a:rPr lang="en-US" sz="1400" dirty="0"/>
              <a:t> </a:t>
            </a:r>
            <a:r>
              <a:rPr lang="en-US" sz="1400" dirty="0" err="1"/>
              <a:t>representativo</a:t>
            </a:r>
            <a:r>
              <a:rPr lang="en-US" sz="1400" dirty="0"/>
              <a:t>, </a:t>
            </a:r>
            <a:r>
              <a:rPr lang="en-US" sz="1400" dirty="0" err="1"/>
              <a:t>elecciones</a:t>
            </a:r>
            <a:r>
              <a:rPr lang="en-US" sz="1400" dirty="0"/>
              <a:t>)</a:t>
            </a:r>
          </a:p>
          <a:p>
            <a:pPr marL="0"/>
            <a:endParaRPr lang="en-US" sz="1400" b="1" dirty="0"/>
          </a:p>
          <a:p>
            <a:r>
              <a:rPr lang="en-US" sz="1400" b="1" dirty="0" err="1"/>
              <a:t>Separación</a:t>
            </a:r>
            <a:r>
              <a:rPr lang="en-US" sz="1400" b="1" dirty="0"/>
              <a:t> de los </a:t>
            </a:r>
            <a:r>
              <a:rPr lang="en-US" sz="1400" b="1" dirty="0" err="1"/>
              <a:t>poderes</a:t>
            </a:r>
            <a:r>
              <a:rPr lang="en-US" sz="1400" b="1" dirty="0"/>
              <a:t> del Estado: </a:t>
            </a:r>
            <a:r>
              <a:rPr lang="en-US" sz="1400" dirty="0"/>
              <a:t>Las </a:t>
            </a:r>
            <a:r>
              <a:rPr lang="en-US" sz="1400" dirty="0" err="1"/>
              <a:t>funciones</a:t>
            </a:r>
            <a:r>
              <a:rPr lang="en-US" sz="1400" dirty="0"/>
              <a:t> </a:t>
            </a:r>
            <a:r>
              <a:rPr lang="en-US" sz="1400" dirty="0" err="1"/>
              <a:t>ejecutiva</a:t>
            </a:r>
            <a:r>
              <a:rPr lang="en-US" sz="1400" dirty="0"/>
              <a:t>, </a:t>
            </a:r>
            <a:r>
              <a:rPr lang="en-US" sz="1400" dirty="0" err="1"/>
              <a:t>legislativa</a:t>
            </a:r>
            <a:r>
              <a:rPr lang="en-US" sz="1400" dirty="0"/>
              <a:t> y judicial se </a:t>
            </a:r>
            <a:r>
              <a:rPr lang="en-US" sz="1400" dirty="0" err="1"/>
              <a:t>encuentran</a:t>
            </a:r>
            <a:r>
              <a:rPr lang="en-US" sz="1400" dirty="0"/>
              <a:t> </a:t>
            </a:r>
            <a:r>
              <a:rPr lang="en-US" sz="1400" dirty="0" err="1"/>
              <a:t>separadas</a:t>
            </a:r>
            <a:r>
              <a:rPr lang="en-US" sz="1400" dirty="0"/>
              <a:t> y son </a:t>
            </a:r>
            <a:r>
              <a:rPr lang="en-US" sz="1400" dirty="0" err="1"/>
              <a:t>independientes</a:t>
            </a:r>
            <a:r>
              <a:rPr lang="en-US" sz="1400" dirty="0"/>
              <a:t>, lo que </a:t>
            </a:r>
            <a:r>
              <a:rPr lang="en-US" sz="1400" dirty="0" err="1"/>
              <a:t>permite</a:t>
            </a:r>
            <a:r>
              <a:rPr lang="en-US" sz="1400" dirty="0"/>
              <a:t> el control y el </a:t>
            </a:r>
            <a:r>
              <a:rPr lang="en-US" sz="1400" dirty="0" err="1"/>
              <a:t>equilibrio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el </a:t>
            </a:r>
            <a:r>
              <a:rPr lang="en-US" sz="1400" dirty="0" err="1"/>
              <a:t>gobierno</a:t>
            </a:r>
            <a:r>
              <a:rPr lang="en-US" sz="1400" dirty="0"/>
              <a:t>.</a:t>
            </a:r>
          </a:p>
          <a:p>
            <a:pPr marL="0"/>
            <a:endParaRPr lang="en-US" sz="1400" b="1" dirty="0"/>
          </a:p>
          <a:p>
            <a:r>
              <a:rPr lang="en-US" sz="1400" b="1" dirty="0" err="1"/>
              <a:t>Igualdad</a:t>
            </a:r>
            <a:r>
              <a:rPr lang="en-US" sz="1400" b="1" dirty="0"/>
              <a:t> ante la ley y </a:t>
            </a:r>
            <a:r>
              <a:rPr lang="en-US" sz="1400" b="1" dirty="0" err="1"/>
              <a:t>necesidad</a:t>
            </a:r>
            <a:r>
              <a:rPr lang="en-US" sz="1400" b="1" dirty="0"/>
              <a:t> de una </a:t>
            </a:r>
            <a:r>
              <a:rPr lang="en-US" sz="1400" b="1" dirty="0" err="1"/>
              <a:t>constitución</a:t>
            </a:r>
            <a:r>
              <a:rPr lang="en-US" sz="1400" b="1" dirty="0"/>
              <a:t>: </a:t>
            </a:r>
            <a:r>
              <a:rPr lang="en-US" sz="1400" dirty="0" err="1"/>
              <a:t>Existe</a:t>
            </a:r>
            <a:r>
              <a:rPr lang="en-US" sz="1400" dirty="0"/>
              <a:t> </a:t>
            </a:r>
            <a:r>
              <a:rPr lang="en-US" sz="1400" dirty="0" err="1"/>
              <a:t>igualdad</a:t>
            </a:r>
            <a:r>
              <a:rPr lang="en-US" sz="1400" dirty="0"/>
              <a:t> ante la ley y </a:t>
            </a:r>
            <a:r>
              <a:rPr lang="en-US" sz="1400" dirty="0" err="1"/>
              <a:t>existe</a:t>
            </a:r>
            <a:r>
              <a:rPr lang="en-US" sz="1400" dirty="0"/>
              <a:t> una carta fundamental que </a:t>
            </a:r>
            <a:r>
              <a:rPr lang="en-US" sz="1400" dirty="0" err="1"/>
              <a:t>delimita</a:t>
            </a:r>
            <a:r>
              <a:rPr lang="en-US" sz="1400" dirty="0"/>
              <a:t> las </a:t>
            </a:r>
            <a:r>
              <a:rPr lang="en-US" sz="1400" dirty="0" err="1"/>
              <a:t>características</a:t>
            </a:r>
            <a:r>
              <a:rPr lang="en-US" sz="1400" dirty="0"/>
              <a:t> y </a:t>
            </a:r>
            <a:r>
              <a:rPr lang="en-US" sz="1400" dirty="0" err="1"/>
              <a:t>deberes</a:t>
            </a:r>
            <a:r>
              <a:rPr lang="en-US" sz="1400" dirty="0"/>
              <a:t> de las </a:t>
            </a:r>
            <a:r>
              <a:rPr lang="en-US" sz="1400" dirty="0" err="1"/>
              <a:t>autoridades</a:t>
            </a:r>
            <a:r>
              <a:rPr lang="en-US" sz="1400" dirty="0"/>
              <a:t> y los derechos y </a:t>
            </a:r>
            <a:r>
              <a:rPr lang="en-US" sz="1400" dirty="0" err="1"/>
              <a:t>deberes</a:t>
            </a:r>
            <a:r>
              <a:rPr lang="en-US" sz="1400" dirty="0"/>
              <a:t> </a:t>
            </a:r>
            <a:r>
              <a:rPr lang="en-US" sz="1400" dirty="0" err="1"/>
              <a:t>ciudadanos</a:t>
            </a:r>
            <a:r>
              <a:rPr lang="en-US" sz="1400" dirty="0"/>
              <a:t>.</a:t>
            </a:r>
            <a:endParaRPr lang="en-US" sz="1400" b="1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03713C1-2FB2-413B-BF91-3AE41726F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0991" y="3474720"/>
            <a:ext cx="6100914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0795B4D-5022-4A7F-A01D-8D880B7CD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9584" y="0"/>
            <a:ext cx="6192415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FD19018-DE7C-4796-ADF2-AD2EB0FC0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2C05C057-E8E1-460A-A2A4-7E05716842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3412" r="2" b="15839"/>
          <a:stretch/>
        </p:blipFill>
        <p:spPr>
          <a:xfrm>
            <a:off x="6420908" y="509476"/>
            <a:ext cx="2364317" cy="2364331"/>
          </a:xfrm>
          <a:prstGeom prst="rect">
            <a:avLst/>
          </a:prstGeom>
        </p:spPr>
      </p:pic>
      <p:sp>
        <p:nvSpPr>
          <p:cNvPr id="51" name="Rectangle 46">
            <a:extLst>
              <a:ext uri="{FF2B5EF4-FFF2-40B4-BE49-F238E27FC236}">
                <a16:creationId xmlns:a16="http://schemas.microsoft.com/office/drawing/2014/main" id="{B1A0A2C2-4F85-44AF-8708-8DCA4B550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9624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Imagen 12" descr="Imagen que contiene alimentos&#10;&#10;Descripción generada automáticamente">
            <a:extLst>
              <a:ext uri="{FF2B5EF4-FFF2-40B4-BE49-F238E27FC236}">
                <a16:creationId xmlns:a16="http://schemas.microsoft.com/office/drawing/2014/main" id="{05F65B9C-A560-4DAB-A0C0-CA96E246FB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190" r="-4" b="-4"/>
          <a:stretch/>
        </p:blipFill>
        <p:spPr>
          <a:xfrm>
            <a:off x="9502775" y="683678"/>
            <a:ext cx="2364317" cy="2015925"/>
          </a:xfrm>
          <a:prstGeom prst="rect">
            <a:avLst/>
          </a:prstGeom>
        </p:spPr>
      </p:pic>
      <p:pic>
        <p:nvPicPr>
          <p:cNvPr id="19" name="Imagen 18" descr="Imagen que contiene texto&#10;&#10;Descripción generada automáticamente">
            <a:extLst>
              <a:ext uri="{FF2B5EF4-FFF2-40B4-BE49-F238E27FC236}">
                <a16:creationId xmlns:a16="http://schemas.microsoft.com/office/drawing/2014/main" id="{967D65E3-18D3-4BFB-8D4F-D4D5F5BD878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-160" t="1" r="137" b="-2"/>
          <a:stretch/>
        </p:blipFill>
        <p:spPr>
          <a:xfrm>
            <a:off x="7402812" y="3788626"/>
            <a:ext cx="3573624" cy="255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515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012AB59E-2CD0-47B8-AB00-A7790252E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35" y="2253343"/>
            <a:ext cx="4605340" cy="23513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9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Organización</a:t>
            </a:r>
            <a:r>
              <a:rPr lang="en-US" sz="39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de </a:t>
            </a:r>
            <a:r>
              <a:rPr lang="en-US" sz="39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gobierno</a:t>
            </a:r>
            <a:r>
              <a:rPr lang="en-US" sz="39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 </a:t>
            </a:r>
            <a:r>
              <a:rPr lang="en-US" sz="39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Parlamentarismo</a:t>
            </a:r>
            <a:r>
              <a:rPr lang="en-US" sz="39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/ </a:t>
            </a:r>
            <a:r>
              <a:rPr lang="en-US" sz="39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Presidencialismo</a:t>
            </a:r>
            <a:endParaRPr lang="en-US" sz="39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2" name="Marcador de contenido 11">
            <a:extLst>
              <a:ext uri="{FF2B5EF4-FFF2-40B4-BE49-F238E27FC236}">
                <a16:creationId xmlns:a16="http://schemas.microsoft.com/office/drawing/2014/main" id="{27BC8C74-EECE-455E-B0E2-FD8F4E24BE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</a:blip>
          <a:srcRect t="722" r="3" b="897"/>
          <a:stretch/>
        </p:blipFill>
        <p:spPr>
          <a:xfrm>
            <a:off x="5819787" y="737119"/>
            <a:ext cx="5917401" cy="55890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977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35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0CD542-06D5-43CC-BB32-84EAE4EE2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158" y="803325"/>
            <a:ext cx="5259707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Liberalismo económico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57DD0D3-F869-46D0-944C-6EC60E19E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Imagen 5" descr="Imagen que contiene texto, juego&#10;&#10;Descripción generada automáticamente">
            <a:extLst>
              <a:ext uri="{FF2B5EF4-FFF2-40B4-BE49-F238E27FC236}">
                <a16:creationId xmlns:a16="http://schemas.microsoft.com/office/drawing/2014/main" id="{025DCDC0-3463-487C-B054-ECBF36C559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8708" r="-2" b="6278"/>
          <a:stretch/>
        </p:blipFill>
        <p:spPr>
          <a:xfrm>
            <a:off x="1" y="2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6C81B4-9BEA-4CBD-8BF2-56EA0717F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9158" y="2128888"/>
            <a:ext cx="5259714" cy="457898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s-CL" sz="2000" dirty="0"/>
              <a:t>Esta doctrina socio-económica tiene como fundamento la libertad individual en donde cada agente o sector de la economía decide qué, cómo y para quién producir. </a:t>
            </a:r>
          </a:p>
          <a:p>
            <a:pPr marL="0" indent="0">
              <a:buNone/>
            </a:pPr>
            <a:r>
              <a:rPr lang="es-CL" sz="2000" dirty="0"/>
              <a:t>Rechaza los monopolios apoyados por los antiguos Estados monárquicos. </a:t>
            </a:r>
          </a:p>
          <a:p>
            <a:r>
              <a:rPr lang="es-CL" sz="2000" dirty="0"/>
              <a:t>La propiedad privada de los medios de producción.</a:t>
            </a:r>
          </a:p>
          <a:p>
            <a:r>
              <a:rPr lang="es-CL" sz="2000" dirty="0"/>
              <a:t> Existencia de trabajo asalariado formalmente libre.</a:t>
            </a:r>
          </a:p>
          <a:p>
            <a:r>
              <a:rPr lang="es-CL" sz="2000" dirty="0"/>
              <a:t> Predominio de un mercado competitivo.</a:t>
            </a:r>
          </a:p>
          <a:p>
            <a:r>
              <a:rPr lang="es-CL" sz="2000" dirty="0"/>
              <a:t>El interés propio como motivación dominante.</a:t>
            </a:r>
          </a:p>
          <a:p>
            <a:r>
              <a:rPr lang="es-CL" sz="2000" dirty="0"/>
              <a:t>Estado que no interfiere en la actividad económica.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302118A-9477-45CD-A2A1-C8DD61B019BB}"/>
              </a:ext>
            </a:extLst>
          </p:cNvPr>
          <p:cNvSpPr txBox="1"/>
          <p:nvPr/>
        </p:nvSpPr>
        <p:spPr>
          <a:xfrm>
            <a:off x="9724658" y="6657945"/>
            <a:ext cx="24673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CL" sz="700">
                <a:solidFill>
                  <a:srgbClr val="FFFFFF"/>
                </a:solidFill>
                <a:hlinkClick r:id="rId4" tooltip="https://la-educacion-se-mueve.blogspot.com/2009/09/solidarios-de-lujo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CL" sz="700">
                <a:solidFill>
                  <a:srgbClr val="FFFFFF"/>
                </a:solidFill>
              </a:rPr>
              <a:t> de Autor desconocido está bajo licencia </a:t>
            </a:r>
            <a:r>
              <a:rPr lang="es-CL" sz="700">
                <a:solidFill>
                  <a:srgbClr val="FFFFFF"/>
                </a:solidFill>
                <a:hlinkClick r:id="rId5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s-CL" sz="700">
              <a:solidFill>
                <a:srgbClr val="FFFFFF"/>
              </a:solidFill>
            </a:endParaRPr>
          </a:p>
        </p:txBody>
      </p:sp>
      <p:sp>
        <p:nvSpPr>
          <p:cNvPr id="9" name="Signo de multiplicación 8">
            <a:extLst>
              <a:ext uri="{FF2B5EF4-FFF2-40B4-BE49-F238E27FC236}">
                <a16:creationId xmlns:a16="http://schemas.microsoft.com/office/drawing/2014/main" id="{A4B77708-7F20-425B-AE46-BC516C81AE78}"/>
              </a:ext>
            </a:extLst>
          </p:cNvPr>
          <p:cNvSpPr/>
          <p:nvPr/>
        </p:nvSpPr>
        <p:spPr>
          <a:xfrm>
            <a:off x="115410" y="68321"/>
            <a:ext cx="4403324" cy="435005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250157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521DD34-C6F2-4402-9A01-962807DB6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3B25BFD-923A-4319-985C-0D79C2ECF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60" y="764373"/>
            <a:ext cx="5154508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Reconocimiento de libertades individuales.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A1BC74-4933-4F37-95B4-7038F5AC5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760" y="2194560"/>
            <a:ext cx="5154507" cy="402412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s-CL" sz="1900" b="1" dirty="0"/>
              <a:t>Libertad de pensamiento: </a:t>
            </a:r>
            <a:r>
              <a:rPr lang="es-CL" sz="1900" dirty="0"/>
              <a:t>Derecho de pensar y expresar ideas propias y disentir con las contrarias sin ninguna presión de autoridad.</a:t>
            </a:r>
          </a:p>
          <a:p>
            <a:r>
              <a:rPr lang="es-CL" sz="1900" b="1" dirty="0"/>
              <a:t>Libertad de reunión y asociación: </a:t>
            </a:r>
            <a:r>
              <a:rPr lang="es-CL" sz="1900" dirty="0"/>
              <a:t>Derecho a reunirse libre y pacíficamente, además de formar grupos como organizaciones y sociedades.</a:t>
            </a:r>
            <a:endParaRPr lang="es-CL" sz="1900" b="1" dirty="0"/>
          </a:p>
          <a:p>
            <a:r>
              <a:rPr lang="es-CL" sz="1900" b="1" dirty="0"/>
              <a:t>Libertad de expresión y de prensa:</a:t>
            </a:r>
            <a:r>
              <a:rPr lang="es-CL" sz="1900" dirty="0"/>
              <a:t> Derecho a exponer toda clase de ideas, opiniones y hechos a través de cualquier medio y sin censura.</a:t>
            </a:r>
            <a:endParaRPr lang="es-CL" sz="1900" b="1" dirty="0"/>
          </a:p>
          <a:p>
            <a:r>
              <a:rPr lang="es-CL" sz="1900" b="1" dirty="0"/>
              <a:t>Libertad religiosa: </a:t>
            </a:r>
            <a:r>
              <a:rPr lang="es-CL" sz="1900" dirty="0"/>
              <a:t>Plena independencia para practicar cualquier religión.</a:t>
            </a:r>
            <a:endParaRPr lang="es-CL" sz="1900" b="1" dirty="0"/>
          </a:p>
        </p:txBody>
      </p:sp>
      <p:pic>
        <p:nvPicPr>
          <p:cNvPr id="12" name="Imagen 11" descr="Imagen que contiene texto, periódico, hombre&#10;&#10;Descripción generada automáticamente">
            <a:extLst>
              <a:ext uri="{FF2B5EF4-FFF2-40B4-BE49-F238E27FC236}">
                <a16:creationId xmlns:a16="http://schemas.microsoft.com/office/drawing/2014/main" id="{8929CDDB-0F56-4F6D-BC45-F73033E0D7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3" r="2" b="7101"/>
          <a:stretch/>
        </p:blipFill>
        <p:spPr>
          <a:xfrm>
            <a:off x="6417731" y="10"/>
            <a:ext cx="3270176" cy="3933487"/>
          </a:xfrm>
          <a:prstGeom prst="rect">
            <a:avLst/>
          </a:prstGeom>
        </p:spPr>
      </p:pic>
      <p:pic>
        <p:nvPicPr>
          <p:cNvPr id="14" name="Imagen 13" descr="Imagen que contiene dibujo&#10;&#10;Descripción generada automáticamente">
            <a:extLst>
              <a:ext uri="{FF2B5EF4-FFF2-40B4-BE49-F238E27FC236}">
                <a16:creationId xmlns:a16="http://schemas.microsoft.com/office/drawing/2014/main" id="{821A9429-0F8F-49B5-BC5A-9AACEDEF39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18350" b="-1"/>
          <a:stretch/>
        </p:blipFill>
        <p:spPr>
          <a:xfrm>
            <a:off x="9782174" y="10"/>
            <a:ext cx="2409826" cy="2538238"/>
          </a:xfrm>
          <a:prstGeom prst="rect">
            <a:avLst/>
          </a:prstGeom>
        </p:spPr>
      </p:pic>
      <p:pic>
        <p:nvPicPr>
          <p:cNvPr id="7" name="Imagen 6" descr="Imagen que contiene firmar, texto, periódico, paraguas&#10;&#10;Descripción generada automáticamente">
            <a:extLst>
              <a:ext uri="{FF2B5EF4-FFF2-40B4-BE49-F238E27FC236}">
                <a16:creationId xmlns:a16="http://schemas.microsoft.com/office/drawing/2014/main" id="{74FA091E-BDFB-49D2-A7CE-5EBE2AFA4A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3431" r="7" b="7"/>
          <a:stretch/>
        </p:blipFill>
        <p:spPr>
          <a:xfrm>
            <a:off x="9782176" y="2624474"/>
            <a:ext cx="2409827" cy="1309023"/>
          </a:xfrm>
          <a:prstGeom prst="rect">
            <a:avLst/>
          </a:prstGeom>
        </p:spPr>
      </p:pic>
      <p:pic>
        <p:nvPicPr>
          <p:cNvPr id="5" name="Imagen 4" descr="Imagen que contiene dibujo, señal&#10;&#10;Descripción generada automáticamente">
            <a:extLst>
              <a:ext uri="{FF2B5EF4-FFF2-40B4-BE49-F238E27FC236}">
                <a16:creationId xmlns:a16="http://schemas.microsoft.com/office/drawing/2014/main" id="{E43BC3AF-3941-4A96-9536-5147AAD3C96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5" r="2" b="2"/>
          <a:stretch/>
        </p:blipFill>
        <p:spPr>
          <a:xfrm>
            <a:off x="6417734" y="4019723"/>
            <a:ext cx="5774266" cy="283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791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DE7AC1A-D4B3-418D-BC29-A10C39016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266" y="1932443"/>
            <a:ext cx="8071706" cy="358787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¿</a:t>
            </a:r>
            <a:r>
              <a:rPr lang="es-US" sz="4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En qué ámbitos de la vida actual se aplican </a:t>
            </a:r>
            <a:r>
              <a:rPr lang="es-US" sz="4600" dirty="0">
                <a:solidFill>
                  <a:schemeClr val="bg1"/>
                </a:solidFill>
              </a:rPr>
              <a:t>los principios liberales y republicanos</a:t>
            </a:r>
            <a:r>
              <a:rPr lang="en-US" sz="4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? </a:t>
            </a:r>
            <a:r>
              <a:rPr lang="en-US" sz="4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Mínimo</a:t>
            </a:r>
            <a:r>
              <a:rPr lang="en-US" sz="4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2 </a:t>
            </a:r>
            <a:r>
              <a:rPr lang="en-US" sz="4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ejemplos</a:t>
            </a:r>
            <a:r>
              <a:rPr lang="en-US" sz="4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</a:t>
            </a:r>
            <a:br>
              <a:rPr lang="es-US" sz="4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s-US" sz="4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s-US" sz="4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¿Para qué aspectos de tu vida cotidiana consideras que las libertades individuales son fundamentales? Mínimo 2 ejemplos.</a:t>
            </a:r>
            <a:endParaRPr lang="en-US" sz="46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EC4521DE-248E-440D-AAD6-FD9E7D34B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5285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3">
            <a:extLst>
              <a:ext uri="{FF2B5EF4-FFF2-40B4-BE49-F238E27FC236}">
                <a16:creationId xmlns:a16="http://schemas.microsoft.com/office/drawing/2014/main" id="{442C13FA-4C0F-42D0-9626-5BA6040D8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6252485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61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151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Resultado de imagen para abolicionismo XIX caricatura">
            <a:extLst>
              <a:ext uri="{FF2B5EF4-FFF2-40B4-BE49-F238E27FC236}">
                <a16:creationId xmlns:a16="http://schemas.microsoft.com/office/drawing/2014/main" id="{610D5AEC-AFBD-4E0C-B638-3018112D7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7114" y="643467"/>
            <a:ext cx="353762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https://i.ytimg.com/vi/95idZT1y0_Q/hqdefault.jpg">
            <a:extLst>
              <a:ext uri="{FF2B5EF4-FFF2-40B4-BE49-F238E27FC236}">
                <a16:creationId xmlns:a16="http://schemas.microsoft.com/office/drawing/2014/main" id="{3FF1CA0E-8B72-4298-AE10-35A145DBE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180" y="1505331"/>
            <a:ext cx="5129784" cy="384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0CAE1CB-6052-4FF2-918B-A5B8EF979C86}"/>
              </a:ext>
            </a:extLst>
          </p:cNvPr>
          <p:cNvSpPr txBox="1"/>
          <p:nvPr/>
        </p:nvSpPr>
        <p:spPr>
          <a:xfrm>
            <a:off x="1297530" y="5509563"/>
            <a:ext cx="3817084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Rol de la mujer siguió restringido al hogar y crianza de los niños.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2E462A3-C7C6-455F-9840-9B60680DE19E}"/>
              </a:ext>
            </a:extLst>
          </p:cNvPr>
          <p:cNvSpPr txBox="1"/>
          <p:nvPr/>
        </p:nvSpPr>
        <p:spPr>
          <a:xfrm>
            <a:off x="7009796" y="5429702"/>
            <a:ext cx="3817084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CL" dirty="0"/>
              <a:t>La población afrodescendiente era fuertemente discriminada y carecía de derechos fundamentales</a:t>
            </a:r>
          </a:p>
        </p:txBody>
      </p:sp>
    </p:spTree>
    <p:extLst>
      <p:ext uri="{BB962C8B-B14F-4D97-AF65-F5344CB8AC3E}">
        <p14:creationId xmlns:p14="http://schemas.microsoft.com/office/powerpoint/2010/main" val="9873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8A740BC-A0AA-45E0-B899-2AE9C6FE1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1" y="-2"/>
            <a:ext cx="6278879" cy="6858002"/>
          </a:xfrm>
          <a:custGeom>
            <a:avLst/>
            <a:gdLst>
              <a:gd name="connsiteX0" fmla="*/ 45572 w 6278879"/>
              <a:gd name="connsiteY0" fmla="*/ 0 h 6858002"/>
              <a:gd name="connsiteX1" fmla="*/ 6278879 w 6278879"/>
              <a:gd name="connsiteY1" fmla="*/ 0 h 6858002"/>
              <a:gd name="connsiteX2" fmla="*/ 6278879 w 6278879"/>
              <a:gd name="connsiteY2" fmla="*/ 6858002 h 6858002"/>
              <a:gd name="connsiteX3" fmla="*/ 3292308 w 6278879"/>
              <a:gd name="connsiteY3" fmla="*/ 6858002 h 6858002"/>
              <a:gd name="connsiteX4" fmla="*/ 3181526 w 6278879"/>
              <a:gd name="connsiteY4" fmla="*/ 6786982 h 6858002"/>
              <a:gd name="connsiteX5" fmla="*/ 0 w 6278879"/>
              <a:gd name="connsiteY5" fmla="*/ 803254 h 6858002"/>
              <a:gd name="connsiteX6" fmla="*/ 37255 w 6278879"/>
              <a:gd name="connsiteY6" fmla="*/ 6544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9" h="6858002">
                <a:moveTo>
                  <a:pt x="45572" y="0"/>
                </a:moveTo>
                <a:lnTo>
                  <a:pt x="6278879" y="0"/>
                </a:lnTo>
                <a:lnTo>
                  <a:pt x="6278879" y="6858002"/>
                </a:lnTo>
                <a:lnTo>
                  <a:pt x="3292308" y="6858002"/>
                </a:lnTo>
                <a:lnTo>
                  <a:pt x="3181526" y="6786982"/>
                </a:lnTo>
                <a:cubicBezTo>
                  <a:pt x="1262021" y="5490191"/>
                  <a:pt x="0" y="3294103"/>
                  <a:pt x="0" y="803254"/>
                </a:cubicBezTo>
                <a:cubicBezTo>
                  <a:pt x="0" y="554169"/>
                  <a:pt x="12620" y="308032"/>
                  <a:pt x="37255" y="65447"/>
                </a:cubicBez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4D0E361-4CEF-4038-8179-DC7324AC2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9013052" cy="16233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Actividad: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874EF51-C858-4BB9-97C3-D17755787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3661" y="2316480"/>
            <a:ext cx="82296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D2A577-6233-4FB4-86E3-97367BEB2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2644518"/>
            <a:ext cx="9013052" cy="3327251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/>
            <a:r>
              <a:rPr lang="en-US" sz="2000" dirty="0"/>
              <a:t>¿</a:t>
            </a:r>
            <a:r>
              <a:rPr lang="en-US" sz="2000" dirty="0" err="1"/>
              <a:t>Consideran</a:t>
            </a:r>
            <a:r>
              <a:rPr lang="en-US" sz="2000" dirty="0"/>
              <a:t> que el ideal liberal </a:t>
            </a:r>
            <a:r>
              <a:rPr lang="en-US" sz="2000" dirty="0" err="1"/>
              <a:t>fue</a:t>
            </a:r>
            <a:r>
              <a:rPr lang="en-US" sz="2000" dirty="0"/>
              <a:t> </a:t>
            </a:r>
            <a:r>
              <a:rPr lang="en-US" sz="2000" dirty="0" err="1"/>
              <a:t>aplicado</a:t>
            </a:r>
            <a:r>
              <a:rPr lang="en-US" sz="2000" dirty="0"/>
              <a:t> </a:t>
            </a:r>
            <a:r>
              <a:rPr lang="en-US" sz="2000" dirty="0" err="1"/>
              <a:t>como</a:t>
            </a:r>
            <a:r>
              <a:rPr lang="en-US" sz="2000" dirty="0"/>
              <a:t> </a:t>
            </a:r>
            <a:r>
              <a:rPr lang="en-US" sz="2000" dirty="0" err="1"/>
              <a:t>tal</a:t>
            </a:r>
            <a:r>
              <a:rPr lang="en-US" sz="2000" dirty="0"/>
              <a:t> a lo largo del </a:t>
            </a:r>
            <a:r>
              <a:rPr lang="en-US" sz="2000" dirty="0" err="1"/>
              <a:t>siglo</a:t>
            </a:r>
            <a:r>
              <a:rPr lang="en-US" sz="2000" dirty="0"/>
              <a:t> XIX? </a:t>
            </a:r>
            <a:r>
              <a:rPr lang="en-US" sz="2000" dirty="0" err="1"/>
              <a:t>Fundamenta</a:t>
            </a:r>
            <a:r>
              <a:rPr lang="en-US" sz="2000" dirty="0"/>
              <a:t> </a:t>
            </a:r>
            <a:r>
              <a:rPr lang="en-US" sz="2000" dirty="0" err="1"/>
              <a:t>tu</a:t>
            </a:r>
            <a:r>
              <a:rPr lang="en-US" sz="2000" dirty="0"/>
              <a:t> </a:t>
            </a:r>
            <a:r>
              <a:rPr lang="en-US" sz="2000" dirty="0" err="1"/>
              <a:t>respuesta</a:t>
            </a:r>
            <a:r>
              <a:rPr lang="en-US" sz="2000" dirty="0"/>
              <a:t>.</a:t>
            </a:r>
          </a:p>
          <a:p>
            <a:pPr marL="457200"/>
            <a:r>
              <a:rPr lang="en-US" sz="2000" dirty="0"/>
              <a:t>¿</a:t>
            </a:r>
            <a:r>
              <a:rPr lang="en-US" sz="2000" dirty="0" err="1"/>
              <a:t>Qué</a:t>
            </a:r>
            <a:r>
              <a:rPr lang="en-US" sz="2000" dirty="0"/>
              <a:t> </a:t>
            </a:r>
            <a:r>
              <a:rPr lang="en-US" sz="2000" dirty="0" err="1"/>
              <a:t>elementos</a:t>
            </a:r>
            <a:r>
              <a:rPr lang="en-US" sz="2000" dirty="0"/>
              <a:t> de las </a:t>
            </a:r>
            <a:r>
              <a:rPr lang="en-US" sz="2000" dirty="0" err="1"/>
              <a:t>corrientes</a:t>
            </a:r>
            <a:r>
              <a:rPr lang="en-US" sz="2000" dirty="0"/>
              <a:t> </a:t>
            </a:r>
            <a:r>
              <a:rPr lang="en-US" sz="2000" dirty="0" err="1"/>
              <a:t>liberales</a:t>
            </a:r>
            <a:r>
              <a:rPr lang="en-US" sz="2000" dirty="0"/>
              <a:t> </a:t>
            </a:r>
            <a:r>
              <a:rPr lang="en-US" sz="2000" dirty="0" err="1"/>
              <a:t>podemos</a:t>
            </a:r>
            <a:r>
              <a:rPr lang="en-US" sz="2000" dirty="0"/>
              <a:t> </a:t>
            </a:r>
            <a:r>
              <a:rPr lang="en-US" sz="2000" dirty="0" err="1"/>
              <a:t>observar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la </a:t>
            </a:r>
            <a:r>
              <a:rPr lang="en-US" sz="2000" dirty="0" err="1"/>
              <a:t>actualidad</a:t>
            </a:r>
            <a:r>
              <a:rPr lang="en-US" sz="2000" dirty="0"/>
              <a:t>?¿</a:t>
            </a:r>
            <a:r>
              <a:rPr lang="en-US" sz="2000" dirty="0" err="1"/>
              <a:t>Cómo</a:t>
            </a:r>
            <a:r>
              <a:rPr lang="en-US" sz="2000" dirty="0"/>
              <a:t> se </a:t>
            </a:r>
            <a:r>
              <a:rPr lang="en-US" sz="2000" dirty="0" err="1"/>
              <a:t>explica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permanencia</a:t>
            </a:r>
            <a:r>
              <a:rPr lang="en-US" sz="2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676824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22A397E7-BF60-45B2-84C7-B074B76C3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n 2" descr="Una multitud de gente en la calle&#10;&#10;Descripción generada automáticamente">
            <a:extLst>
              <a:ext uri="{FF2B5EF4-FFF2-40B4-BE49-F238E27FC236}">
                <a16:creationId xmlns:a16="http://schemas.microsoft.com/office/drawing/2014/main" id="{B96BAEC7-85E0-46FE-B406-649E098F65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6214" b="2"/>
          <a:stretch/>
        </p:blipFill>
        <p:spPr>
          <a:xfrm>
            <a:off x="4283902" y="10"/>
            <a:ext cx="7908098" cy="6857992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D9F3E98E-243A-435A-9BFF-E113F3B749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663" y="1115219"/>
            <a:ext cx="5505449" cy="2387600"/>
          </a:xfrm>
        </p:spPr>
        <p:txBody>
          <a:bodyPr>
            <a:normAutofit/>
          </a:bodyPr>
          <a:lstStyle/>
          <a:p>
            <a:pPr algn="l"/>
            <a:r>
              <a:rPr lang="es-CL" sz="5000" dirty="0">
                <a:solidFill>
                  <a:schemeClr val="bg1"/>
                </a:solidFill>
              </a:rPr>
              <a:t>EL IDEAL LIBERAL REPUBLICANO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8585" y="3681408"/>
            <a:ext cx="1193482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804892D4-D1D4-4C49-9844-F074966D7850}"/>
              </a:ext>
            </a:extLst>
          </p:cNvPr>
          <p:cNvSpPr txBox="1"/>
          <p:nvPr/>
        </p:nvSpPr>
        <p:spPr>
          <a:xfrm>
            <a:off x="9857708" y="6657947"/>
            <a:ext cx="233429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CL" sz="700" dirty="0">
                <a:solidFill>
                  <a:srgbClr val="FFFFFF"/>
                </a:solidFill>
                <a:hlinkClick r:id="rId3" tooltip="https://en.wikipedia.org/wiki/Adolphe_Thier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CL" sz="700" dirty="0">
                <a:solidFill>
                  <a:srgbClr val="FFFFFF"/>
                </a:solidFill>
              </a:rPr>
              <a:t> de Autor desconocido está bajo licencia </a:t>
            </a:r>
            <a:r>
              <a:rPr lang="es-CL" sz="700" dirty="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s-CL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677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B6330DE0-A135-4740-A4FB-3FBEBE455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8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Objetivo</a:t>
            </a:r>
            <a:r>
              <a:rPr lang="en-US" sz="8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E576502-0CAA-45E1-A1F1-072D14588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08061"/>
            <a:ext cx="5008901" cy="4571972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err="1">
                <a:solidFill>
                  <a:schemeClr val="bg1"/>
                </a:solidFill>
              </a:rPr>
              <a:t>Reconocer</a:t>
            </a:r>
            <a:r>
              <a:rPr lang="en-US" sz="2000" dirty="0">
                <a:solidFill>
                  <a:schemeClr val="bg1"/>
                </a:solidFill>
              </a:rPr>
              <a:t> los </a:t>
            </a:r>
            <a:r>
              <a:rPr lang="en-US" sz="2000" dirty="0" err="1">
                <a:solidFill>
                  <a:schemeClr val="bg1"/>
                </a:solidFill>
              </a:rPr>
              <a:t>principios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republicanos</a:t>
            </a:r>
            <a:r>
              <a:rPr lang="en-US" sz="2000" dirty="0">
                <a:solidFill>
                  <a:schemeClr val="bg1"/>
                </a:solidFill>
              </a:rPr>
              <a:t> y </a:t>
            </a:r>
            <a:r>
              <a:rPr lang="en-US" sz="2000" dirty="0" err="1">
                <a:solidFill>
                  <a:schemeClr val="bg1"/>
                </a:solidFill>
              </a:rPr>
              <a:t>liberales</a:t>
            </a:r>
            <a:r>
              <a:rPr lang="en-US" sz="2000" dirty="0">
                <a:solidFill>
                  <a:schemeClr val="bg1"/>
                </a:solidFill>
              </a:rPr>
              <a:t> para </a:t>
            </a:r>
            <a:r>
              <a:rPr lang="en-US" sz="2000" dirty="0" err="1">
                <a:solidFill>
                  <a:schemeClr val="bg1"/>
                </a:solidFill>
              </a:rPr>
              <a:t>discutir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alcance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en</a:t>
            </a:r>
            <a:r>
              <a:rPr lang="en-US" sz="2000" dirty="0">
                <a:solidFill>
                  <a:schemeClr val="bg1"/>
                </a:solidFill>
              </a:rPr>
              <a:t> las </a:t>
            </a:r>
            <a:r>
              <a:rPr lang="en-US" sz="2000" dirty="0" err="1">
                <a:solidFill>
                  <a:schemeClr val="bg1"/>
                </a:solidFill>
              </a:rPr>
              <a:t>sociedades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europeas</a:t>
            </a:r>
            <a:r>
              <a:rPr lang="en-US" sz="2000" dirty="0">
                <a:solidFill>
                  <a:schemeClr val="bg1"/>
                </a:solidFill>
              </a:rPr>
              <a:t> y </a:t>
            </a:r>
            <a:r>
              <a:rPr lang="en-US" sz="2000" dirty="0" err="1">
                <a:solidFill>
                  <a:schemeClr val="bg1"/>
                </a:solidFill>
              </a:rPr>
              <a:t>americanas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estableciendo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vínculos</a:t>
            </a:r>
            <a:r>
              <a:rPr lang="en-US" sz="2000" dirty="0">
                <a:solidFill>
                  <a:schemeClr val="bg1"/>
                </a:solidFill>
              </a:rPr>
              <a:t> con el </a:t>
            </a:r>
            <a:r>
              <a:rPr lang="en-US" sz="2000" dirty="0" err="1">
                <a:solidFill>
                  <a:schemeClr val="bg1"/>
                </a:solidFill>
              </a:rPr>
              <a:t>presente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877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140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00C9863-FC52-491D-ABD7-2B28607C2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7548" y="707132"/>
            <a:ext cx="3062287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¿</a:t>
            </a:r>
            <a:r>
              <a:rPr lang="en-US" sz="2200" dirty="0" err="1">
                <a:solidFill>
                  <a:schemeClr val="bg1"/>
                </a:solidFill>
              </a:rPr>
              <a:t>Qué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acontecimientos</a:t>
            </a:r>
            <a:r>
              <a:rPr lang="en-US" sz="2200" dirty="0">
                <a:solidFill>
                  <a:schemeClr val="bg1"/>
                </a:solidFill>
              </a:rPr>
              <a:t> y </a:t>
            </a:r>
            <a:r>
              <a:rPr lang="en-US" sz="2200" dirty="0" err="1">
                <a:solidFill>
                  <a:schemeClr val="bg1"/>
                </a:solidFill>
              </a:rPr>
              <a:t>elementos</a:t>
            </a:r>
            <a:r>
              <a:rPr lang="en-US" sz="2200" dirty="0">
                <a:solidFill>
                  <a:schemeClr val="bg1"/>
                </a:solidFill>
              </a:rPr>
              <a:t> del </a:t>
            </a:r>
            <a:r>
              <a:rPr lang="en-US" sz="2200" dirty="0" err="1">
                <a:solidFill>
                  <a:schemeClr val="bg1"/>
                </a:solidFill>
              </a:rPr>
              <a:t>siglo</a:t>
            </a:r>
            <a:r>
              <a:rPr lang="en-US" sz="2200" dirty="0">
                <a:solidFill>
                  <a:schemeClr val="bg1"/>
                </a:solidFill>
              </a:rPr>
              <a:t> XVIII </a:t>
            </a:r>
            <a:r>
              <a:rPr lang="en-US" sz="2200" dirty="0" err="1">
                <a:solidFill>
                  <a:schemeClr val="bg1"/>
                </a:solidFill>
              </a:rPr>
              <a:t>recuerdas</a:t>
            </a:r>
            <a:r>
              <a:rPr lang="en-US" sz="2200" dirty="0">
                <a:solidFill>
                  <a:schemeClr val="bg1"/>
                </a:solidFill>
              </a:rPr>
              <a:t>?</a:t>
            </a:r>
            <a:br>
              <a:rPr lang="en-US" sz="2200" dirty="0">
                <a:solidFill>
                  <a:schemeClr val="bg1"/>
                </a:solidFill>
              </a:rPr>
            </a:br>
            <a:br>
              <a:rPr lang="en-US" sz="2200" dirty="0">
                <a:solidFill>
                  <a:schemeClr val="bg1"/>
                </a:solidFill>
              </a:rPr>
            </a:b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Resultado de imagen para revolucion francesa">
            <a:extLst>
              <a:ext uri="{FF2B5EF4-FFF2-40B4-BE49-F238E27FC236}">
                <a16:creationId xmlns:a16="http://schemas.microsoft.com/office/drawing/2014/main" id="{1E13AF74-CC83-4E1F-A0BD-1660F38FC5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4" r="11864" b="-2"/>
          <a:stretch/>
        </p:blipFill>
        <p:spPr bwMode="auto">
          <a:xfrm>
            <a:off x="356261" y="638481"/>
            <a:ext cx="3062286" cy="258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nobleza">
            <a:extLst>
              <a:ext uri="{FF2B5EF4-FFF2-40B4-BE49-F238E27FC236}">
                <a16:creationId xmlns:a16="http://schemas.microsoft.com/office/drawing/2014/main" id="{416451A2-FF95-4DC3-B2F6-29430AB2E6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1"/>
          <a:stretch/>
        </p:blipFill>
        <p:spPr bwMode="auto">
          <a:xfrm>
            <a:off x="3627894" y="988749"/>
            <a:ext cx="3062286" cy="223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07A9243D-8FC3-4B36-874B-55906B03F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7548" y="3209925"/>
            <a:ext cx="482824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Resultado de imagen para independencia eeuu">
            <a:extLst>
              <a:ext uri="{FF2B5EF4-FFF2-40B4-BE49-F238E27FC236}">
                <a16:creationId xmlns:a16="http://schemas.microsoft.com/office/drawing/2014/main" id="{03255F17-ABC3-48F9-8E76-CF845562CB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" b="-4"/>
          <a:stretch/>
        </p:blipFill>
        <p:spPr bwMode="auto">
          <a:xfrm>
            <a:off x="356261" y="3432789"/>
            <a:ext cx="3062286" cy="222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86A3C11F-06C7-4C4D-A907-4F4DAA902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8747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Resultado de imagen para burguesia">
            <a:extLst>
              <a:ext uri="{FF2B5EF4-FFF2-40B4-BE49-F238E27FC236}">
                <a16:creationId xmlns:a16="http://schemas.microsoft.com/office/drawing/2014/main" id="{E64A2A8A-BE84-4F9A-A729-68B794D189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0247"/>
          <a:stretch/>
        </p:blipFill>
        <p:spPr bwMode="auto">
          <a:xfrm>
            <a:off x="3627894" y="3432790"/>
            <a:ext cx="3062286" cy="258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2C1CB42-A3B5-4F23-8861-F59F6DB3F7E4}"/>
              </a:ext>
            </a:extLst>
          </p:cNvPr>
          <p:cNvSpPr/>
          <p:nvPr/>
        </p:nvSpPr>
        <p:spPr>
          <a:xfrm>
            <a:off x="7550976" y="3429000"/>
            <a:ext cx="33083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Anótalos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cuaderno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separándolos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ámbitos</a:t>
            </a:r>
            <a:r>
              <a:rPr lang="en-US" dirty="0">
                <a:solidFill>
                  <a:schemeClr val="bg1"/>
                </a:solidFill>
              </a:rPr>
              <a:t>: politico, </a:t>
            </a:r>
            <a:r>
              <a:rPr lang="en-US" dirty="0" err="1">
                <a:solidFill>
                  <a:schemeClr val="bg1"/>
                </a:solidFill>
              </a:rPr>
              <a:t>económico</a:t>
            </a:r>
            <a:r>
              <a:rPr lang="en-US" dirty="0">
                <a:solidFill>
                  <a:schemeClr val="bg1"/>
                </a:solidFill>
              </a:rPr>
              <a:t> y social.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8967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B7029B2-E64F-4B88-B4FA-22C9E7E17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es-CL" sz="3800">
                <a:solidFill>
                  <a:schemeClr val="bg1"/>
                </a:solidFill>
              </a:rPr>
              <a:t>Video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529249-804C-4FB0-8A2A-79B365A08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 lnSpcReduction="10000"/>
          </a:bodyPr>
          <a:lstStyle/>
          <a:p>
            <a:r>
              <a:rPr lang="es-CL" sz="2000" dirty="0">
                <a:solidFill>
                  <a:schemeClr val="bg1"/>
                </a:solidFill>
              </a:rPr>
              <a:t>Observa atentamente el video resumen de la Revolución Francesa y registra en tu cuaderno los elementos que consideres más relevantes.</a:t>
            </a:r>
          </a:p>
          <a:p>
            <a:pPr marL="0" indent="0">
              <a:buNone/>
            </a:pPr>
            <a:endParaRPr lang="es-CL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CL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CL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CL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CL" sz="2000" dirty="0">
              <a:solidFill>
                <a:schemeClr val="bg1"/>
              </a:solidFill>
            </a:endParaRPr>
          </a:p>
          <a:p>
            <a:r>
              <a:rPr lang="es-CL" sz="2000" dirty="0">
                <a:solidFill>
                  <a:schemeClr val="bg1"/>
                </a:solidFill>
              </a:rPr>
              <a:t>¿Cómo era la relación entre la monarquía y la burguesía?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Resultado de imagen para guru guru videocaset">
            <a:extLst>
              <a:ext uri="{FF2B5EF4-FFF2-40B4-BE49-F238E27FC236}">
                <a16:creationId xmlns:a16="http://schemas.microsoft.com/office/drawing/2014/main" id="{9A7592B8-8F8E-47D8-9B47-C6D142DE1E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5" r="19015"/>
          <a:stretch/>
        </p:blipFill>
        <p:spPr bwMode="auto">
          <a:xfrm>
            <a:off x="6525453" y="0"/>
            <a:ext cx="566654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6817B9A2-4333-4332-B627-DF84C62113D8}"/>
              </a:ext>
            </a:extLst>
          </p:cNvPr>
          <p:cNvSpPr/>
          <p:nvPr/>
        </p:nvSpPr>
        <p:spPr>
          <a:xfrm>
            <a:off x="649867" y="3260596"/>
            <a:ext cx="5082315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CL" dirty="0">
                <a:hlinkClick r:id="rId3"/>
              </a:rPr>
              <a:t>https://www.youtube.com/watch?v=DUqg1ALdY7w</a:t>
            </a:r>
            <a:endParaRPr lang="es-CL" dirty="0"/>
          </a:p>
          <a:p>
            <a:pPr>
              <a:spcAft>
                <a:spcPts val="600"/>
              </a:spcAft>
            </a:pPr>
            <a:endParaRPr lang="es-CL" dirty="0"/>
          </a:p>
          <a:p>
            <a:pPr algn="ctr">
              <a:spcAft>
                <a:spcPts val="600"/>
              </a:spcAft>
            </a:pPr>
            <a:r>
              <a:rPr lang="es-ES" dirty="0">
                <a:solidFill>
                  <a:schemeClr val="bg1"/>
                </a:solidFill>
              </a:rPr>
              <a:t>La Revolución Francesa en 3 minutos</a:t>
            </a:r>
          </a:p>
          <a:p>
            <a:pPr>
              <a:spcAft>
                <a:spcPts val="600"/>
              </a:spcAft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4557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5EF6089-A421-45FF-91AF-CCDB043AE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69925"/>
            <a:ext cx="4800600" cy="1325563"/>
          </a:xfrm>
        </p:spPr>
        <p:txBody>
          <a:bodyPr anchor="b">
            <a:normAutofit/>
          </a:bodyPr>
          <a:lstStyle/>
          <a:p>
            <a:r>
              <a:rPr lang="es-CL">
                <a:solidFill>
                  <a:schemeClr val="bg1"/>
                </a:solidFill>
              </a:rPr>
              <a:t>Respondamos</a:t>
            </a:r>
          </a:p>
        </p:txBody>
      </p: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720EF9-630C-48B7-93C9-0C007F5A8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288833"/>
            <a:ext cx="4800600" cy="37115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000" dirty="0">
                <a:solidFill>
                  <a:schemeClr val="bg1"/>
                </a:solidFill>
              </a:rPr>
              <a:t>¿Qué crees que significan los conceptos de libertad e igualdad?</a:t>
            </a:r>
          </a:p>
          <a:p>
            <a:pPr marL="0" indent="0">
              <a:buNone/>
            </a:pPr>
            <a:endParaRPr lang="es-CL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CL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CL" sz="2000" dirty="0">
                <a:solidFill>
                  <a:schemeClr val="bg1"/>
                </a:solidFill>
              </a:rPr>
              <a:t>Registra la respuesta en tu cuaderno.</a:t>
            </a:r>
          </a:p>
        </p:txBody>
      </p:sp>
      <p:pic>
        <p:nvPicPr>
          <p:cNvPr id="6" name="Imagen 5" descr="Imagen que contiene taza, señal, cd&#10;&#10;Descripción generada automáticamente">
            <a:extLst>
              <a:ext uri="{FF2B5EF4-FFF2-40B4-BE49-F238E27FC236}">
                <a16:creationId xmlns:a16="http://schemas.microsoft.com/office/drawing/2014/main" id="{8040FBDD-6CB1-475A-A507-441EA064B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13656" y="369913"/>
            <a:ext cx="1851713" cy="2784532"/>
          </a:xfrm>
          <a:prstGeom prst="rect">
            <a:avLst/>
          </a:prstGeom>
        </p:spPr>
      </p:pic>
      <p:sp>
        <p:nvSpPr>
          <p:cNvPr id="194" name="Rectangle 193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Resultado de imagen para william wallace">
            <a:extLst>
              <a:ext uri="{FF2B5EF4-FFF2-40B4-BE49-F238E27FC236}">
                <a16:creationId xmlns:a16="http://schemas.microsoft.com/office/drawing/2014/main" id="{0B52A7E4-FA90-48F2-90C8-6EF2A4E4D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8661" y="4113228"/>
            <a:ext cx="3588640" cy="201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" name="Rectangle 194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1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D8515DC8-3701-44EB-999C-D5402B90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8152" y="0"/>
            <a:ext cx="8981524" cy="6858000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E36B9F7-7D09-4881-8DDE-9E9D38880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99052" y="129609"/>
            <a:ext cx="10007966" cy="1325563"/>
          </a:xfrm>
        </p:spPr>
        <p:txBody>
          <a:bodyPr>
            <a:normAutofit/>
          </a:bodyPr>
          <a:lstStyle/>
          <a:p>
            <a:pPr algn="ctr"/>
            <a:r>
              <a:rPr lang="es-CL" sz="4000" u="sng" dirty="0"/>
              <a:t>Conceptos: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7312274-6A94-40EA-A4E7-A10435F896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08152" y="1455478"/>
            <a:ext cx="3925492" cy="1595358"/>
          </a:xfrm>
        </p:spPr>
        <p:txBody>
          <a:bodyPr>
            <a:normAutofit/>
          </a:bodyPr>
          <a:lstStyle/>
          <a:p>
            <a:r>
              <a:rPr lang="es-CL" sz="2000" dirty="0"/>
              <a:t>Liberalismo:</a:t>
            </a:r>
          </a:p>
          <a:p>
            <a:pPr marL="0" indent="0">
              <a:buNone/>
            </a:pPr>
            <a:r>
              <a:rPr lang="es-CL" sz="2000" dirty="0"/>
              <a:t>Doctrina política, económica y social que defiende la libertad del individuo y la limitación del poder del Estado.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5F8A7C7-FC4C-4DE6-A91C-70CB15668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9410" y="3807164"/>
            <a:ext cx="3931319" cy="1977639"/>
          </a:xfrm>
        </p:spPr>
        <p:txBody>
          <a:bodyPr>
            <a:normAutofit/>
          </a:bodyPr>
          <a:lstStyle/>
          <a:p>
            <a:r>
              <a:rPr lang="es-CL" sz="2000" dirty="0"/>
              <a:t>República:</a:t>
            </a:r>
          </a:p>
          <a:p>
            <a:pPr marL="0" indent="0">
              <a:buNone/>
            </a:pPr>
            <a:r>
              <a:rPr lang="es-CL" sz="2000" dirty="0"/>
              <a:t>Sistema de gobierno en los cuales los ciudadanos eligen a sus autoridades máximas, la vida en sociedad se encuentra regulada por leyes y otros principios.</a:t>
            </a:r>
          </a:p>
        </p:txBody>
      </p:sp>
      <p:pic>
        <p:nvPicPr>
          <p:cNvPr id="6" name="Imagen 5" descr="Imagen que contiene texto, libro, foto, grupo&#10;&#10;Descripción generada automáticamente">
            <a:extLst>
              <a:ext uri="{FF2B5EF4-FFF2-40B4-BE49-F238E27FC236}">
                <a16:creationId xmlns:a16="http://schemas.microsoft.com/office/drawing/2014/main" id="{8F9C0CB2-188E-4BDF-A558-B2D51E6DC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74619" y="1599240"/>
            <a:ext cx="4617381" cy="365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643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8">
            <a:extLst>
              <a:ext uri="{FF2B5EF4-FFF2-40B4-BE49-F238E27FC236}">
                <a16:creationId xmlns:a16="http://schemas.microsoft.com/office/drawing/2014/main" id="{A017E2F9-032A-4CAE-A2E4-7465A67B7A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3324"/>
            <a:ext cx="12192000" cy="686132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 3">
            <a:extLst>
              <a:ext uri="{FF2B5EF4-FFF2-40B4-BE49-F238E27FC236}">
                <a16:creationId xmlns:a16="http://schemas.microsoft.com/office/drawing/2014/main" id="{036EB2E8-1BD0-492D-BF5A-CE0184DA7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04672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316ED32-D562-46FD-A6C1-B0FBF4EF6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3325"/>
            <a:ext cx="9681166" cy="6861324"/>
          </a:xfrm>
          <a:custGeom>
            <a:avLst/>
            <a:gdLst>
              <a:gd name="connsiteX0" fmla="*/ 0 w 9681166"/>
              <a:gd name="connsiteY0" fmla="*/ 6861324 h 6861324"/>
              <a:gd name="connsiteX1" fmla="*/ 3359025 w 9681166"/>
              <a:gd name="connsiteY1" fmla="*/ 6861324 h 6861324"/>
              <a:gd name="connsiteX2" fmla="*/ 3359025 w 9681166"/>
              <a:gd name="connsiteY2" fmla="*/ 6861323 h 6861324"/>
              <a:gd name="connsiteX3" fmla="*/ 9324977 w 9681166"/>
              <a:gd name="connsiteY3" fmla="*/ 6861323 h 6861324"/>
              <a:gd name="connsiteX4" fmla="*/ 9323659 w 9681166"/>
              <a:gd name="connsiteY4" fmla="*/ 6858478 h 6861324"/>
              <a:gd name="connsiteX5" fmla="*/ 9681166 w 9681166"/>
              <a:gd name="connsiteY5" fmla="*/ 6858478 h 6861324"/>
              <a:gd name="connsiteX6" fmla="*/ 6504791 w 9681166"/>
              <a:gd name="connsiteY6" fmla="*/ 0 h 6861324"/>
              <a:gd name="connsiteX7" fmla="*/ 6499214 w 9681166"/>
              <a:gd name="connsiteY7" fmla="*/ 0 h 6861324"/>
              <a:gd name="connsiteX8" fmla="*/ 5432986 w 9681166"/>
              <a:gd name="connsiteY8" fmla="*/ 0 h 6861324"/>
              <a:gd name="connsiteX9" fmla="*/ 1603114 w 9681166"/>
              <a:gd name="connsiteY9" fmla="*/ 0 h 6861324"/>
              <a:gd name="connsiteX10" fmla="*/ 1603114 w 9681166"/>
              <a:gd name="connsiteY10" fmla="*/ 479 h 6861324"/>
              <a:gd name="connsiteX11" fmla="*/ 356189 w 9681166"/>
              <a:gd name="connsiteY11" fmla="*/ 479 h 6861324"/>
              <a:gd name="connsiteX12" fmla="*/ 356189 w 9681166"/>
              <a:gd name="connsiteY12" fmla="*/ 3324 h 6861324"/>
              <a:gd name="connsiteX13" fmla="*/ 0 w 9681166"/>
              <a:gd name="connsiteY13" fmla="*/ 3324 h 686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681166" h="6861324">
                <a:moveTo>
                  <a:pt x="0" y="6861324"/>
                </a:moveTo>
                <a:lnTo>
                  <a:pt x="3359025" y="6861324"/>
                </a:lnTo>
                <a:lnTo>
                  <a:pt x="3359025" y="6861323"/>
                </a:lnTo>
                <a:lnTo>
                  <a:pt x="9324977" y="6861323"/>
                </a:lnTo>
                <a:lnTo>
                  <a:pt x="9323659" y="6858478"/>
                </a:lnTo>
                <a:lnTo>
                  <a:pt x="9681166" y="6858478"/>
                </a:lnTo>
                <a:lnTo>
                  <a:pt x="6504791" y="0"/>
                </a:lnTo>
                <a:lnTo>
                  <a:pt x="6499214" y="0"/>
                </a:lnTo>
                <a:lnTo>
                  <a:pt x="5432986" y="0"/>
                </a:lnTo>
                <a:lnTo>
                  <a:pt x="1603114" y="0"/>
                </a:lnTo>
                <a:lnTo>
                  <a:pt x="1603114" y="479"/>
                </a:lnTo>
                <a:lnTo>
                  <a:pt x="356189" y="479"/>
                </a:lnTo>
                <a:lnTo>
                  <a:pt x="356189" y="3324"/>
                </a:lnTo>
                <a:lnTo>
                  <a:pt x="0" y="3324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24BD3308-943A-4187-AA8F-E038629D7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823107"/>
            <a:ext cx="6430784" cy="343102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Principios Republicanos</a:t>
            </a:r>
          </a:p>
        </p:txBody>
      </p:sp>
    </p:spTree>
    <p:extLst>
      <p:ext uri="{BB962C8B-B14F-4D97-AF65-F5344CB8AC3E}">
        <p14:creationId xmlns:p14="http://schemas.microsoft.com/office/powerpoint/2010/main" val="4062945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7A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3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A424FDA9-3D16-446F-B8C0-D6D811A77A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4" b="1988"/>
          <a:stretch/>
        </p:blipFill>
        <p:spPr>
          <a:xfrm>
            <a:off x="477012" y="912888"/>
            <a:ext cx="10718109" cy="467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8615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655</Words>
  <Application>Microsoft Office PowerPoint</Application>
  <PresentationFormat>Panorámica</PresentationFormat>
  <Paragraphs>66</Paragraphs>
  <Slides>16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Aharoni</vt:lpstr>
      <vt:lpstr>Arial</vt:lpstr>
      <vt:lpstr>Calibri</vt:lpstr>
      <vt:lpstr>Calibri Light</vt:lpstr>
      <vt:lpstr>Tema de Office</vt:lpstr>
      <vt:lpstr>Unidad 0. Repaso: Ideal Liberal y republicano</vt:lpstr>
      <vt:lpstr>EL IDEAL LIBERAL REPUBLICANO</vt:lpstr>
      <vt:lpstr>Objetivo:</vt:lpstr>
      <vt:lpstr>¿Qué acontecimientos y elementos del siglo XVIII recuerdas?  </vt:lpstr>
      <vt:lpstr>Video</vt:lpstr>
      <vt:lpstr>Respondamos</vt:lpstr>
      <vt:lpstr>Conceptos:</vt:lpstr>
      <vt:lpstr>Principios Republicanos</vt:lpstr>
      <vt:lpstr>Presentación de PowerPoint</vt:lpstr>
      <vt:lpstr>Principios del Orden Liberal Republicano:</vt:lpstr>
      <vt:lpstr>Organización de gobierno: Parlamentarismo / Presidencialismo</vt:lpstr>
      <vt:lpstr>Liberalismo económico</vt:lpstr>
      <vt:lpstr>Reconocimiento de libertades individuales.</vt:lpstr>
      <vt:lpstr>¿En qué ámbitos de la vida actual se aplican los principios liberales y republicanos? Mínimo  2 ejemplos.  ¿Para qué aspectos de tu vida cotidiana consideras que las libertades individuales son fundamentales? Mínimo 2 ejemplos.</vt:lpstr>
      <vt:lpstr>Presentación de PowerPoint</vt:lpstr>
      <vt:lpstr>Actividad: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construcción del Estados nación y sus desafíos </dc:title>
  <dc:creator>Abraham López</dc:creator>
  <cp:lastModifiedBy>Carmen Barros Ortega</cp:lastModifiedBy>
  <cp:revision>10</cp:revision>
  <dcterms:created xsi:type="dcterms:W3CDTF">2020-03-19T13:46:06Z</dcterms:created>
  <dcterms:modified xsi:type="dcterms:W3CDTF">2021-03-18T15:29:42Z</dcterms:modified>
</cp:coreProperties>
</file>