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6" r:id="rId10"/>
    <p:sldId id="272" r:id="rId11"/>
    <p:sldId id="273" r:id="rId12"/>
    <p:sldId id="278" r:id="rId13"/>
    <p:sldId id="279" r:id="rId14"/>
    <p:sldId id="275" r:id="rId15"/>
    <p:sldId id="280" r:id="rId16"/>
    <p:sldId id="276" r:id="rId17"/>
    <p:sldId id="277" r:id="rId18"/>
    <p:sldId id="271" r:id="rId19"/>
    <p:sldId id="281" r:id="rId20"/>
    <p:sldId id="282" r:id="rId21"/>
    <p:sldId id="28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966" y="42"/>
      </p:cViewPr>
      <p:guideLst/>
    </p:cSldViewPr>
  </p:slideViewPr>
  <p:notesTextViewPr>
    <p:cViewPr>
      <p:scale>
        <a:sx n="1" d="1"/>
        <a:sy n="1" d="1"/>
      </p:scale>
      <p:origin x="0" y="0"/>
    </p:cViewPr>
  </p:notesTextViewPr>
  <p:sorterViewPr>
    <p:cViewPr>
      <p:scale>
        <a:sx n="100" d="100"/>
        <a:sy n="100" d="100"/>
      </p:scale>
      <p:origin x="0" y="-10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55EA6-CE5B-4721-82FB-412F88597922}"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s-CL"/>
        </a:p>
      </dgm:t>
    </dgm:pt>
    <dgm:pt modelId="{99EC70A3-8131-4FE5-9A7D-23E7F3887925}">
      <dgm:prSet phldrT="[Texto]"/>
      <dgm:spPr/>
      <dgm:t>
        <a:bodyPr/>
        <a:lstStyle/>
        <a:p>
          <a:r>
            <a:rPr lang="es-CL" b="1" dirty="0"/>
            <a:t>Folicular</a:t>
          </a:r>
        </a:p>
      </dgm:t>
    </dgm:pt>
    <dgm:pt modelId="{4A1CAD85-3704-45A5-8048-9E939E8399F6}" type="parTrans" cxnId="{A7CF8B18-F0D3-46E5-8C3D-0AF6F2F42C20}">
      <dgm:prSet/>
      <dgm:spPr/>
      <dgm:t>
        <a:bodyPr/>
        <a:lstStyle/>
        <a:p>
          <a:endParaRPr lang="es-CL"/>
        </a:p>
      </dgm:t>
    </dgm:pt>
    <dgm:pt modelId="{5F67D0C7-A083-4E31-BBEE-B4E50E950B61}" type="sibTrans" cxnId="{A7CF8B18-F0D3-46E5-8C3D-0AF6F2F42C20}">
      <dgm:prSet/>
      <dgm:spPr/>
      <dgm:t>
        <a:bodyPr/>
        <a:lstStyle/>
        <a:p>
          <a:endParaRPr lang="es-CL"/>
        </a:p>
      </dgm:t>
    </dgm:pt>
    <dgm:pt modelId="{7155AD8E-EAE3-41A5-96A0-ED63FB5F24E1}">
      <dgm:prSet phldrT="[Texto]"/>
      <dgm:spPr/>
      <dgm:t>
        <a:bodyPr/>
        <a:lstStyle/>
        <a:p>
          <a:r>
            <a:rPr lang="es-CL" dirty="0"/>
            <a:t>Antes de la liberación del óvulo </a:t>
          </a:r>
        </a:p>
      </dgm:t>
    </dgm:pt>
    <dgm:pt modelId="{357840E4-01A0-4091-ABD1-5C15ECE2964B}" type="parTrans" cxnId="{75F8713E-9D56-41B7-B7DA-06E506C07748}">
      <dgm:prSet/>
      <dgm:spPr/>
      <dgm:t>
        <a:bodyPr/>
        <a:lstStyle/>
        <a:p>
          <a:endParaRPr lang="es-CL"/>
        </a:p>
      </dgm:t>
    </dgm:pt>
    <dgm:pt modelId="{C1658E40-A583-4828-B3D3-BAC6EA5BE6CF}" type="sibTrans" cxnId="{75F8713E-9D56-41B7-B7DA-06E506C07748}">
      <dgm:prSet/>
      <dgm:spPr/>
      <dgm:t>
        <a:bodyPr/>
        <a:lstStyle/>
        <a:p>
          <a:endParaRPr lang="es-CL"/>
        </a:p>
      </dgm:t>
    </dgm:pt>
    <dgm:pt modelId="{348D70F5-F2A4-42EA-9711-0EB049E9A132}">
      <dgm:prSet phldrT="[Texto]"/>
      <dgm:spPr/>
      <dgm:t>
        <a:bodyPr/>
        <a:lstStyle/>
        <a:p>
          <a:r>
            <a:rPr lang="es-CL" b="1" dirty="0"/>
            <a:t>Ovulatoria</a:t>
          </a:r>
          <a:r>
            <a:rPr lang="es-CL" dirty="0"/>
            <a:t> </a:t>
          </a:r>
        </a:p>
      </dgm:t>
    </dgm:pt>
    <dgm:pt modelId="{925F9855-EFFA-412C-9052-28BE30DDFFBA}" type="parTrans" cxnId="{A3EA8CA9-1D51-4D96-B425-8307BFB849F2}">
      <dgm:prSet/>
      <dgm:spPr/>
      <dgm:t>
        <a:bodyPr/>
        <a:lstStyle/>
        <a:p>
          <a:endParaRPr lang="es-CL"/>
        </a:p>
      </dgm:t>
    </dgm:pt>
    <dgm:pt modelId="{4A95FB61-CB16-40A7-96E5-DD513B167398}" type="sibTrans" cxnId="{A3EA8CA9-1D51-4D96-B425-8307BFB849F2}">
      <dgm:prSet/>
      <dgm:spPr/>
      <dgm:t>
        <a:bodyPr/>
        <a:lstStyle/>
        <a:p>
          <a:endParaRPr lang="es-CL"/>
        </a:p>
      </dgm:t>
    </dgm:pt>
    <dgm:pt modelId="{0F3B7D42-6CDA-4D6B-B59D-25F21019FD6E}">
      <dgm:prSet phldrT="[Texto]"/>
      <dgm:spPr/>
      <dgm:t>
        <a:bodyPr/>
        <a:lstStyle/>
        <a:p>
          <a:r>
            <a:rPr lang="es-CL" dirty="0"/>
            <a:t>Liberación del óvulo</a:t>
          </a:r>
        </a:p>
      </dgm:t>
    </dgm:pt>
    <dgm:pt modelId="{4507895A-5EA2-4C79-BE40-4A53A2893556}" type="parTrans" cxnId="{7C416FE7-DA25-4A1E-BC68-36AE3ACF4F14}">
      <dgm:prSet/>
      <dgm:spPr/>
      <dgm:t>
        <a:bodyPr/>
        <a:lstStyle/>
        <a:p>
          <a:endParaRPr lang="es-CL"/>
        </a:p>
      </dgm:t>
    </dgm:pt>
    <dgm:pt modelId="{713C298D-15EB-4EE1-9984-66B0698023EE}" type="sibTrans" cxnId="{7C416FE7-DA25-4A1E-BC68-36AE3ACF4F14}">
      <dgm:prSet/>
      <dgm:spPr/>
      <dgm:t>
        <a:bodyPr/>
        <a:lstStyle/>
        <a:p>
          <a:endParaRPr lang="es-CL"/>
        </a:p>
      </dgm:t>
    </dgm:pt>
    <dgm:pt modelId="{3AFA8EA5-3BF2-41CF-876C-77FFB3589B14}">
      <dgm:prSet phldrT="[Texto]"/>
      <dgm:spPr/>
      <dgm:t>
        <a:bodyPr/>
        <a:lstStyle/>
        <a:p>
          <a:r>
            <a:rPr lang="es-CL" b="1" dirty="0"/>
            <a:t>Lútea</a:t>
          </a:r>
        </a:p>
      </dgm:t>
    </dgm:pt>
    <dgm:pt modelId="{E472E0EC-A28E-4F24-B583-7D8FBDDD35CF}" type="sibTrans" cxnId="{B7D46DC8-8D19-42F3-8B64-FD96597641E2}">
      <dgm:prSet/>
      <dgm:spPr/>
      <dgm:t>
        <a:bodyPr/>
        <a:lstStyle/>
        <a:p>
          <a:endParaRPr lang="es-CL"/>
        </a:p>
      </dgm:t>
    </dgm:pt>
    <dgm:pt modelId="{0C597C39-82D7-47BA-ACEA-5599FC1C77DC}" type="parTrans" cxnId="{B7D46DC8-8D19-42F3-8B64-FD96597641E2}">
      <dgm:prSet/>
      <dgm:spPr/>
      <dgm:t>
        <a:bodyPr/>
        <a:lstStyle/>
        <a:p>
          <a:endParaRPr lang="es-CL"/>
        </a:p>
      </dgm:t>
    </dgm:pt>
    <dgm:pt modelId="{CE167BF5-C15F-4C6C-8A48-0C92A6113AB8}">
      <dgm:prSet phldrT="[Texto]"/>
      <dgm:spPr/>
      <dgm:t>
        <a:bodyPr/>
        <a:lstStyle/>
        <a:p>
          <a:r>
            <a:rPr lang="es-CL" dirty="0"/>
            <a:t>Después de la liberación del óvulo</a:t>
          </a:r>
        </a:p>
      </dgm:t>
    </dgm:pt>
    <dgm:pt modelId="{E943B43A-04A9-4A79-BEAD-FC9E19406061}" type="sibTrans" cxnId="{30FD01AA-F67A-42E0-8A76-57A18BC23629}">
      <dgm:prSet/>
      <dgm:spPr/>
      <dgm:t>
        <a:bodyPr/>
        <a:lstStyle/>
        <a:p>
          <a:endParaRPr lang="es-CL"/>
        </a:p>
      </dgm:t>
    </dgm:pt>
    <dgm:pt modelId="{5CE0BBED-306B-4BBE-8E0D-907091435BA4}" type="parTrans" cxnId="{30FD01AA-F67A-42E0-8A76-57A18BC23629}">
      <dgm:prSet/>
      <dgm:spPr/>
      <dgm:t>
        <a:bodyPr/>
        <a:lstStyle/>
        <a:p>
          <a:endParaRPr lang="es-CL"/>
        </a:p>
      </dgm:t>
    </dgm:pt>
    <dgm:pt modelId="{7AD07222-8E09-483F-B53C-DC802C9D730B}" type="pres">
      <dgm:prSet presAssocID="{EFD55EA6-CE5B-4721-82FB-412F88597922}" presName="Name0" presStyleCnt="0">
        <dgm:presLayoutVars>
          <dgm:chMax val="7"/>
          <dgm:chPref val="7"/>
          <dgm:dir/>
          <dgm:animOne val="branch"/>
          <dgm:animLvl val="lvl"/>
        </dgm:presLayoutVars>
      </dgm:prSet>
      <dgm:spPr/>
    </dgm:pt>
    <dgm:pt modelId="{BE369E0C-0A73-4216-87A1-E6F7A02040D8}" type="pres">
      <dgm:prSet presAssocID="{99EC70A3-8131-4FE5-9A7D-23E7F3887925}" presName="composite" presStyleCnt="0"/>
      <dgm:spPr/>
    </dgm:pt>
    <dgm:pt modelId="{D4C125F1-9AFC-48F1-A19F-51DB7897EC76}" type="pres">
      <dgm:prSet presAssocID="{99EC70A3-8131-4FE5-9A7D-23E7F3887925}" presName="BackAccent" presStyleLbl="bgShp" presStyleIdx="0" presStyleCnt="3"/>
      <dgm:spPr/>
    </dgm:pt>
    <dgm:pt modelId="{63669610-6302-47BA-9FF4-A8E941E2DE79}" type="pres">
      <dgm:prSet presAssocID="{99EC70A3-8131-4FE5-9A7D-23E7F3887925}" presName="Accent" presStyleLbl="alignNode1" presStyleIdx="0" presStyleCnt="3"/>
      <dgm:spPr/>
    </dgm:pt>
    <dgm:pt modelId="{8CD75EFF-DCCF-42D3-B36A-A88A33E98141}" type="pres">
      <dgm:prSet presAssocID="{99EC70A3-8131-4FE5-9A7D-23E7F3887925}" presName="Child" presStyleLbl="revTx" presStyleIdx="0" presStyleCnt="6">
        <dgm:presLayoutVars>
          <dgm:chMax val="0"/>
          <dgm:chPref val="0"/>
          <dgm:bulletEnabled val="1"/>
        </dgm:presLayoutVars>
      </dgm:prSet>
      <dgm:spPr/>
    </dgm:pt>
    <dgm:pt modelId="{5C30C82F-EDA6-4213-9815-5AD86A77F1E2}" type="pres">
      <dgm:prSet presAssocID="{99EC70A3-8131-4FE5-9A7D-23E7F3887925}" presName="Parent" presStyleLbl="revTx" presStyleIdx="1" presStyleCnt="6">
        <dgm:presLayoutVars>
          <dgm:chMax val="1"/>
          <dgm:chPref val="1"/>
          <dgm:bulletEnabled val="1"/>
        </dgm:presLayoutVars>
      </dgm:prSet>
      <dgm:spPr/>
    </dgm:pt>
    <dgm:pt modelId="{58E08D66-26CD-4007-86B9-CD9DC445CF9E}" type="pres">
      <dgm:prSet presAssocID="{5F67D0C7-A083-4E31-BBEE-B4E50E950B61}" presName="sibTrans" presStyleCnt="0"/>
      <dgm:spPr/>
    </dgm:pt>
    <dgm:pt modelId="{E90E5DC7-36C1-41E8-A453-6EC76D1BBE89}" type="pres">
      <dgm:prSet presAssocID="{348D70F5-F2A4-42EA-9711-0EB049E9A132}" presName="composite" presStyleCnt="0"/>
      <dgm:spPr/>
    </dgm:pt>
    <dgm:pt modelId="{EA9EBEE8-7B6A-4E13-BC9F-5E5F3D0C3A6A}" type="pres">
      <dgm:prSet presAssocID="{348D70F5-F2A4-42EA-9711-0EB049E9A132}" presName="BackAccent" presStyleLbl="bgShp" presStyleIdx="1" presStyleCnt="3"/>
      <dgm:spPr/>
    </dgm:pt>
    <dgm:pt modelId="{C2738E6D-9239-43B1-9879-EBD8266662C4}" type="pres">
      <dgm:prSet presAssocID="{348D70F5-F2A4-42EA-9711-0EB049E9A132}" presName="Accent" presStyleLbl="alignNode1" presStyleIdx="1" presStyleCnt="3"/>
      <dgm:spPr/>
    </dgm:pt>
    <dgm:pt modelId="{30472D2D-E4B0-4A35-8E93-74C437EBACEE}" type="pres">
      <dgm:prSet presAssocID="{348D70F5-F2A4-42EA-9711-0EB049E9A132}" presName="Child" presStyleLbl="revTx" presStyleIdx="2" presStyleCnt="6">
        <dgm:presLayoutVars>
          <dgm:chMax val="0"/>
          <dgm:chPref val="0"/>
          <dgm:bulletEnabled val="1"/>
        </dgm:presLayoutVars>
      </dgm:prSet>
      <dgm:spPr/>
    </dgm:pt>
    <dgm:pt modelId="{55AC0F42-88C3-4CED-A80F-851C28A61731}" type="pres">
      <dgm:prSet presAssocID="{348D70F5-F2A4-42EA-9711-0EB049E9A132}" presName="Parent" presStyleLbl="revTx" presStyleIdx="3" presStyleCnt="6">
        <dgm:presLayoutVars>
          <dgm:chMax val="1"/>
          <dgm:chPref val="1"/>
          <dgm:bulletEnabled val="1"/>
        </dgm:presLayoutVars>
      </dgm:prSet>
      <dgm:spPr/>
    </dgm:pt>
    <dgm:pt modelId="{CCE2B524-B8C5-4B95-B79D-F8821E3BB7F3}" type="pres">
      <dgm:prSet presAssocID="{4A95FB61-CB16-40A7-96E5-DD513B167398}" presName="sibTrans" presStyleCnt="0"/>
      <dgm:spPr/>
    </dgm:pt>
    <dgm:pt modelId="{BF023780-297E-4050-A99F-04E90828F4DD}" type="pres">
      <dgm:prSet presAssocID="{3AFA8EA5-3BF2-41CF-876C-77FFB3589B14}" presName="composite" presStyleCnt="0"/>
      <dgm:spPr/>
    </dgm:pt>
    <dgm:pt modelId="{9D495EE0-4B63-4BA2-BA9B-CBDBAF7F6E5A}" type="pres">
      <dgm:prSet presAssocID="{3AFA8EA5-3BF2-41CF-876C-77FFB3589B14}" presName="BackAccent" presStyleLbl="bgShp" presStyleIdx="2" presStyleCnt="3"/>
      <dgm:spPr/>
    </dgm:pt>
    <dgm:pt modelId="{8A1EEBEE-0737-436F-BD36-D71363ABD053}" type="pres">
      <dgm:prSet presAssocID="{3AFA8EA5-3BF2-41CF-876C-77FFB3589B14}" presName="Accent" presStyleLbl="alignNode1" presStyleIdx="2" presStyleCnt="3"/>
      <dgm:spPr/>
    </dgm:pt>
    <dgm:pt modelId="{CA40F7F8-7C96-49E2-BA71-CB017F66689A}" type="pres">
      <dgm:prSet presAssocID="{3AFA8EA5-3BF2-41CF-876C-77FFB3589B14}" presName="Child" presStyleLbl="revTx" presStyleIdx="4" presStyleCnt="6">
        <dgm:presLayoutVars>
          <dgm:chMax val="0"/>
          <dgm:chPref val="0"/>
          <dgm:bulletEnabled val="1"/>
        </dgm:presLayoutVars>
      </dgm:prSet>
      <dgm:spPr/>
    </dgm:pt>
    <dgm:pt modelId="{8AE2770D-4085-4683-824B-A98D8765B017}" type="pres">
      <dgm:prSet presAssocID="{3AFA8EA5-3BF2-41CF-876C-77FFB3589B14}" presName="Parent" presStyleLbl="revTx" presStyleIdx="5" presStyleCnt="6">
        <dgm:presLayoutVars>
          <dgm:chMax val="1"/>
          <dgm:chPref val="1"/>
          <dgm:bulletEnabled val="1"/>
        </dgm:presLayoutVars>
      </dgm:prSet>
      <dgm:spPr/>
    </dgm:pt>
  </dgm:ptLst>
  <dgm:cxnLst>
    <dgm:cxn modelId="{08974C0F-AEB1-49A7-9FB0-18E3E509923A}" type="presOf" srcId="{EFD55EA6-CE5B-4721-82FB-412F88597922}" destId="{7AD07222-8E09-483F-B53C-DC802C9D730B}" srcOrd="0" destOrd="0" presId="urn:microsoft.com/office/officeart/2008/layout/IncreasingCircleProcess"/>
    <dgm:cxn modelId="{A7CF8B18-F0D3-46E5-8C3D-0AF6F2F42C20}" srcId="{EFD55EA6-CE5B-4721-82FB-412F88597922}" destId="{99EC70A3-8131-4FE5-9A7D-23E7F3887925}" srcOrd="0" destOrd="0" parTransId="{4A1CAD85-3704-45A5-8048-9E939E8399F6}" sibTransId="{5F67D0C7-A083-4E31-BBEE-B4E50E950B61}"/>
    <dgm:cxn modelId="{75F8713E-9D56-41B7-B7DA-06E506C07748}" srcId="{99EC70A3-8131-4FE5-9A7D-23E7F3887925}" destId="{7155AD8E-EAE3-41A5-96A0-ED63FB5F24E1}" srcOrd="0" destOrd="0" parTransId="{357840E4-01A0-4091-ABD1-5C15ECE2964B}" sibTransId="{C1658E40-A583-4828-B3D3-BAC6EA5BE6CF}"/>
    <dgm:cxn modelId="{5BD2BD3F-C309-4D4C-A4B7-AB508FD97B9C}" type="presOf" srcId="{CE167BF5-C15F-4C6C-8A48-0C92A6113AB8}" destId="{CA40F7F8-7C96-49E2-BA71-CB017F66689A}" srcOrd="0" destOrd="0" presId="urn:microsoft.com/office/officeart/2008/layout/IncreasingCircleProcess"/>
    <dgm:cxn modelId="{5818B04A-568D-4AE7-9238-FA8DEEFD21AD}" type="presOf" srcId="{3AFA8EA5-3BF2-41CF-876C-77FFB3589B14}" destId="{8AE2770D-4085-4683-824B-A98D8765B017}" srcOrd="0" destOrd="0" presId="urn:microsoft.com/office/officeart/2008/layout/IncreasingCircleProcess"/>
    <dgm:cxn modelId="{3304647B-835C-4C10-9877-A7EBBB2C3CBE}" type="presOf" srcId="{0F3B7D42-6CDA-4D6B-B59D-25F21019FD6E}" destId="{30472D2D-E4B0-4A35-8E93-74C437EBACEE}" srcOrd="0" destOrd="0" presId="urn:microsoft.com/office/officeart/2008/layout/IncreasingCircleProcess"/>
    <dgm:cxn modelId="{A3EA8CA9-1D51-4D96-B425-8307BFB849F2}" srcId="{EFD55EA6-CE5B-4721-82FB-412F88597922}" destId="{348D70F5-F2A4-42EA-9711-0EB049E9A132}" srcOrd="1" destOrd="0" parTransId="{925F9855-EFFA-412C-9052-28BE30DDFFBA}" sibTransId="{4A95FB61-CB16-40A7-96E5-DD513B167398}"/>
    <dgm:cxn modelId="{30FD01AA-F67A-42E0-8A76-57A18BC23629}" srcId="{3AFA8EA5-3BF2-41CF-876C-77FFB3589B14}" destId="{CE167BF5-C15F-4C6C-8A48-0C92A6113AB8}" srcOrd="0" destOrd="0" parTransId="{5CE0BBED-306B-4BBE-8E0D-907091435BA4}" sibTransId="{E943B43A-04A9-4A79-BEAD-FC9E19406061}"/>
    <dgm:cxn modelId="{B7D46DC8-8D19-42F3-8B64-FD96597641E2}" srcId="{EFD55EA6-CE5B-4721-82FB-412F88597922}" destId="{3AFA8EA5-3BF2-41CF-876C-77FFB3589B14}" srcOrd="2" destOrd="0" parTransId="{0C597C39-82D7-47BA-ACEA-5599FC1C77DC}" sibTransId="{E472E0EC-A28E-4F24-B583-7D8FBDDD35CF}"/>
    <dgm:cxn modelId="{B595BCCC-D700-4AB0-B582-DD081C2D4666}" type="presOf" srcId="{348D70F5-F2A4-42EA-9711-0EB049E9A132}" destId="{55AC0F42-88C3-4CED-A80F-851C28A61731}" srcOrd="0" destOrd="0" presId="urn:microsoft.com/office/officeart/2008/layout/IncreasingCircleProcess"/>
    <dgm:cxn modelId="{7D0F5ADF-FE78-4CE4-95C6-F81DFEB431C7}" type="presOf" srcId="{99EC70A3-8131-4FE5-9A7D-23E7F3887925}" destId="{5C30C82F-EDA6-4213-9815-5AD86A77F1E2}" srcOrd="0" destOrd="0" presId="urn:microsoft.com/office/officeart/2008/layout/IncreasingCircleProcess"/>
    <dgm:cxn modelId="{7C416FE7-DA25-4A1E-BC68-36AE3ACF4F14}" srcId="{348D70F5-F2A4-42EA-9711-0EB049E9A132}" destId="{0F3B7D42-6CDA-4D6B-B59D-25F21019FD6E}" srcOrd="0" destOrd="0" parTransId="{4507895A-5EA2-4C79-BE40-4A53A2893556}" sibTransId="{713C298D-15EB-4EE1-9984-66B0698023EE}"/>
    <dgm:cxn modelId="{4F7440EE-A15A-4E60-B6A3-63B2E3AB02A1}" type="presOf" srcId="{7155AD8E-EAE3-41A5-96A0-ED63FB5F24E1}" destId="{8CD75EFF-DCCF-42D3-B36A-A88A33E98141}" srcOrd="0" destOrd="0" presId="urn:microsoft.com/office/officeart/2008/layout/IncreasingCircleProcess"/>
    <dgm:cxn modelId="{AC71804B-8AC1-4E16-87A1-CF945F3F12B8}" type="presParOf" srcId="{7AD07222-8E09-483F-B53C-DC802C9D730B}" destId="{BE369E0C-0A73-4216-87A1-E6F7A02040D8}" srcOrd="0" destOrd="0" presId="urn:microsoft.com/office/officeart/2008/layout/IncreasingCircleProcess"/>
    <dgm:cxn modelId="{DC8B733A-B269-4D2D-A229-804CDEC62CEF}" type="presParOf" srcId="{BE369E0C-0A73-4216-87A1-E6F7A02040D8}" destId="{D4C125F1-9AFC-48F1-A19F-51DB7897EC76}" srcOrd="0" destOrd="0" presId="urn:microsoft.com/office/officeart/2008/layout/IncreasingCircleProcess"/>
    <dgm:cxn modelId="{154E6790-457C-4488-938F-B9411917AFE3}" type="presParOf" srcId="{BE369E0C-0A73-4216-87A1-E6F7A02040D8}" destId="{63669610-6302-47BA-9FF4-A8E941E2DE79}" srcOrd="1" destOrd="0" presId="urn:microsoft.com/office/officeart/2008/layout/IncreasingCircleProcess"/>
    <dgm:cxn modelId="{2B710674-1C50-4748-986A-3A97EDEC2437}" type="presParOf" srcId="{BE369E0C-0A73-4216-87A1-E6F7A02040D8}" destId="{8CD75EFF-DCCF-42D3-B36A-A88A33E98141}" srcOrd="2" destOrd="0" presId="urn:microsoft.com/office/officeart/2008/layout/IncreasingCircleProcess"/>
    <dgm:cxn modelId="{34D52D86-4871-4267-815D-B09B3E44B4F2}" type="presParOf" srcId="{BE369E0C-0A73-4216-87A1-E6F7A02040D8}" destId="{5C30C82F-EDA6-4213-9815-5AD86A77F1E2}" srcOrd="3" destOrd="0" presId="urn:microsoft.com/office/officeart/2008/layout/IncreasingCircleProcess"/>
    <dgm:cxn modelId="{09EDD0E6-34A5-4276-8D4A-A9727B4195F0}" type="presParOf" srcId="{7AD07222-8E09-483F-B53C-DC802C9D730B}" destId="{58E08D66-26CD-4007-86B9-CD9DC445CF9E}" srcOrd="1" destOrd="0" presId="urn:microsoft.com/office/officeart/2008/layout/IncreasingCircleProcess"/>
    <dgm:cxn modelId="{BE29628A-CB3C-4648-B38E-A16968FC8B85}" type="presParOf" srcId="{7AD07222-8E09-483F-B53C-DC802C9D730B}" destId="{E90E5DC7-36C1-41E8-A453-6EC76D1BBE89}" srcOrd="2" destOrd="0" presId="urn:microsoft.com/office/officeart/2008/layout/IncreasingCircleProcess"/>
    <dgm:cxn modelId="{38FC416F-4DDE-4568-AC48-462E7C47B180}" type="presParOf" srcId="{E90E5DC7-36C1-41E8-A453-6EC76D1BBE89}" destId="{EA9EBEE8-7B6A-4E13-BC9F-5E5F3D0C3A6A}" srcOrd="0" destOrd="0" presId="urn:microsoft.com/office/officeart/2008/layout/IncreasingCircleProcess"/>
    <dgm:cxn modelId="{61160F21-8AEB-4AB6-9412-C0BF36548B6C}" type="presParOf" srcId="{E90E5DC7-36C1-41E8-A453-6EC76D1BBE89}" destId="{C2738E6D-9239-43B1-9879-EBD8266662C4}" srcOrd="1" destOrd="0" presId="urn:microsoft.com/office/officeart/2008/layout/IncreasingCircleProcess"/>
    <dgm:cxn modelId="{787E07EE-54C6-4CED-900A-065C87C94C01}" type="presParOf" srcId="{E90E5DC7-36C1-41E8-A453-6EC76D1BBE89}" destId="{30472D2D-E4B0-4A35-8E93-74C437EBACEE}" srcOrd="2" destOrd="0" presId="urn:microsoft.com/office/officeart/2008/layout/IncreasingCircleProcess"/>
    <dgm:cxn modelId="{B8146C7E-F1D2-41AE-A01C-468DD1B5114E}" type="presParOf" srcId="{E90E5DC7-36C1-41E8-A453-6EC76D1BBE89}" destId="{55AC0F42-88C3-4CED-A80F-851C28A61731}" srcOrd="3" destOrd="0" presId="urn:microsoft.com/office/officeart/2008/layout/IncreasingCircleProcess"/>
    <dgm:cxn modelId="{85243433-8C56-457B-AC74-694286268972}" type="presParOf" srcId="{7AD07222-8E09-483F-B53C-DC802C9D730B}" destId="{CCE2B524-B8C5-4B95-B79D-F8821E3BB7F3}" srcOrd="3" destOrd="0" presId="urn:microsoft.com/office/officeart/2008/layout/IncreasingCircleProcess"/>
    <dgm:cxn modelId="{DA67BEB1-63F6-4396-9F12-BC8676E5EF26}" type="presParOf" srcId="{7AD07222-8E09-483F-B53C-DC802C9D730B}" destId="{BF023780-297E-4050-A99F-04E90828F4DD}" srcOrd="4" destOrd="0" presId="urn:microsoft.com/office/officeart/2008/layout/IncreasingCircleProcess"/>
    <dgm:cxn modelId="{22DDD2DA-0585-4D35-A5D0-0E8B513BEE2F}" type="presParOf" srcId="{BF023780-297E-4050-A99F-04E90828F4DD}" destId="{9D495EE0-4B63-4BA2-BA9B-CBDBAF7F6E5A}" srcOrd="0" destOrd="0" presId="urn:microsoft.com/office/officeart/2008/layout/IncreasingCircleProcess"/>
    <dgm:cxn modelId="{37597F73-9081-4594-A70A-388979688EE5}" type="presParOf" srcId="{BF023780-297E-4050-A99F-04E90828F4DD}" destId="{8A1EEBEE-0737-436F-BD36-D71363ABD053}" srcOrd="1" destOrd="0" presId="urn:microsoft.com/office/officeart/2008/layout/IncreasingCircleProcess"/>
    <dgm:cxn modelId="{E876BCBA-8E15-4140-843C-E41F4242C294}" type="presParOf" srcId="{BF023780-297E-4050-A99F-04E90828F4DD}" destId="{CA40F7F8-7C96-49E2-BA71-CB017F66689A}" srcOrd="2" destOrd="0" presId="urn:microsoft.com/office/officeart/2008/layout/IncreasingCircleProcess"/>
    <dgm:cxn modelId="{81012272-BD6C-4AA5-86CF-C6872568CE19}" type="presParOf" srcId="{BF023780-297E-4050-A99F-04E90828F4DD}" destId="{8AE2770D-4085-4683-824B-A98D8765B017}"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125F1-9AFC-48F1-A19F-51DB7897EC76}">
      <dsp:nvSpPr>
        <dsp:cNvPr id="0" name=""/>
        <dsp:cNvSpPr/>
      </dsp:nvSpPr>
      <dsp:spPr>
        <a:xfrm>
          <a:off x="632840" y="0"/>
          <a:ext cx="690067" cy="6900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669610-6302-47BA-9FF4-A8E941E2DE79}">
      <dsp:nvSpPr>
        <dsp:cNvPr id="0" name=""/>
        <dsp:cNvSpPr/>
      </dsp:nvSpPr>
      <dsp:spPr>
        <a:xfrm>
          <a:off x="701847" y="69006"/>
          <a:ext cx="552053" cy="552053"/>
        </a:xfrm>
        <a:prstGeom prst="chord">
          <a:avLst>
            <a:gd name="adj1" fmla="val 1168272"/>
            <a:gd name="adj2" fmla="val 9631728"/>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D75EFF-DCCF-42D3-B36A-A88A33E98141}">
      <dsp:nvSpPr>
        <dsp:cNvPr id="0" name=""/>
        <dsp:cNvSpPr/>
      </dsp:nvSpPr>
      <dsp:spPr>
        <a:xfrm>
          <a:off x="1466672" y="690067"/>
          <a:ext cx="2041448" cy="290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t" anchorCtr="0">
          <a:noAutofit/>
        </a:bodyPr>
        <a:lstStyle/>
        <a:p>
          <a:pPr marL="0" lvl="0" indent="0" algn="l" defTabSz="1289050">
            <a:lnSpc>
              <a:spcPct val="90000"/>
            </a:lnSpc>
            <a:spcBef>
              <a:spcPct val="0"/>
            </a:spcBef>
            <a:spcAft>
              <a:spcPct val="35000"/>
            </a:spcAft>
            <a:buNone/>
          </a:pPr>
          <a:r>
            <a:rPr lang="es-CL" sz="2900" kern="1200" dirty="0"/>
            <a:t>Antes de la liberación del óvulo </a:t>
          </a:r>
        </a:p>
      </dsp:txBody>
      <dsp:txXfrm>
        <a:off x="1466672" y="690067"/>
        <a:ext cx="2041448" cy="2904032"/>
      </dsp:txXfrm>
    </dsp:sp>
    <dsp:sp modelId="{5C30C82F-EDA6-4213-9815-5AD86A77F1E2}">
      <dsp:nvSpPr>
        <dsp:cNvPr id="0" name=""/>
        <dsp:cNvSpPr/>
      </dsp:nvSpPr>
      <dsp:spPr>
        <a:xfrm>
          <a:off x="1466672" y="0"/>
          <a:ext cx="2041448" cy="690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b" anchorCtr="0">
          <a:noAutofit/>
        </a:bodyPr>
        <a:lstStyle/>
        <a:p>
          <a:pPr marL="0" lvl="0" indent="0" algn="l" defTabSz="1289050">
            <a:lnSpc>
              <a:spcPct val="90000"/>
            </a:lnSpc>
            <a:spcBef>
              <a:spcPct val="0"/>
            </a:spcBef>
            <a:spcAft>
              <a:spcPct val="35000"/>
            </a:spcAft>
            <a:buNone/>
          </a:pPr>
          <a:r>
            <a:rPr lang="es-CL" sz="2900" b="1" kern="1200" dirty="0"/>
            <a:t>Folicular</a:t>
          </a:r>
        </a:p>
      </dsp:txBody>
      <dsp:txXfrm>
        <a:off x="1466672" y="0"/>
        <a:ext cx="2041448" cy="690067"/>
      </dsp:txXfrm>
    </dsp:sp>
    <dsp:sp modelId="{EA9EBEE8-7B6A-4E13-BC9F-5E5F3D0C3A6A}">
      <dsp:nvSpPr>
        <dsp:cNvPr id="0" name=""/>
        <dsp:cNvSpPr/>
      </dsp:nvSpPr>
      <dsp:spPr>
        <a:xfrm>
          <a:off x="3651885" y="0"/>
          <a:ext cx="690067" cy="6900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738E6D-9239-43B1-9879-EBD8266662C4}">
      <dsp:nvSpPr>
        <dsp:cNvPr id="0" name=""/>
        <dsp:cNvSpPr/>
      </dsp:nvSpPr>
      <dsp:spPr>
        <a:xfrm>
          <a:off x="3720891" y="69006"/>
          <a:ext cx="552053" cy="552053"/>
        </a:xfrm>
        <a:prstGeom prst="chord">
          <a:avLst>
            <a:gd name="adj1" fmla="val 20431728"/>
            <a:gd name="adj2" fmla="val 11968272"/>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472D2D-E4B0-4A35-8E93-74C437EBACEE}">
      <dsp:nvSpPr>
        <dsp:cNvPr id="0" name=""/>
        <dsp:cNvSpPr/>
      </dsp:nvSpPr>
      <dsp:spPr>
        <a:xfrm>
          <a:off x="4485716" y="690067"/>
          <a:ext cx="2041448" cy="290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t" anchorCtr="0">
          <a:noAutofit/>
        </a:bodyPr>
        <a:lstStyle/>
        <a:p>
          <a:pPr marL="0" lvl="0" indent="0" algn="l" defTabSz="1289050">
            <a:lnSpc>
              <a:spcPct val="90000"/>
            </a:lnSpc>
            <a:spcBef>
              <a:spcPct val="0"/>
            </a:spcBef>
            <a:spcAft>
              <a:spcPct val="35000"/>
            </a:spcAft>
            <a:buNone/>
          </a:pPr>
          <a:r>
            <a:rPr lang="es-CL" sz="2900" kern="1200" dirty="0"/>
            <a:t>Liberación del óvulo</a:t>
          </a:r>
        </a:p>
      </dsp:txBody>
      <dsp:txXfrm>
        <a:off x="4485716" y="690067"/>
        <a:ext cx="2041448" cy="2904032"/>
      </dsp:txXfrm>
    </dsp:sp>
    <dsp:sp modelId="{55AC0F42-88C3-4CED-A80F-851C28A61731}">
      <dsp:nvSpPr>
        <dsp:cNvPr id="0" name=""/>
        <dsp:cNvSpPr/>
      </dsp:nvSpPr>
      <dsp:spPr>
        <a:xfrm>
          <a:off x="4485716" y="0"/>
          <a:ext cx="2041448" cy="690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b" anchorCtr="0">
          <a:noAutofit/>
        </a:bodyPr>
        <a:lstStyle/>
        <a:p>
          <a:pPr marL="0" lvl="0" indent="0" algn="l" defTabSz="1289050">
            <a:lnSpc>
              <a:spcPct val="90000"/>
            </a:lnSpc>
            <a:spcBef>
              <a:spcPct val="0"/>
            </a:spcBef>
            <a:spcAft>
              <a:spcPct val="35000"/>
            </a:spcAft>
            <a:buNone/>
          </a:pPr>
          <a:r>
            <a:rPr lang="es-CL" sz="2900" b="1" kern="1200" dirty="0"/>
            <a:t>Ovulatoria</a:t>
          </a:r>
          <a:r>
            <a:rPr lang="es-CL" sz="2900" kern="1200" dirty="0"/>
            <a:t> </a:t>
          </a:r>
        </a:p>
      </dsp:txBody>
      <dsp:txXfrm>
        <a:off x="4485716" y="0"/>
        <a:ext cx="2041448" cy="690067"/>
      </dsp:txXfrm>
    </dsp:sp>
    <dsp:sp modelId="{9D495EE0-4B63-4BA2-BA9B-CBDBAF7F6E5A}">
      <dsp:nvSpPr>
        <dsp:cNvPr id="0" name=""/>
        <dsp:cNvSpPr/>
      </dsp:nvSpPr>
      <dsp:spPr>
        <a:xfrm>
          <a:off x="6670929" y="0"/>
          <a:ext cx="690067" cy="6900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EEBEE-0737-436F-BD36-D71363ABD053}">
      <dsp:nvSpPr>
        <dsp:cNvPr id="0" name=""/>
        <dsp:cNvSpPr/>
      </dsp:nvSpPr>
      <dsp:spPr>
        <a:xfrm>
          <a:off x="6739935" y="69006"/>
          <a:ext cx="552053" cy="552053"/>
        </a:xfrm>
        <a:prstGeom prst="chord">
          <a:avLst>
            <a:gd name="adj1" fmla="val 16200000"/>
            <a:gd name="adj2" fmla="val 16200000"/>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40F7F8-7C96-49E2-BA71-CB017F66689A}">
      <dsp:nvSpPr>
        <dsp:cNvPr id="0" name=""/>
        <dsp:cNvSpPr/>
      </dsp:nvSpPr>
      <dsp:spPr>
        <a:xfrm>
          <a:off x="7504760" y="690067"/>
          <a:ext cx="2041448" cy="290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t" anchorCtr="0">
          <a:noAutofit/>
        </a:bodyPr>
        <a:lstStyle/>
        <a:p>
          <a:pPr marL="0" lvl="0" indent="0" algn="l" defTabSz="1289050">
            <a:lnSpc>
              <a:spcPct val="90000"/>
            </a:lnSpc>
            <a:spcBef>
              <a:spcPct val="0"/>
            </a:spcBef>
            <a:spcAft>
              <a:spcPct val="35000"/>
            </a:spcAft>
            <a:buNone/>
          </a:pPr>
          <a:r>
            <a:rPr lang="es-CL" sz="2900" kern="1200" dirty="0"/>
            <a:t>Después de la liberación del óvulo</a:t>
          </a:r>
        </a:p>
      </dsp:txBody>
      <dsp:txXfrm>
        <a:off x="7504760" y="690067"/>
        <a:ext cx="2041448" cy="2904032"/>
      </dsp:txXfrm>
    </dsp:sp>
    <dsp:sp modelId="{8AE2770D-4085-4683-824B-A98D8765B017}">
      <dsp:nvSpPr>
        <dsp:cNvPr id="0" name=""/>
        <dsp:cNvSpPr/>
      </dsp:nvSpPr>
      <dsp:spPr>
        <a:xfrm>
          <a:off x="7504760" y="0"/>
          <a:ext cx="2041448" cy="690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b" anchorCtr="0">
          <a:noAutofit/>
        </a:bodyPr>
        <a:lstStyle/>
        <a:p>
          <a:pPr marL="0" lvl="0" indent="0" algn="l" defTabSz="1289050">
            <a:lnSpc>
              <a:spcPct val="90000"/>
            </a:lnSpc>
            <a:spcBef>
              <a:spcPct val="0"/>
            </a:spcBef>
            <a:spcAft>
              <a:spcPct val="35000"/>
            </a:spcAft>
            <a:buNone/>
          </a:pPr>
          <a:r>
            <a:rPr lang="es-CL" sz="2900" b="1" kern="1200" dirty="0"/>
            <a:t>Lútea</a:t>
          </a:r>
        </a:p>
      </dsp:txBody>
      <dsp:txXfrm>
        <a:off x="7504760" y="0"/>
        <a:ext cx="2041448" cy="690067"/>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D989CD4-30F9-4D93-8867-567F77F3A700}" type="datetimeFigureOut">
              <a:rPr lang="es-CL" smtClean="0"/>
              <a:t>31-03-2021</a:t>
            </a:fld>
            <a:endParaRPr lang="es-CL"/>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s-CL"/>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6252775-07BB-4236-B263-CC8CFB9B5F07}" type="slidenum">
              <a:rPr lang="es-CL" smtClean="0"/>
              <a:t>‹Nº›</a:t>
            </a:fld>
            <a:endParaRPr lang="es-CL"/>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273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989CD4-30F9-4D93-8867-567F77F3A700}" type="datetimeFigureOut">
              <a:rPr lang="es-CL" smtClean="0"/>
              <a:t>31-03-2021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6252775-07BB-4236-B263-CC8CFB9B5F07}" type="slidenum">
              <a:rPr lang="es-CL" smtClean="0"/>
              <a:t>‹Nº›</a:t>
            </a:fld>
            <a:endParaRPr lang="es-CL"/>
          </a:p>
        </p:txBody>
      </p:sp>
    </p:spTree>
    <p:extLst>
      <p:ext uri="{BB962C8B-B14F-4D97-AF65-F5344CB8AC3E}">
        <p14:creationId xmlns:p14="http://schemas.microsoft.com/office/powerpoint/2010/main" val="309533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989CD4-30F9-4D93-8867-567F77F3A700}" type="datetimeFigureOut">
              <a:rPr lang="es-CL" smtClean="0"/>
              <a:t>31-03-2021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6252775-07BB-4236-B263-CC8CFB9B5F07}" type="slidenum">
              <a:rPr lang="es-CL" smtClean="0"/>
              <a:t>‹Nº›</a:t>
            </a:fld>
            <a:endParaRPr lang="es-CL"/>
          </a:p>
        </p:txBody>
      </p:sp>
    </p:spTree>
    <p:extLst>
      <p:ext uri="{BB962C8B-B14F-4D97-AF65-F5344CB8AC3E}">
        <p14:creationId xmlns:p14="http://schemas.microsoft.com/office/powerpoint/2010/main" val="252046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989CD4-30F9-4D93-8867-567F77F3A700}" type="datetimeFigureOut">
              <a:rPr lang="es-CL" smtClean="0"/>
              <a:t>31-03-2021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6252775-07BB-4236-B263-CC8CFB9B5F07}" type="slidenum">
              <a:rPr lang="es-CL" smtClean="0"/>
              <a:t>‹Nº›</a:t>
            </a:fld>
            <a:endParaRPr lang="es-CL"/>
          </a:p>
        </p:txBody>
      </p:sp>
    </p:spTree>
    <p:extLst>
      <p:ext uri="{BB962C8B-B14F-4D97-AF65-F5344CB8AC3E}">
        <p14:creationId xmlns:p14="http://schemas.microsoft.com/office/powerpoint/2010/main" val="3206059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D989CD4-30F9-4D93-8867-567F77F3A700}" type="datetimeFigureOut">
              <a:rPr lang="es-CL" smtClean="0"/>
              <a:t>31-03-2021</a:t>
            </a:fld>
            <a:endParaRPr lang="es-CL"/>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s-CL"/>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6252775-07BB-4236-B263-CC8CFB9B5F07}" type="slidenum">
              <a:rPr lang="es-CL" smtClean="0"/>
              <a:t>‹Nº›</a:t>
            </a:fld>
            <a:endParaRPr lang="es-CL"/>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54514709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D989CD4-30F9-4D93-8867-567F77F3A700}" type="datetimeFigureOut">
              <a:rPr lang="es-CL" smtClean="0"/>
              <a:t>31-03-2021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6252775-07BB-4236-B263-CC8CFB9B5F07}" type="slidenum">
              <a:rPr lang="es-CL" smtClean="0"/>
              <a:t>‹Nº›</a:t>
            </a:fld>
            <a:endParaRPr lang="es-CL"/>
          </a:p>
        </p:txBody>
      </p:sp>
    </p:spTree>
    <p:extLst>
      <p:ext uri="{BB962C8B-B14F-4D97-AF65-F5344CB8AC3E}">
        <p14:creationId xmlns:p14="http://schemas.microsoft.com/office/powerpoint/2010/main" val="423489554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D989CD4-30F9-4D93-8867-567F77F3A700}" type="datetimeFigureOut">
              <a:rPr lang="es-CL" smtClean="0"/>
              <a:t>31-03-2021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36252775-07BB-4236-B263-CC8CFB9B5F07}" type="slidenum">
              <a:rPr lang="es-CL" smtClean="0"/>
              <a:t>‹Nº›</a:t>
            </a:fld>
            <a:endParaRPr lang="es-CL"/>
          </a:p>
        </p:txBody>
      </p:sp>
    </p:spTree>
    <p:extLst>
      <p:ext uri="{BB962C8B-B14F-4D97-AF65-F5344CB8AC3E}">
        <p14:creationId xmlns:p14="http://schemas.microsoft.com/office/powerpoint/2010/main" val="329817954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D989CD4-30F9-4D93-8867-567F77F3A700}" type="datetimeFigureOut">
              <a:rPr lang="es-CL" smtClean="0"/>
              <a:t>31-03-2021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36252775-07BB-4236-B263-CC8CFB9B5F07}" type="slidenum">
              <a:rPr lang="es-CL" smtClean="0"/>
              <a:t>‹Nº›</a:t>
            </a:fld>
            <a:endParaRPr lang="es-CL"/>
          </a:p>
        </p:txBody>
      </p:sp>
    </p:spTree>
    <p:extLst>
      <p:ext uri="{BB962C8B-B14F-4D97-AF65-F5344CB8AC3E}">
        <p14:creationId xmlns:p14="http://schemas.microsoft.com/office/powerpoint/2010/main" val="15557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89CD4-30F9-4D93-8867-567F77F3A700}" type="datetimeFigureOut">
              <a:rPr lang="es-CL" smtClean="0"/>
              <a:t>31-03-2021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36252775-07BB-4236-B263-CC8CFB9B5F07}" type="slidenum">
              <a:rPr lang="es-CL" smtClean="0"/>
              <a:t>‹Nº›</a:t>
            </a:fld>
            <a:endParaRPr lang="es-CL"/>
          </a:p>
        </p:txBody>
      </p:sp>
    </p:spTree>
    <p:extLst>
      <p:ext uri="{BB962C8B-B14F-4D97-AF65-F5344CB8AC3E}">
        <p14:creationId xmlns:p14="http://schemas.microsoft.com/office/powerpoint/2010/main" val="3792616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ED989CD4-30F9-4D93-8867-567F77F3A700}" type="datetimeFigureOut">
              <a:rPr lang="es-CL" smtClean="0"/>
              <a:t>31-03-2021</a:t>
            </a:fld>
            <a:endParaRPr lang="es-CL"/>
          </a:p>
        </p:txBody>
      </p:sp>
      <p:sp>
        <p:nvSpPr>
          <p:cNvPr id="6" name="Footer Placeholder 5"/>
          <p:cNvSpPr>
            <a:spLocks noGrp="1"/>
          </p:cNvSpPr>
          <p:nvPr>
            <p:ph type="ftr" sz="quarter" idx="11"/>
          </p:nvPr>
        </p:nvSpPr>
        <p:spPr>
          <a:xfrm>
            <a:off x="2103620" y="6375679"/>
            <a:ext cx="3482179" cy="345796"/>
          </a:xfrm>
        </p:spPr>
        <p:txBody>
          <a:bodyPr/>
          <a:lstStyle/>
          <a:p>
            <a:endParaRPr lang="es-CL"/>
          </a:p>
        </p:txBody>
      </p:sp>
      <p:sp>
        <p:nvSpPr>
          <p:cNvPr id="7" name="Slide Number Placeholder 6"/>
          <p:cNvSpPr>
            <a:spLocks noGrp="1"/>
          </p:cNvSpPr>
          <p:nvPr>
            <p:ph type="sldNum" sz="quarter" idx="12"/>
          </p:nvPr>
        </p:nvSpPr>
        <p:spPr>
          <a:xfrm>
            <a:off x="5691014" y="6375679"/>
            <a:ext cx="1232456" cy="345796"/>
          </a:xfrm>
        </p:spPr>
        <p:txBody>
          <a:bodyPr/>
          <a:lstStyle/>
          <a:p>
            <a:fld id="{36252775-07BB-4236-B263-CC8CFB9B5F07}" type="slidenum">
              <a:rPr lang="es-CL" smtClean="0"/>
              <a:t>‹Nº›</a:t>
            </a:fld>
            <a:endParaRPr lang="es-CL"/>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037813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ED989CD4-30F9-4D93-8867-567F77F3A700}" type="datetimeFigureOut">
              <a:rPr lang="es-CL" smtClean="0"/>
              <a:t>31-03-2021</a:t>
            </a:fld>
            <a:endParaRPr lang="es-CL"/>
          </a:p>
        </p:txBody>
      </p:sp>
      <p:sp>
        <p:nvSpPr>
          <p:cNvPr id="6" name="Footer Placeholder 5"/>
          <p:cNvSpPr>
            <a:spLocks noGrp="1"/>
          </p:cNvSpPr>
          <p:nvPr>
            <p:ph type="ftr" sz="quarter" idx="11"/>
          </p:nvPr>
        </p:nvSpPr>
        <p:spPr>
          <a:xfrm>
            <a:off x="2103621" y="6375679"/>
            <a:ext cx="3482178" cy="345796"/>
          </a:xfrm>
        </p:spPr>
        <p:txBody>
          <a:bodyPr/>
          <a:lstStyle/>
          <a:p>
            <a:endParaRPr lang="es-CL"/>
          </a:p>
        </p:txBody>
      </p:sp>
      <p:sp>
        <p:nvSpPr>
          <p:cNvPr id="7" name="Slide Number Placeholder 6"/>
          <p:cNvSpPr>
            <a:spLocks noGrp="1"/>
          </p:cNvSpPr>
          <p:nvPr>
            <p:ph type="sldNum" sz="quarter" idx="12"/>
          </p:nvPr>
        </p:nvSpPr>
        <p:spPr>
          <a:xfrm>
            <a:off x="5687568" y="6375679"/>
            <a:ext cx="1234440" cy="345796"/>
          </a:xfrm>
        </p:spPr>
        <p:txBody>
          <a:bodyPr/>
          <a:lstStyle/>
          <a:p>
            <a:fld id="{36252775-07BB-4236-B263-CC8CFB9B5F07}" type="slidenum">
              <a:rPr lang="es-CL" smtClean="0"/>
              <a:t>‹Nº›</a:t>
            </a:fld>
            <a:endParaRPr lang="es-CL"/>
          </a:p>
        </p:txBody>
      </p:sp>
    </p:spTree>
    <p:extLst>
      <p:ext uri="{BB962C8B-B14F-4D97-AF65-F5344CB8AC3E}">
        <p14:creationId xmlns:p14="http://schemas.microsoft.com/office/powerpoint/2010/main" val="251891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D989CD4-30F9-4D93-8867-567F77F3A700}" type="datetimeFigureOut">
              <a:rPr lang="es-CL" smtClean="0"/>
              <a:t>31-03-2021</a:t>
            </a:fld>
            <a:endParaRPr lang="es-CL"/>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s-CL"/>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6252775-07BB-4236-B263-CC8CFB9B5F07}" type="slidenum">
              <a:rPr lang="es-CL" smtClean="0"/>
              <a:t>‹Nº›</a:t>
            </a:fld>
            <a:endParaRPr lang="es-CL"/>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773330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B4D989-7FBC-4ED5-86E5-D9C981B25502}"/>
              </a:ext>
            </a:extLst>
          </p:cNvPr>
          <p:cNvSpPr>
            <a:spLocks noGrp="1"/>
          </p:cNvSpPr>
          <p:nvPr>
            <p:ph type="ctrTitle"/>
          </p:nvPr>
        </p:nvSpPr>
        <p:spPr>
          <a:xfrm>
            <a:off x="858129" y="2682346"/>
            <a:ext cx="10651353" cy="2910904"/>
          </a:xfrm>
        </p:spPr>
        <p:txBody>
          <a:bodyPr/>
          <a:lstStyle/>
          <a:p>
            <a:r>
              <a:rPr lang="es-CL" sz="4400" dirty="0"/>
              <a:t>OA: 5 sexualidad, células sexuales aparato reproductor masculino y femenino</a:t>
            </a:r>
          </a:p>
        </p:txBody>
      </p:sp>
      <p:sp>
        <p:nvSpPr>
          <p:cNvPr id="3" name="Subtítulo 2">
            <a:extLst>
              <a:ext uri="{FF2B5EF4-FFF2-40B4-BE49-F238E27FC236}">
                <a16:creationId xmlns:a16="http://schemas.microsoft.com/office/drawing/2014/main" id="{0EBFF88B-454F-4E14-9EE6-C49DDB4BA946}"/>
              </a:ext>
            </a:extLst>
          </p:cNvPr>
          <p:cNvSpPr>
            <a:spLocks noGrp="1"/>
          </p:cNvSpPr>
          <p:nvPr>
            <p:ph type="subTitle" idx="1"/>
          </p:nvPr>
        </p:nvSpPr>
        <p:spPr/>
        <p:txBody>
          <a:bodyPr>
            <a:normAutofit lnSpcReduction="10000"/>
          </a:bodyPr>
          <a:lstStyle/>
          <a:p>
            <a:r>
              <a:rPr lang="es-CL" dirty="0"/>
              <a:t>Biología, Prof. Eslendy Sanchez</a:t>
            </a:r>
          </a:p>
          <a:p>
            <a:r>
              <a:rPr lang="es-CL" dirty="0"/>
              <a:t>Repaso 3°Medio </a:t>
            </a:r>
          </a:p>
        </p:txBody>
      </p:sp>
      <p:sp>
        <p:nvSpPr>
          <p:cNvPr id="4" name="Rectángulo 3">
            <a:extLst>
              <a:ext uri="{FF2B5EF4-FFF2-40B4-BE49-F238E27FC236}">
                <a16:creationId xmlns:a16="http://schemas.microsoft.com/office/drawing/2014/main" id="{4109E4B6-7F2A-4802-B063-50B6B36315D0}"/>
              </a:ext>
            </a:extLst>
          </p:cNvPr>
          <p:cNvSpPr/>
          <p:nvPr/>
        </p:nvSpPr>
        <p:spPr>
          <a:xfrm>
            <a:off x="4325453" y="448610"/>
            <a:ext cx="4719562" cy="1569660"/>
          </a:xfrm>
          <a:prstGeom prst="rect">
            <a:avLst/>
          </a:prstGeom>
        </p:spPr>
        <p:txBody>
          <a:bodyPr wrap="none">
            <a:spAutoFit/>
          </a:bodyPr>
          <a:lstStyle/>
          <a:p>
            <a:r>
              <a:rPr lang="es-CL" sz="3200" dirty="0"/>
              <a:t>COLEGIO DEL REAL</a:t>
            </a:r>
          </a:p>
          <a:p>
            <a:pPr algn="ctr"/>
            <a:r>
              <a:rPr lang="es-CL" sz="3200" dirty="0"/>
              <a:t>Clase 1 y 2</a:t>
            </a:r>
          </a:p>
          <a:p>
            <a:r>
              <a:rPr lang="es-CL" sz="3200" dirty="0"/>
              <a:t>Ciencias para la ciudadanía </a:t>
            </a:r>
          </a:p>
        </p:txBody>
      </p:sp>
      <p:pic>
        <p:nvPicPr>
          <p:cNvPr id="5" name="Imagen 4">
            <a:extLst>
              <a:ext uri="{FF2B5EF4-FFF2-40B4-BE49-F238E27FC236}">
                <a16:creationId xmlns:a16="http://schemas.microsoft.com/office/drawing/2014/main" id="{A4FA14B6-130F-4685-B90B-0D1648EF1713}"/>
              </a:ext>
            </a:extLst>
          </p:cNvPr>
          <p:cNvPicPr>
            <a:picLocks noChangeAspect="1"/>
          </p:cNvPicPr>
          <p:nvPr/>
        </p:nvPicPr>
        <p:blipFill>
          <a:blip r:embed="rId2"/>
          <a:stretch>
            <a:fillRect/>
          </a:stretch>
        </p:blipFill>
        <p:spPr>
          <a:xfrm>
            <a:off x="1541798" y="448610"/>
            <a:ext cx="1605189" cy="1141039"/>
          </a:xfrm>
          <a:prstGeom prst="rect">
            <a:avLst/>
          </a:prstGeom>
        </p:spPr>
      </p:pic>
    </p:spTree>
    <p:extLst>
      <p:ext uri="{BB962C8B-B14F-4D97-AF65-F5344CB8AC3E}">
        <p14:creationId xmlns:p14="http://schemas.microsoft.com/office/powerpoint/2010/main" val="1106424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08E1B3-D0D6-464B-8DF5-2CC08F6EACFC}"/>
              </a:ext>
            </a:extLst>
          </p:cNvPr>
          <p:cNvSpPr>
            <a:spLocks noGrp="1"/>
          </p:cNvSpPr>
          <p:nvPr>
            <p:ph type="title"/>
          </p:nvPr>
        </p:nvSpPr>
        <p:spPr/>
        <p:txBody>
          <a:bodyPr/>
          <a:lstStyle/>
          <a:p>
            <a:r>
              <a:rPr lang="es-CL" cap="none" spc="0" dirty="0">
                <a:ln w="0"/>
                <a:solidFill>
                  <a:schemeClr val="accent1"/>
                </a:solidFill>
                <a:effectLst>
                  <a:outerShdw blurRad="38100" dist="25400" dir="5400000" algn="ctr" rotWithShape="0">
                    <a:srgbClr val="6E747A">
                      <a:alpha val="43000"/>
                    </a:srgbClr>
                  </a:outerShdw>
                </a:effectLst>
              </a:rPr>
              <a:t>Sistema reproductor femenino</a:t>
            </a:r>
          </a:p>
        </p:txBody>
      </p:sp>
      <p:sp>
        <p:nvSpPr>
          <p:cNvPr id="5" name="Marcador de texto 4">
            <a:extLst>
              <a:ext uri="{FF2B5EF4-FFF2-40B4-BE49-F238E27FC236}">
                <a16:creationId xmlns:a16="http://schemas.microsoft.com/office/drawing/2014/main" id="{FFE763D3-300C-4E08-B94F-07FA4BC0BECE}"/>
              </a:ext>
            </a:extLst>
          </p:cNvPr>
          <p:cNvSpPr>
            <a:spLocks noGrp="1"/>
          </p:cNvSpPr>
          <p:nvPr>
            <p:ph type="body" sz="quarter" idx="3"/>
          </p:nvPr>
        </p:nvSpPr>
        <p:spPr>
          <a:xfrm>
            <a:off x="1955409" y="1241988"/>
            <a:ext cx="9352446" cy="632529"/>
          </a:xfrm>
        </p:spPr>
        <p:txBody>
          <a:bodyPr/>
          <a:lstStyle/>
          <a:p>
            <a:r>
              <a:rPr lang="es-CL" dirty="0"/>
              <a:t>Partes del sistema reproductor femenino </a:t>
            </a:r>
          </a:p>
        </p:txBody>
      </p:sp>
      <p:sp>
        <p:nvSpPr>
          <p:cNvPr id="6" name="Marcador de contenido 5">
            <a:extLst>
              <a:ext uri="{FF2B5EF4-FFF2-40B4-BE49-F238E27FC236}">
                <a16:creationId xmlns:a16="http://schemas.microsoft.com/office/drawing/2014/main" id="{1E02BBCD-FC45-4D8E-808A-A83960616CF9}"/>
              </a:ext>
            </a:extLst>
          </p:cNvPr>
          <p:cNvSpPr>
            <a:spLocks noGrp="1"/>
          </p:cNvSpPr>
          <p:nvPr>
            <p:ph sz="quarter" idx="4"/>
          </p:nvPr>
        </p:nvSpPr>
        <p:spPr>
          <a:xfrm>
            <a:off x="6096000" y="2303349"/>
            <a:ext cx="5329427" cy="3787961"/>
          </a:xfrm>
        </p:spPr>
        <p:txBody>
          <a:bodyPr>
            <a:normAutofit lnSpcReduction="10000"/>
          </a:bodyPr>
          <a:lstStyle/>
          <a:p>
            <a:pPr algn="just"/>
            <a:r>
              <a:rPr lang="es-ES" b="1" dirty="0">
                <a:solidFill>
                  <a:schemeClr val="tx1"/>
                </a:solidFill>
              </a:rPr>
              <a:t>Ovarios: </a:t>
            </a:r>
            <a:r>
              <a:rPr lang="es-ES" dirty="0">
                <a:solidFill>
                  <a:schemeClr val="tx1"/>
                </a:solidFill>
              </a:rPr>
              <a:t>Son las gónadas femeninas; están ubicados a cada lado del útero, y tienen el tamaño y la forma de una almendra. En ellos se producen las hormonas sexuales femeninas y se forman los gametos femeninos, llamados ovocitos.</a:t>
            </a:r>
          </a:p>
          <a:p>
            <a:pPr algn="just"/>
            <a:r>
              <a:rPr lang="es-ES" b="1" dirty="0">
                <a:solidFill>
                  <a:schemeClr val="tx1"/>
                </a:solidFill>
              </a:rPr>
              <a:t>Oviductos</a:t>
            </a:r>
            <a:r>
              <a:rPr lang="es-ES" dirty="0">
                <a:solidFill>
                  <a:schemeClr val="tx1"/>
                </a:solidFill>
              </a:rPr>
              <a:t> (trompas de Falopio). Son dos conductos que conectan los ovarios con el útero. El ovocito sale desde un ovario y es fecundado en uno de los oviductos, que luego lo conducirá hasta el útero.</a:t>
            </a:r>
            <a:endParaRPr lang="es-CL" dirty="0">
              <a:solidFill>
                <a:schemeClr val="tx1"/>
              </a:solidFill>
            </a:endParaRPr>
          </a:p>
        </p:txBody>
      </p:sp>
      <p:pic>
        <p:nvPicPr>
          <p:cNvPr id="10" name="Marcador de contenido 9">
            <a:extLst>
              <a:ext uri="{FF2B5EF4-FFF2-40B4-BE49-F238E27FC236}">
                <a16:creationId xmlns:a16="http://schemas.microsoft.com/office/drawing/2014/main" id="{81D0BC0F-F51A-44C6-92BE-CD66455BE787}"/>
              </a:ext>
            </a:extLst>
          </p:cNvPr>
          <p:cNvPicPr>
            <a:picLocks noGrp="1" noChangeAspect="1"/>
          </p:cNvPicPr>
          <p:nvPr>
            <p:ph sz="half" idx="2"/>
          </p:nvPr>
        </p:nvPicPr>
        <p:blipFill rotWithShape="1">
          <a:blip r:embed="rId2"/>
          <a:srcRect l="44432" t="56087" r="27143" b="8470"/>
          <a:stretch/>
        </p:blipFill>
        <p:spPr>
          <a:xfrm>
            <a:off x="1012497" y="2463026"/>
            <a:ext cx="4947863" cy="3468605"/>
          </a:xfrm>
          <a:prstGeom prst="rect">
            <a:avLst/>
          </a:prstGeom>
        </p:spPr>
      </p:pic>
    </p:spTree>
    <p:extLst>
      <p:ext uri="{BB962C8B-B14F-4D97-AF65-F5344CB8AC3E}">
        <p14:creationId xmlns:p14="http://schemas.microsoft.com/office/powerpoint/2010/main" val="3934252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08E1B3-D0D6-464B-8DF5-2CC08F6EACFC}"/>
              </a:ext>
            </a:extLst>
          </p:cNvPr>
          <p:cNvSpPr>
            <a:spLocks noGrp="1"/>
          </p:cNvSpPr>
          <p:nvPr>
            <p:ph type="title"/>
          </p:nvPr>
        </p:nvSpPr>
        <p:spPr/>
        <p:txBody>
          <a:bodyPr/>
          <a:lstStyle/>
          <a:p>
            <a:r>
              <a:rPr lang="es-CL" cap="none" spc="0" dirty="0">
                <a:ln w="0"/>
                <a:solidFill>
                  <a:schemeClr val="accent1"/>
                </a:solidFill>
                <a:effectLst>
                  <a:outerShdw blurRad="38100" dist="25400" dir="5400000" algn="ctr" rotWithShape="0">
                    <a:srgbClr val="6E747A">
                      <a:alpha val="43000"/>
                    </a:srgbClr>
                  </a:outerShdw>
                </a:effectLst>
              </a:rPr>
              <a:t>Sistema reproductor femenino</a:t>
            </a:r>
          </a:p>
        </p:txBody>
      </p:sp>
      <p:sp>
        <p:nvSpPr>
          <p:cNvPr id="5" name="Marcador de texto 4">
            <a:extLst>
              <a:ext uri="{FF2B5EF4-FFF2-40B4-BE49-F238E27FC236}">
                <a16:creationId xmlns:a16="http://schemas.microsoft.com/office/drawing/2014/main" id="{FFE763D3-300C-4E08-B94F-07FA4BC0BECE}"/>
              </a:ext>
            </a:extLst>
          </p:cNvPr>
          <p:cNvSpPr>
            <a:spLocks noGrp="1"/>
          </p:cNvSpPr>
          <p:nvPr>
            <p:ph type="body" sz="quarter" idx="3"/>
          </p:nvPr>
        </p:nvSpPr>
        <p:spPr>
          <a:xfrm>
            <a:off x="1955409" y="1241988"/>
            <a:ext cx="9352446" cy="632529"/>
          </a:xfrm>
        </p:spPr>
        <p:txBody>
          <a:bodyPr/>
          <a:lstStyle/>
          <a:p>
            <a:r>
              <a:rPr lang="es-CL" dirty="0"/>
              <a:t>Partes del sistema reproductor femenino </a:t>
            </a:r>
          </a:p>
        </p:txBody>
      </p:sp>
      <p:sp>
        <p:nvSpPr>
          <p:cNvPr id="6" name="Marcador de contenido 5">
            <a:extLst>
              <a:ext uri="{FF2B5EF4-FFF2-40B4-BE49-F238E27FC236}">
                <a16:creationId xmlns:a16="http://schemas.microsoft.com/office/drawing/2014/main" id="{1E02BBCD-FC45-4D8E-808A-A83960616CF9}"/>
              </a:ext>
            </a:extLst>
          </p:cNvPr>
          <p:cNvSpPr>
            <a:spLocks noGrp="1"/>
          </p:cNvSpPr>
          <p:nvPr>
            <p:ph sz="quarter" idx="4"/>
          </p:nvPr>
        </p:nvSpPr>
        <p:spPr>
          <a:xfrm>
            <a:off x="6096000" y="2303349"/>
            <a:ext cx="5329427" cy="3787961"/>
          </a:xfrm>
        </p:spPr>
        <p:txBody>
          <a:bodyPr>
            <a:normAutofit/>
          </a:bodyPr>
          <a:lstStyle/>
          <a:p>
            <a:pPr algn="just"/>
            <a:r>
              <a:rPr lang="es-ES" b="1" dirty="0">
                <a:solidFill>
                  <a:schemeClr val="tx1"/>
                </a:solidFill>
              </a:rPr>
              <a:t>Útero: </a:t>
            </a:r>
            <a:r>
              <a:rPr lang="es-ES" dirty="0">
                <a:solidFill>
                  <a:schemeClr val="tx1"/>
                </a:solidFill>
              </a:rPr>
              <a:t>Es un órgano muscular hueco, que se ubica en la pelvis femenina. Mide unos 5 cm de ancho y 7 cm de largo y presenta tres capas: la externa, formada por un tejido elástico; la intermedia, compuesta por músculo liso, y la interna, que es el endometrio. En esta ultima capa se implanta el embrión durante el embarazo. Si no se produce embarazo, el endometrio se elimina a través de la vagina, produciendo un sangrado, proceso denominado menstruación.</a:t>
            </a:r>
          </a:p>
        </p:txBody>
      </p:sp>
      <p:pic>
        <p:nvPicPr>
          <p:cNvPr id="10" name="Marcador de contenido 9">
            <a:extLst>
              <a:ext uri="{FF2B5EF4-FFF2-40B4-BE49-F238E27FC236}">
                <a16:creationId xmlns:a16="http://schemas.microsoft.com/office/drawing/2014/main" id="{81D0BC0F-F51A-44C6-92BE-CD66455BE787}"/>
              </a:ext>
            </a:extLst>
          </p:cNvPr>
          <p:cNvPicPr>
            <a:picLocks noGrp="1" noChangeAspect="1"/>
          </p:cNvPicPr>
          <p:nvPr>
            <p:ph sz="half" idx="2"/>
          </p:nvPr>
        </p:nvPicPr>
        <p:blipFill rotWithShape="1">
          <a:blip r:embed="rId2"/>
          <a:srcRect l="44432" t="56087" r="27143" b="8470"/>
          <a:stretch/>
        </p:blipFill>
        <p:spPr>
          <a:xfrm>
            <a:off x="1012497" y="2463026"/>
            <a:ext cx="4947863" cy="3468605"/>
          </a:xfrm>
          <a:prstGeom prst="rect">
            <a:avLst/>
          </a:prstGeom>
        </p:spPr>
      </p:pic>
    </p:spTree>
    <p:extLst>
      <p:ext uri="{BB962C8B-B14F-4D97-AF65-F5344CB8AC3E}">
        <p14:creationId xmlns:p14="http://schemas.microsoft.com/office/powerpoint/2010/main" val="43474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08E1B3-D0D6-464B-8DF5-2CC08F6EACFC}"/>
              </a:ext>
            </a:extLst>
          </p:cNvPr>
          <p:cNvSpPr>
            <a:spLocks noGrp="1"/>
          </p:cNvSpPr>
          <p:nvPr>
            <p:ph type="title"/>
          </p:nvPr>
        </p:nvSpPr>
        <p:spPr/>
        <p:txBody>
          <a:bodyPr/>
          <a:lstStyle/>
          <a:p>
            <a:r>
              <a:rPr lang="es-CL" cap="none" spc="0" dirty="0">
                <a:ln w="0"/>
                <a:solidFill>
                  <a:schemeClr val="accent1"/>
                </a:solidFill>
                <a:effectLst>
                  <a:outerShdw blurRad="38100" dist="25400" dir="5400000" algn="ctr" rotWithShape="0">
                    <a:srgbClr val="6E747A">
                      <a:alpha val="43000"/>
                    </a:srgbClr>
                  </a:outerShdw>
                </a:effectLst>
              </a:rPr>
              <a:t>Sistema reproductor femenino</a:t>
            </a:r>
          </a:p>
        </p:txBody>
      </p:sp>
      <p:sp>
        <p:nvSpPr>
          <p:cNvPr id="5" name="Marcador de texto 4">
            <a:extLst>
              <a:ext uri="{FF2B5EF4-FFF2-40B4-BE49-F238E27FC236}">
                <a16:creationId xmlns:a16="http://schemas.microsoft.com/office/drawing/2014/main" id="{FFE763D3-300C-4E08-B94F-07FA4BC0BECE}"/>
              </a:ext>
            </a:extLst>
          </p:cNvPr>
          <p:cNvSpPr>
            <a:spLocks noGrp="1"/>
          </p:cNvSpPr>
          <p:nvPr>
            <p:ph type="body" sz="quarter" idx="3"/>
          </p:nvPr>
        </p:nvSpPr>
        <p:spPr>
          <a:xfrm>
            <a:off x="1955409" y="1241988"/>
            <a:ext cx="9352446" cy="632529"/>
          </a:xfrm>
        </p:spPr>
        <p:txBody>
          <a:bodyPr/>
          <a:lstStyle/>
          <a:p>
            <a:r>
              <a:rPr lang="es-CL" dirty="0"/>
              <a:t>Partes del sistema reproductor femenino </a:t>
            </a:r>
          </a:p>
        </p:txBody>
      </p:sp>
      <p:sp>
        <p:nvSpPr>
          <p:cNvPr id="6" name="Marcador de contenido 5">
            <a:extLst>
              <a:ext uri="{FF2B5EF4-FFF2-40B4-BE49-F238E27FC236}">
                <a16:creationId xmlns:a16="http://schemas.microsoft.com/office/drawing/2014/main" id="{1E02BBCD-FC45-4D8E-808A-A83960616CF9}"/>
              </a:ext>
            </a:extLst>
          </p:cNvPr>
          <p:cNvSpPr>
            <a:spLocks noGrp="1"/>
          </p:cNvSpPr>
          <p:nvPr>
            <p:ph sz="quarter" idx="4"/>
          </p:nvPr>
        </p:nvSpPr>
        <p:spPr>
          <a:xfrm>
            <a:off x="6096000" y="2303349"/>
            <a:ext cx="5329427" cy="4041180"/>
          </a:xfrm>
        </p:spPr>
        <p:txBody>
          <a:bodyPr>
            <a:normAutofit lnSpcReduction="10000"/>
          </a:bodyPr>
          <a:lstStyle/>
          <a:p>
            <a:pPr algn="just"/>
            <a:r>
              <a:rPr lang="es-ES" b="1" dirty="0">
                <a:solidFill>
                  <a:schemeClr val="tx1"/>
                </a:solidFill>
              </a:rPr>
              <a:t>Vulva: </a:t>
            </a:r>
            <a:r>
              <a:rPr lang="es-ES" dirty="0">
                <a:solidFill>
                  <a:schemeClr val="tx1"/>
                </a:solidFill>
              </a:rPr>
              <a:t>Corresponde a los órganos externos femeninos. Está formada por el monte de Venus, los labios mayores y los menores, el clítoris, el meato uretral, el orificio vaginal.</a:t>
            </a:r>
          </a:p>
          <a:p>
            <a:pPr algn="just"/>
            <a:r>
              <a:rPr lang="es-ES" b="1" dirty="0">
                <a:solidFill>
                  <a:schemeClr val="tx1"/>
                </a:solidFill>
              </a:rPr>
              <a:t>Vagina: </a:t>
            </a:r>
            <a:r>
              <a:rPr lang="es-ES" dirty="0">
                <a:solidFill>
                  <a:schemeClr val="tx1"/>
                </a:solidFill>
              </a:rPr>
              <a:t>Es un conducto muscular y elástico que comunica al útero con el exterior a través de una abertura llamada orificio vaginal. Cumple dos funciones: permitir el ingreso del semen que porta a los espermatozoides y ser el canal por donde sale el bebé hacia el exterior durante el parto. Mide aproximadamente 9 cm de largo.</a:t>
            </a:r>
          </a:p>
        </p:txBody>
      </p:sp>
      <p:pic>
        <p:nvPicPr>
          <p:cNvPr id="10" name="Marcador de contenido 9">
            <a:extLst>
              <a:ext uri="{FF2B5EF4-FFF2-40B4-BE49-F238E27FC236}">
                <a16:creationId xmlns:a16="http://schemas.microsoft.com/office/drawing/2014/main" id="{81D0BC0F-F51A-44C6-92BE-CD66455BE787}"/>
              </a:ext>
            </a:extLst>
          </p:cNvPr>
          <p:cNvPicPr>
            <a:picLocks noGrp="1" noChangeAspect="1"/>
          </p:cNvPicPr>
          <p:nvPr>
            <p:ph sz="half" idx="2"/>
          </p:nvPr>
        </p:nvPicPr>
        <p:blipFill rotWithShape="1">
          <a:blip r:embed="rId2"/>
          <a:srcRect l="44432" t="56087" r="27143" b="8470"/>
          <a:stretch/>
        </p:blipFill>
        <p:spPr>
          <a:xfrm>
            <a:off x="1012497" y="2463026"/>
            <a:ext cx="4947863" cy="3468605"/>
          </a:xfrm>
          <a:prstGeom prst="rect">
            <a:avLst/>
          </a:prstGeom>
        </p:spPr>
      </p:pic>
    </p:spTree>
    <p:extLst>
      <p:ext uri="{BB962C8B-B14F-4D97-AF65-F5344CB8AC3E}">
        <p14:creationId xmlns:p14="http://schemas.microsoft.com/office/powerpoint/2010/main" val="102969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05E67-0534-428E-A4A9-6235F9B6B57A}"/>
              </a:ext>
            </a:extLst>
          </p:cNvPr>
          <p:cNvSpPr>
            <a:spLocks noGrp="1"/>
          </p:cNvSpPr>
          <p:nvPr>
            <p:ph type="title"/>
          </p:nvPr>
        </p:nvSpPr>
        <p:spPr>
          <a:xfrm>
            <a:off x="1252728" y="324729"/>
            <a:ext cx="10172700" cy="1493517"/>
          </a:xfrm>
        </p:spPr>
        <p:txBody>
          <a:bodyPr/>
          <a:lstStyle/>
          <a:p>
            <a:pPr algn="ctr"/>
            <a:r>
              <a:rPr lang="es-CL" cap="none" spc="0" dirty="0">
                <a:ln w="0"/>
                <a:solidFill>
                  <a:schemeClr val="accent1"/>
                </a:solidFill>
                <a:effectLst>
                  <a:outerShdw blurRad="38100" dist="25400" dir="5400000" algn="ctr" rotWithShape="0">
                    <a:srgbClr val="6E747A">
                      <a:alpha val="43000"/>
                    </a:srgbClr>
                  </a:outerShdw>
                </a:effectLst>
              </a:rPr>
              <a:t>Óvulos </a:t>
            </a:r>
          </a:p>
        </p:txBody>
      </p:sp>
      <p:sp>
        <p:nvSpPr>
          <p:cNvPr id="3" name="Marcador de texto 2">
            <a:extLst>
              <a:ext uri="{FF2B5EF4-FFF2-40B4-BE49-F238E27FC236}">
                <a16:creationId xmlns:a16="http://schemas.microsoft.com/office/drawing/2014/main" id="{C9C11519-3843-4D38-B113-E622587697D5}"/>
              </a:ext>
            </a:extLst>
          </p:cNvPr>
          <p:cNvSpPr>
            <a:spLocks noGrp="1"/>
          </p:cNvSpPr>
          <p:nvPr>
            <p:ph type="body" idx="1"/>
          </p:nvPr>
        </p:nvSpPr>
        <p:spPr>
          <a:xfrm>
            <a:off x="1344291" y="2661488"/>
            <a:ext cx="4023706" cy="632529"/>
          </a:xfrm>
        </p:spPr>
        <p:txBody>
          <a:bodyPr/>
          <a:lstStyle/>
          <a:p>
            <a:r>
              <a:rPr lang="es-CL" dirty="0"/>
              <a:t>Estructura del óvulo </a:t>
            </a:r>
          </a:p>
        </p:txBody>
      </p:sp>
      <p:sp>
        <p:nvSpPr>
          <p:cNvPr id="6" name="Marcador de contenido 5">
            <a:extLst>
              <a:ext uri="{FF2B5EF4-FFF2-40B4-BE49-F238E27FC236}">
                <a16:creationId xmlns:a16="http://schemas.microsoft.com/office/drawing/2014/main" id="{EFCC093E-E69A-4710-96B7-BF0C5708FF88}"/>
              </a:ext>
            </a:extLst>
          </p:cNvPr>
          <p:cNvSpPr>
            <a:spLocks noGrp="1"/>
          </p:cNvSpPr>
          <p:nvPr>
            <p:ph sz="quarter" idx="4"/>
          </p:nvPr>
        </p:nvSpPr>
        <p:spPr>
          <a:xfrm>
            <a:off x="5993553" y="2854412"/>
            <a:ext cx="5431875" cy="3384201"/>
          </a:xfrm>
        </p:spPr>
        <p:txBody>
          <a:bodyPr>
            <a:normAutofit/>
          </a:bodyPr>
          <a:lstStyle/>
          <a:p>
            <a:pPr algn="just"/>
            <a:r>
              <a:rPr lang="es-ES" dirty="0">
                <a:solidFill>
                  <a:schemeClr val="tx1"/>
                </a:solidFill>
              </a:rPr>
              <a:t>La ovogénesis: Es el proceso que permite la formación de óvulos. En el ovario de la mujer existen unas células llamadas ovogonias, que se dividen repetidamente para formar ovocitos de primer orden, estas sufren dos divisiones meióticas y se transforman en ovocitos secundario. De estas células resulta una célula haploide, denominada óvulo.</a:t>
            </a:r>
            <a:endParaRPr lang="es-CL" dirty="0">
              <a:solidFill>
                <a:schemeClr val="tx1"/>
              </a:solidFill>
            </a:endParaRPr>
          </a:p>
        </p:txBody>
      </p:sp>
      <p:pic>
        <p:nvPicPr>
          <p:cNvPr id="4" name="Imagen 3">
            <a:extLst>
              <a:ext uri="{FF2B5EF4-FFF2-40B4-BE49-F238E27FC236}">
                <a16:creationId xmlns:a16="http://schemas.microsoft.com/office/drawing/2014/main" id="{90227F45-A0D6-4CC3-BE43-3D01A316BBB8}"/>
              </a:ext>
            </a:extLst>
          </p:cNvPr>
          <p:cNvPicPr>
            <a:picLocks noChangeAspect="1"/>
          </p:cNvPicPr>
          <p:nvPr/>
        </p:nvPicPr>
        <p:blipFill>
          <a:blip r:embed="rId2"/>
          <a:stretch>
            <a:fillRect/>
          </a:stretch>
        </p:blipFill>
        <p:spPr>
          <a:xfrm>
            <a:off x="1563513" y="3563984"/>
            <a:ext cx="3585262" cy="2543449"/>
          </a:xfrm>
          <a:prstGeom prst="rect">
            <a:avLst/>
          </a:prstGeom>
        </p:spPr>
      </p:pic>
      <p:sp>
        <p:nvSpPr>
          <p:cNvPr id="7" name="Marcador de contenido 5">
            <a:extLst>
              <a:ext uri="{FF2B5EF4-FFF2-40B4-BE49-F238E27FC236}">
                <a16:creationId xmlns:a16="http://schemas.microsoft.com/office/drawing/2014/main" id="{48F34A3A-C581-4569-8535-ED8E196B7B30}"/>
              </a:ext>
            </a:extLst>
          </p:cNvPr>
          <p:cNvSpPr txBox="1">
            <a:spLocks/>
          </p:cNvSpPr>
          <p:nvPr/>
        </p:nvSpPr>
        <p:spPr>
          <a:xfrm>
            <a:off x="1040662" y="1360895"/>
            <a:ext cx="10494845" cy="128383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gn="just"/>
            <a:r>
              <a:rPr lang="es-ES" dirty="0">
                <a:solidFill>
                  <a:schemeClr val="tx1"/>
                </a:solidFill>
              </a:rPr>
              <a:t>Es una célula de mayor tamaño que el espermatozoide y es inmóvil; se desplaza dentro de los oviductos gracias a la acción de cilios que se encuentran en ellos. Contiene gran cantidad de sustancias nutritivas.</a:t>
            </a:r>
            <a:endParaRPr lang="es-CL" dirty="0">
              <a:solidFill>
                <a:schemeClr val="tx1"/>
              </a:solidFill>
            </a:endParaRPr>
          </a:p>
        </p:txBody>
      </p:sp>
    </p:spTree>
    <p:extLst>
      <p:ext uri="{BB962C8B-B14F-4D97-AF65-F5344CB8AC3E}">
        <p14:creationId xmlns:p14="http://schemas.microsoft.com/office/powerpoint/2010/main" val="62099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08E1B3-D0D6-464B-8DF5-2CC08F6EACFC}"/>
              </a:ext>
            </a:extLst>
          </p:cNvPr>
          <p:cNvSpPr>
            <a:spLocks noGrp="1"/>
          </p:cNvSpPr>
          <p:nvPr>
            <p:ph type="title"/>
          </p:nvPr>
        </p:nvSpPr>
        <p:spPr/>
        <p:txBody>
          <a:bodyPr/>
          <a:lstStyle/>
          <a:p>
            <a:r>
              <a:rPr lang="es-CL" cap="none" spc="0" dirty="0">
                <a:ln w="0"/>
                <a:solidFill>
                  <a:schemeClr val="accent1"/>
                </a:solidFill>
                <a:effectLst>
                  <a:outerShdw blurRad="38100" dist="25400" dir="5400000" algn="ctr" rotWithShape="0">
                    <a:srgbClr val="6E747A">
                      <a:alpha val="43000"/>
                    </a:srgbClr>
                  </a:outerShdw>
                </a:effectLst>
              </a:rPr>
              <a:t>Sistema reproductor masculino</a:t>
            </a:r>
          </a:p>
        </p:txBody>
      </p:sp>
      <p:sp>
        <p:nvSpPr>
          <p:cNvPr id="5" name="Marcador de texto 4">
            <a:extLst>
              <a:ext uri="{FF2B5EF4-FFF2-40B4-BE49-F238E27FC236}">
                <a16:creationId xmlns:a16="http://schemas.microsoft.com/office/drawing/2014/main" id="{FFE763D3-300C-4E08-B94F-07FA4BC0BECE}"/>
              </a:ext>
            </a:extLst>
          </p:cNvPr>
          <p:cNvSpPr>
            <a:spLocks noGrp="1"/>
          </p:cNvSpPr>
          <p:nvPr>
            <p:ph type="body" sz="quarter" idx="3"/>
          </p:nvPr>
        </p:nvSpPr>
        <p:spPr>
          <a:xfrm>
            <a:off x="1955409" y="1241988"/>
            <a:ext cx="9352446" cy="632529"/>
          </a:xfrm>
        </p:spPr>
        <p:txBody>
          <a:bodyPr/>
          <a:lstStyle/>
          <a:p>
            <a:r>
              <a:rPr lang="es-CL" dirty="0"/>
              <a:t>Partes del sistema reproductor masculino </a:t>
            </a:r>
          </a:p>
        </p:txBody>
      </p:sp>
      <p:sp>
        <p:nvSpPr>
          <p:cNvPr id="6" name="Marcador de contenido 5">
            <a:extLst>
              <a:ext uri="{FF2B5EF4-FFF2-40B4-BE49-F238E27FC236}">
                <a16:creationId xmlns:a16="http://schemas.microsoft.com/office/drawing/2014/main" id="{1E02BBCD-FC45-4D8E-808A-A83960616CF9}"/>
              </a:ext>
            </a:extLst>
          </p:cNvPr>
          <p:cNvSpPr>
            <a:spLocks noGrp="1"/>
          </p:cNvSpPr>
          <p:nvPr>
            <p:ph sz="quarter" idx="4"/>
          </p:nvPr>
        </p:nvSpPr>
        <p:spPr>
          <a:xfrm>
            <a:off x="5949822" y="2138290"/>
            <a:ext cx="5683054" cy="4338710"/>
          </a:xfrm>
        </p:spPr>
        <p:txBody>
          <a:bodyPr>
            <a:normAutofit fontScale="92500"/>
          </a:bodyPr>
          <a:lstStyle/>
          <a:p>
            <a:pPr algn="just"/>
            <a:r>
              <a:rPr lang="es-ES" b="1" dirty="0">
                <a:solidFill>
                  <a:schemeClr val="tx1"/>
                </a:solidFill>
              </a:rPr>
              <a:t>Próstata: </a:t>
            </a:r>
            <a:r>
              <a:rPr lang="es-ES" dirty="0">
                <a:solidFill>
                  <a:schemeClr val="tx1"/>
                </a:solidFill>
              </a:rPr>
              <a:t>Glándula ubicada bajo la vejiga urinaria. Produce parte del líquido seminal que protege y nutre a los espermatozoides.</a:t>
            </a:r>
          </a:p>
          <a:p>
            <a:pPr algn="just"/>
            <a:r>
              <a:rPr lang="es-ES" b="1" dirty="0">
                <a:solidFill>
                  <a:schemeClr val="tx1"/>
                </a:solidFill>
              </a:rPr>
              <a:t>Glándulas de Cowper o bulbouretrales: </a:t>
            </a:r>
            <a:r>
              <a:rPr lang="es-ES" dirty="0">
                <a:solidFill>
                  <a:schemeClr val="tx1"/>
                </a:solidFill>
              </a:rPr>
              <a:t>Son dos pequeñas glándulas que producen una secreción alcalina que permite a los espermatozoides sobrevivir en el ambiente ligeramente ácido de la vagina.</a:t>
            </a:r>
          </a:p>
          <a:p>
            <a:pPr algn="just"/>
            <a:r>
              <a:rPr lang="es-ES" b="1" dirty="0">
                <a:solidFill>
                  <a:schemeClr val="tx1"/>
                </a:solidFill>
              </a:rPr>
              <a:t>Pene: </a:t>
            </a:r>
            <a:r>
              <a:rPr lang="es-ES" dirty="0">
                <a:solidFill>
                  <a:schemeClr val="tx1"/>
                </a:solidFill>
              </a:rPr>
              <a:t>Es un órgano ubicado fuera de la cavidad abdominal, recubierto por un pliegue de piel llamado prepucio; su extremo final recibe el nombre de glande. Su función es depositar semen en el interior de la vagina. Y permitir la salida de la orina. </a:t>
            </a:r>
          </a:p>
        </p:txBody>
      </p:sp>
      <p:pic>
        <p:nvPicPr>
          <p:cNvPr id="7" name="Marcador de contenido 6">
            <a:extLst>
              <a:ext uri="{FF2B5EF4-FFF2-40B4-BE49-F238E27FC236}">
                <a16:creationId xmlns:a16="http://schemas.microsoft.com/office/drawing/2014/main" id="{37CC73C3-5AE4-418C-A2D1-5B6D8889B748}"/>
              </a:ext>
            </a:extLst>
          </p:cNvPr>
          <p:cNvPicPr>
            <a:picLocks noGrp="1" noChangeAspect="1"/>
          </p:cNvPicPr>
          <p:nvPr>
            <p:ph sz="half" idx="2"/>
          </p:nvPr>
        </p:nvPicPr>
        <p:blipFill rotWithShape="1">
          <a:blip r:embed="rId2"/>
          <a:srcRect l="39451" t="30548" r="26263" b="32967"/>
          <a:stretch/>
        </p:blipFill>
        <p:spPr>
          <a:xfrm>
            <a:off x="412946" y="2514364"/>
            <a:ext cx="5536876" cy="3312663"/>
          </a:xfrm>
          <a:prstGeom prst="rect">
            <a:avLst/>
          </a:prstGeom>
        </p:spPr>
      </p:pic>
    </p:spTree>
    <p:extLst>
      <p:ext uri="{BB962C8B-B14F-4D97-AF65-F5344CB8AC3E}">
        <p14:creationId xmlns:p14="http://schemas.microsoft.com/office/powerpoint/2010/main" val="2850897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08E1B3-D0D6-464B-8DF5-2CC08F6EACFC}"/>
              </a:ext>
            </a:extLst>
          </p:cNvPr>
          <p:cNvSpPr>
            <a:spLocks noGrp="1"/>
          </p:cNvSpPr>
          <p:nvPr>
            <p:ph type="title"/>
          </p:nvPr>
        </p:nvSpPr>
        <p:spPr/>
        <p:txBody>
          <a:bodyPr/>
          <a:lstStyle/>
          <a:p>
            <a:r>
              <a:rPr lang="es-CL" cap="none" spc="0" dirty="0">
                <a:ln w="0"/>
                <a:solidFill>
                  <a:schemeClr val="accent1"/>
                </a:solidFill>
                <a:effectLst>
                  <a:outerShdw blurRad="38100" dist="25400" dir="5400000" algn="ctr" rotWithShape="0">
                    <a:srgbClr val="6E747A">
                      <a:alpha val="43000"/>
                    </a:srgbClr>
                  </a:outerShdw>
                </a:effectLst>
              </a:rPr>
              <a:t>Sistema reproductor masculino</a:t>
            </a:r>
          </a:p>
        </p:txBody>
      </p:sp>
      <p:sp>
        <p:nvSpPr>
          <p:cNvPr id="5" name="Marcador de texto 4">
            <a:extLst>
              <a:ext uri="{FF2B5EF4-FFF2-40B4-BE49-F238E27FC236}">
                <a16:creationId xmlns:a16="http://schemas.microsoft.com/office/drawing/2014/main" id="{FFE763D3-300C-4E08-B94F-07FA4BC0BECE}"/>
              </a:ext>
            </a:extLst>
          </p:cNvPr>
          <p:cNvSpPr>
            <a:spLocks noGrp="1"/>
          </p:cNvSpPr>
          <p:nvPr>
            <p:ph type="body" sz="quarter" idx="3"/>
          </p:nvPr>
        </p:nvSpPr>
        <p:spPr>
          <a:xfrm>
            <a:off x="1955409" y="1241988"/>
            <a:ext cx="9352446" cy="632529"/>
          </a:xfrm>
        </p:spPr>
        <p:txBody>
          <a:bodyPr/>
          <a:lstStyle/>
          <a:p>
            <a:r>
              <a:rPr lang="es-CL" dirty="0"/>
              <a:t>Partes del sistema reproductor masculino </a:t>
            </a:r>
          </a:p>
        </p:txBody>
      </p:sp>
      <p:sp>
        <p:nvSpPr>
          <p:cNvPr id="6" name="Marcador de contenido 5">
            <a:extLst>
              <a:ext uri="{FF2B5EF4-FFF2-40B4-BE49-F238E27FC236}">
                <a16:creationId xmlns:a16="http://schemas.microsoft.com/office/drawing/2014/main" id="{1E02BBCD-FC45-4D8E-808A-A83960616CF9}"/>
              </a:ext>
            </a:extLst>
          </p:cNvPr>
          <p:cNvSpPr>
            <a:spLocks noGrp="1"/>
          </p:cNvSpPr>
          <p:nvPr>
            <p:ph sz="quarter" idx="4"/>
          </p:nvPr>
        </p:nvSpPr>
        <p:spPr>
          <a:xfrm>
            <a:off x="5949822" y="2138290"/>
            <a:ext cx="5683054" cy="4338710"/>
          </a:xfrm>
        </p:spPr>
        <p:txBody>
          <a:bodyPr>
            <a:normAutofit fontScale="92500"/>
          </a:bodyPr>
          <a:lstStyle/>
          <a:p>
            <a:pPr algn="just"/>
            <a:r>
              <a:rPr lang="es-ES" b="1" dirty="0">
                <a:solidFill>
                  <a:schemeClr val="tx1"/>
                </a:solidFill>
              </a:rPr>
              <a:t>Próstata: </a:t>
            </a:r>
            <a:r>
              <a:rPr lang="es-ES" dirty="0">
                <a:solidFill>
                  <a:schemeClr val="tx1"/>
                </a:solidFill>
              </a:rPr>
              <a:t>Glándula ubicada bajo la vejiga urinaria. Produce parte del líquido seminal que protege y nutre a los espermatozoides.</a:t>
            </a:r>
          </a:p>
          <a:p>
            <a:pPr algn="just"/>
            <a:r>
              <a:rPr lang="es-ES" b="1" dirty="0">
                <a:solidFill>
                  <a:schemeClr val="tx1"/>
                </a:solidFill>
              </a:rPr>
              <a:t>Glándulas de Cowper o bulbouretrales: </a:t>
            </a:r>
            <a:r>
              <a:rPr lang="es-ES" dirty="0">
                <a:solidFill>
                  <a:schemeClr val="tx1"/>
                </a:solidFill>
              </a:rPr>
              <a:t>Son dos pequeñas glándulas que producen una secreción alcalina que permite a los espermatozoides sobrevivir en el ambiente ligeramente ácido de la vagina.</a:t>
            </a:r>
          </a:p>
          <a:p>
            <a:pPr algn="just"/>
            <a:r>
              <a:rPr lang="es-ES" b="1" dirty="0">
                <a:solidFill>
                  <a:schemeClr val="tx1"/>
                </a:solidFill>
              </a:rPr>
              <a:t>Pene: </a:t>
            </a:r>
            <a:r>
              <a:rPr lang="es-ES" dirty="0">
                <a:solidFill>
                  <a:schemeClr val="tx1"/>
                </a:solidFill>
              </a:rPr>
              <a:t>Es un órgano ubicado fuera de la cavidad abdominal, recubierto por un pliegue de piel llamado prepucio; su extremo final recibe el nombre de glande. Su función es depositar semen en el interior de la vagina. Y permitir la salida de la orina. </a:t>
            </a:r>
          </a:p>
        </p:txBody>
      </p:sp>
      <p:pic>
        <p:nvPicPr>
          <p:cNvPr id="7" name="Marcador de contenido 6">
            <a:extLst>
              <a:ext uri="{FF2B5EF4-FFF2-40B4-BE49-F238E27FC236}">
                <a16:creationId xmlns:a16="http://schemas.microsoft.com/office/drawing/2014/main" id="{37CC73C3-5AE4-418C-A2D1-5B6D8889B748}"/>
              </a:ext>
            </a:extLst>
          </p:cNvPr>
          <p:cNvPicPr>
            <a:picLocks noGrp="1" noChangeAspect="1"/>
          </p:cNvPicPr>
          <p:nvPr>
            <p:ph sz="half" idx="2"/>
          </p:nvPr>
        </p:nvPicPr>
        <p:blipFill rotWithShape="1">
          <a:blip r:embed="rId2"/>
          <a:srcRect l="39451" t="30548" r="26263" b="32967"/>
          <a:stretch/>
        </p:blipFill>
        <p:spPr>
          <a:xfrm>
            <a:off x="412946" y="2514364"/>
            <a:ext cx="5536876" cy="3312663"/>
          </a:xfrm>
          <a:prstGeom prst="rect">
            <a:avLst/>
          </a:prstGeom>
        </p:spPr>
      </p:pic>
    </p:spTree>
    <p:extLst>
      <p:ext uri="{BB962C8B-B14F-4D97-AF65-F5344CB8AC3E}">
        <p14:creationId xmlns:p14="http://schemas.microsoft.com/office/powerpoint/2010/main" val="1640023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08E1B3-D0D6-464B-8DF5-2CC08F6EACFC}"/>
              </a:ext>
            </a:extLst>
          </p:cNvPr>
          <p:cNvSpPr>
            <a:spLocks noGrp="1"/>
          </p:cNvSpPr>
          <p:nvPr>
            <p:ph type="title"/>
          </p:nvPr>
        </p:nvSpPr>
        <p:spPr/>
        <p:txBody>
          <a:bodyPr/>
          <a:lstStyle/>
          <a:p>
            <a:r>
              <a:rPr lang="es-CL" cap="none" spc="0" dirty="0">
                <a:ln w="0"/>
                <a:solidFill>
                  <a:schemeClr val="accent1"/>
                </a:solidFill>
                <a:effectLst>
                  <a:outerShdw blurRad="38100" dist="25400" dir="5400000" algn="ctr" rotWithShape="0">
                    <a:srgbClr val="6E747A">
                      <a:alpha val="43000"/>
                    </a:srgbClr>
                  </a:outerShdw>
                </a:effectLst>
              </a:rPr>
              <a:t>Sistema reproductor masculino</a:t>
            </a:r>
          </a:p>
        </p:txBody>
      </p:sp>
      <p:sp>
        <p:nvSpPr>
          <p:cNvPr id="5" name="Marcador de texto 4">
            <a:extLst>
              <a:ext uri="{FF2B5EF4-FFF2-40B4-BE49-F238E27FC236}">
                <a16:creationId xmlns:a16="http://schemas.microsoft.com/office/drawing/2014/main" id="{FFE763D3-300C-4E08-B94F-07FA4BC0BECE}"/>
              </a:ext>
            </a:extLst>
          </p:cNvPr>
          <p:cNvSpPr>
            <a:spLocks noGrp="1"/>
          </p:cNvSpPr>
          <p:nvPr>
            <p:ph type="body" sz="quarter" idx="3"/>
          </p:nvPr>
        </p:nvSpPr>
        <p:spPr>
          <a:xfrm>
            <a:off x="1955409" y="1241988"/>
            <a:ext cx="9352446" cy="632529"/>
          </a:xfrm>
        </p:spPr>
        <p:txBody>
          <a:bodyPr/>
          <a:lstStyle/>
          <a:p>
            <a:r>
              <a:rPr lang="es-CL" dirty="0"/>
              <a:t>Partes del sistema reproductor masculino </a:t>
            </a:r>
          </a:p>
        </p:txBody>
      </p:sp>
      <p:sp>
        <p:nvSpPr>
          <p:cNvPr id="6" name="Marcador de contenido 5">
            <a:extLst>
              <a:ext uri="{FF2B5EF4-FFF2-40B4-BE49-F238E27FC236}">
                <a16:creationId xmlns:a16="http://schemas.microsoft.com/office/drawing/2014/main" id="{1E02BBCD-FC45-4D8E-808A-A83960616CF9}"/>
              </a:ext>
            </a:extLst>
          </p:cNvPr>
          <p:cNvSpPr>
            <a:spLocks noGrp="1"/>
          </p:cNvSpPr>
          <p:nvPr>
            <p:ph sz="quarter" idx="4"/>
          </p:nvPr>
        </p:nvSpPr>
        <p:spPr>
          <a:xfrm>
            <a:off x="5949822" y="2514364"/>
            <a:ext cx="5683054" cy="3962636"/>
          </a:xfrm>
        </p:spPr>
        <p:txBody>
          <a:bodyPr>
            <a:normAutofit/>
          </a:bodyPr>
          <a:lstStyle/>
          <a:p>
            <a:pPr algn="just"/>
            <a:r>
              <a:rPr lang="es-ES" b="1" dirty="0">
                <a:solidFill>
                  <a:schemeClr val="tx1"/>
                </a:solidFill>
              </a:rPr>
              <a:t>Uretra: </a:t>
            </a:r>
            <a:r>
              <a:rPr lang="es-ES" dirty="0">
                <a:solidFill>
                  <a:schemeClr val="tx1"/>
                </a:solidFill>
              </a:rPr>
              <a:t>Es un conducto que mide entre15 y 20 cm de largo en el adulto; se extiende a lo largo del pene. Cumple dos funciones: conducir y expulsar el semen hacia el exterior y ser la vía de salida de la orina.</a:t>
            </a:r>
          </a:p>
          <a:p>
            <a:pPr algn="just"/>
            <a:r>
              <a:rPr lang="es-ES" b="1" dirty="0">
                <a:solidFill>
                  <a:schemeClr val="tx1"/>
                </a:solidFill>
              </a:rPr>
              <a:t>Testículos: </a:t>
            </a:r>
            <a:r>
              <a:rPr lang="es-ES" dirty="0">
                <a:solidFill>
                  <a:schemeClr val="tx1"/>
                </a:solidFill>
              </a:rPr>
              <a:t>Son las gónadas masculinas; se ubican fuera de la cavidad abdominal y están protegidos por una “bolsa” de piel, el escroto. En los testículos se produce la hormona sexual masculina (testosterona) y se forman los gametos masculinos o espermatozoides.</a:t>
            </a:r>
          </a:p>
        </p:txBody>
      </p:sp>
      <p:pic>
        <p:nvPicPr>
          <p:cNvPr id="7" name="Marcador de contenido 6">
            <a:extLst>
              <a:ext uri="{FF2B5EF4-FFF2-40B4-BE49-F238E27FC236}">
                <a16:creationId xmlns:a16="http://schemas.microsoft.com/office/drawing/2014/main" id="{37CC73C3-5AE4-418C-A2D1-5B6D8889B748}"/>
              </a:ext>
            </a:extLst>
          </p:cNvPr>
          <p:cNvPicPr>
            <a:picLocks noGrp="1" noChangeAspect="1"/>
          </p:cNvPicPr>
          <p:nvPr>
            <p:ph sz="half" idx="2"/>
          </p:nvPr>
        </p:nvPicPr>
        <p:blipFill rotWithShape="1">
          <a:blip r:embed="rId2"/>
          <a:srcRect l="39451" t="30548" r="26263" b="32967"/>
          <a:stretch/>
        </p:blipFill>
        <p:spPr>
          <a:xfrm>
            <a:off x="412946" y="2514364"/>
            <a:ext cx="5536876" cy="3312663"/>
          </a:xfrm>
          <a:prstGeom prst="rect">
            <a:avLst/>
          </a:prstGeom>
        </p:spPr>
      </p:pic>
    </p:spTree>
    <p:extLst>
      <p:ext uri="{BB962C8B-B14F-4D97-AF65-F5344CB8AC3E}">
        <p14:creationId xmlns:p14="http://schemas.microsoft.com/office/powerpoint/2010/main" val="171484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08E1B3-D0D6-464B-8DF5-2CC08F6EACFC}"/>
              </a:ext>
            </a:extLst>
          </p:cNvPr>
          <p:cNvSpPr>
            <a:spLocks noGrp="1"/>
          </p:cNvSpPr>
          <p:nvPr>
            <p:ph type="title"/>
          </p:nvPr>
        </p:nvSpPr>
        <p:spPr/>
        <p:txBody>
          <a:bodyPr/>
          <a:lstStyle/>
          <a:p>
            <a:r>
              <a:rPr lang="es-CL" cap="none" spc="0" dirty="0">
                <a:ln w="0"/>
                <a:solidFill>
                  <a:schemeClr val="accent1"/>
                </a:solidFill>
                <a:effectLst>
                  <a:outerShdw blurRad="38100" dist="25400" dir="5400000" algn="ctr" rotWithShape="0">
                    <a:srgbClr val="6E747A">
                      <a:alpha val="43000"/>
                    </a:srgbClr>
                  </a:outerShdw>
                </a:effectLst>
              </a:rPr>
              <a:t>Sistema reproductor masculino</a:t>
            </a:r>
          </a:p>
        </p:txBody>
      </p:sp>
      <p:sp>
        <p:nvSpPr>
          <p:cNvPr id="5" name="Marcador de texto 4">
            <a:extLst>
              <a:ext uri="{FF2B5EF4-FFF2-40B4-BE49-F238E27FC236}">
                <a16:creationId xmlns:a16="http://schemas.microsoft.com/office/drawing/2014/main" id="{FFE763D3-300C-4E08-B94F-07FA4BC0BECE}"/>
              </a:ext>
            </a:extLst>
          </p:cNvPr>
          <p:cNvSpPr>
            <a:spLocks noGrp="1"/>
          </p:cNvSpPr>
          <p:nvPr>
            <p:ph type="body" sz="quarter" idx="3"/>
          </p:nvPr>
        </p:nvSpPr>
        <p:spPr>
          <a:xfrm>
            <a:off x="1955409" y="1241988"/>
            <a:ext cx="9352446" cy="632529"/>
          </a:xfrm>
        </p:spPr>
        <p:txBody>
          <a:bodyPr/>
          <a:lstStyle/>
          <a:p>
            <a:r>
              <a:rPr lang="es-CL" dirty="0"/>
              <a:t>Partes del sistema reproductor masculino </a:t>
            </a:r>
          </a:p>
        </p:txBody>
      </p:sp>
      <p:sp>
        <p:nvSpPr>
          <p:cNvPr id="6" name="Marcador de contenido 5">
            <a:extLst>
              <a:ext uri="{FF2B5EF4-FFF2-40B4-BE49-F238E27FC236}">
                <a16:creationId xmlns:a16="http://schemas.microsoft.com/office/drawing/2014/main" id="{1E02BBCD-FC45-4D8E-808A-A83960616CF9}"/>
              </a:ext>
            </a:extLst>
          </p:cNvPr>
          <p:cNvSpPr>
            <a:spLocks noGrp="1"/>
          </p:cNvSpPr>
          <p:nvPr>
            <p:ph sz="quarter" idx="4"/>
          </p:nvPr>
        </p:nvSpPr>
        <p:spPr>
          <a:xfrm>
            <a:off x="5949822" y="2717684"/>
            <a:ext cx="5683054" cy="3962636"/>
          </a:xfrm>
        </p:spPr>
        <p:txBody>
          <a:bodyPr>
            <a:normAutofit fontScale="92500" lnSpcReduction="20000"/>
          </a:bodyPr>
          <a:lstStyle/>
          <a:p>
            <a:pPr algn="just"/>
            <a:r>
              <a:rPr lang="es-ES" b="1" dirty="0">
                <a:solidFill>
                  <a:schemeClr val="tx1"/>
                </a:solidFill>
              </a:rPr>
              <a:t>Vesículas seminales: </a:t>
            </a:r>
            <a:r>
              <a:rPr lang="es-ES" dirty="0">
                <a:solidFill>
                  <a:schemeClr val="tx1"/>
                </a:solidFill>
              </a:rPr>
              <a:t>Son dos glándulas, ubicadas detrás de la vejiga, que producen y secretan líquido seminal, el cual sirve de alimento y transporte a los espermatozoides.</a:t>
            </a:r>
          </a:p>
          <a:p>
            <a:pPr algn="just"/>
            <a:r>
              <a:rPr lang="es-ES" b="1" dirty="0">
                <a:solidFill>
                  <a:schemeClr val="tx1"/>
                </a:solidFill>
              </a:rPr>
              <a:t>Conductos deferentes: </a:t>
            </a:r>
            <a:r>
              <a:rPr lang="es-ES" dirty="0">
                <a:solidFill>
                  <a:schemeClr val="tx1"/>
                </a:solidFill>
              </a:rPr>
              <a:t>Son dos conductos que cumplen la función de transportar los espermatozoides desde cada testículo hacia el conducto eyaculador durante la eyaculación.</a:t>
            </a:r>
          </a:p>
          <a:p>
            <a:pPr algn="just"/>
            <a:r>
              <a:rPr lang="es-ES" b="1" dirty="0">
                <a:solidFill>
                  <a:schemeClr val="tx1"/>
                </a:solidFill>
              </a:rPr>
              <a:t>Epidídimo</a:t>
            </a:r>
            <a:r>
              <a:rPr lang="es-ES" dirty="0">
                <a:solidFill>
                  <a:schemeClr val="tx1"/>
                </a:solidFill>
              </a:rPr>
              <a:t> Es un tubo muy enrollado, situado sobre cada testículo. En él se almacenan y maduran los espermatozoides. Una vez que abandonan el epidídimo ya tienen su estructura definida y son móviles.</a:t>
            </a:r>
          </a:p>
        </p:txBody>
      </p:sp>
      <p:pic>
        <p:nvPicPr>
          <p:cNvPr id="7" name="Marcador de contenido 6">
            <a:extLst>
              <a:ext uri="{FF2B5EF4-FFF2-40B4-BE49-F238E27FC236}">
                <a16:creationId xmlns:a16="http://schemas.microsoft.com/office/drawing/2014/main" id="{37CC73C3-5AE4-418C-A2D1-5B6D8889B748}"/>
              </a:ext>
            </a:extLst>
          </p:cNvPr>
          <p:cNvPicPr>
            <a:picLocks noGrp="1" noChangeAspect="1"/>
          </p:cNvPicPr>
          <p:nvPr>
            <p:ph sz="half" idx="2"/>
          </p:nvPr>
        </p:nvPicPr>
        <p:blipFill rotWithShape="1">
          <a:blip r:embed="rId2"/>
          <a:srcRect l="39451" t="30548" r="26263" b="32967"/>
          <a:stretch/>
        </p:blipFill>
        <p:spPr>
          <a:xfrm>
            <a:off x="412946" y="2514364"/>
            <a:ext cx="5536876" cy="3312663"/>
          </a:xfrm>
          <a:prstGeom prst="rect">
            <a:avLst/>
          </a:prstGeom>
        </p:spPr>
      </p:pic>
    </p:spTree>
    <p:extLst>
      <p:ext uri="{BB962C8B-B14F-4D97-AF65-F5344CB8AC3E}">
        <p14:creationId xmlns:p14="http://schemas.microsoft.com/office/powerpoint/2010/main" val="758063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05E67-0534-428E-A4A9-6235F9B6B57A}"/>
              </a:ext>
            </a:extLst>
          </p:cNvPr>
          <p:cNvSpPr>
            <a:spLocks noGrp="1"/>
          </p:cNvSpPr>
          <p:nvPr>
            <p:ph type="title"/>
          </p:nvPr>
        </p:nvSpPr>
        <p:spPr>
          <a:xfrm>
            <a:off x="965928" y="629176"/>
            <a:ext cx="10172700" cy="1493517"/>
          </a:xfrm>
        </p:spPr>
        <p:txBody>
          <a:bodyPr/>
          <a:lstStyle/>
          <a:p>
            <a:pPr algn="ctr"/>
            <a:r>
              <a:rPr lang="es-CL" cap="none" spc="0" dirty="0">
                <a:ln w="0"/>
                <a:solidFill>
                  <a:schemeClr val="accent1"/>
                </a:solidFill>
                <a:effectLst>
                  <a:outerShdw blurRad="38100" dist="25400" dir="5400000" algn="ctr" rotWithShape="0">
                    <a:srgbClr val="6E747A">
                      <a:alpha val="43000"/>
                    </a:srgbClr>
                  </a:outerShdw>
                </a:effectLst>
              </a:rPr>
              <a:t>Espermatozoides  </a:t>
            </a:r>
          </a:p>
        </p:txBody>
      </p:sp>
      <p:sp>
        <p:nvSpPr>
          <p:cNvPr id="3" name="Marcador de texto 2">
            <a:extLst>
              <a:ext uri="{FF2B5EF4-FFF2-40B4-BE49-F238E27FC236}">
                <a16:creationId xmlns:a16="http://schemas.microsoft.com/office/drawing/2014/main" id="{C9C11519-3843-4D38-B113-E622587697D5}"/>
              </a:ext>
            </a:extLst>
          </p:cNvPr>
          <p:cNvSpPr>
            <a:spLocks noGrp="1"/>
          </p:cNvSpPr>
          <p:nvPr>
            <p:ph type="body" idx="1"/>
          </p:nvPr>
        </p:nvSpPr>
        <p:spPr>
          <a:xfrm>
            <a:off x="1213604" y="3190744"/>
            <a:ext cx="3507655" cy="632529"/>
          </a:xfrm>
        </p:spPr>
        <p:txBody>
          <a:bodyPr/>
          <a:lstStyle/>
          <a:p>
            <a:r>
              <a:rPr lang="es-CL" dirty="0"/>
              <a:t>Estructura del espermatozoide </a:t>
            </a:r>
          </a:p>
        </p:txBody>
      </p:sp>
      <p:sp>
        <p:nvSpPr>
          <p:cNvPr id="6" name="Marcador de contenido 5">
            <a:extLst>
              <a:ext uri="{FF2B5EF4-FFF2-40B4-BE49-F238E27FC236}">
                <a16:creationId xmlns:a16="http://schemas.microsoft.com/office/drawing/2014/main" id="{EFCC093E-E69A-4710-96B7-BF0C5708FF88}"/>
              </a:ext>
            </a:extLst>
          </p:cNvPr>
          <p:cNvSpPr>
            <a:spLocks noGrp="1"/>
          </p:cNvSpPr>
          <p:nvPr>
            <p:ph sz="quarter" idx="4"/>
          </p:nvPr>
        </p:nvSpPr>
        <p:spPr>
          <a:xfrm>
            <a:off x="4881491" y="2682913"/>
            <a:ext cx="6344582" cy="3672323"/>
          </a:xfrm>
        </p:spPr>
        <p:txBody>
          <a:bodyPr>
            <a:normAutofit lnSpcReduction="10000"/>
          </a:bodyPr>
          <a:lstStyle/>
          <a:p>
            <a:pPr algn="just"/>
            <a:r>
              <a:rPr lang="es-ES" dirty="0">
                <a:solidFill>
                  <a:schemeClr val="tx1"/>
                </a:solidFill>
              </a:rPr>
              <a:t>La espermatogénesis: Es el proceso de formación de espermatozoides, lo cuál se da en el testículo, específicamente en los tubos seminíferos. Este proceso inicia a partir de la pubertad. Los espermatozoides se desarrollan a partir de unas células llamadas espermatogonias, las cuales se dividen y forman lo que se llaman espermatocitos de primer orden, luego en espermatocitos de segundo orden, éstos se convierten en espermátidas, y por último, en espermatozoides. Por meiosis, estas células van a originar finalmente células haploides, con 23 cromosomas. </a:t>
            </a:r>
            <a:endParaRPr lang="es-CL" dirty="0">
              <a:solidFill>
                <a:schemeClr val="tx1"/>
              </a:solidFill>
            </a:endParaRPr>
          </a:p>
        </p:txBody>
      </p:sp>
      <p:pic>
        <p:nvPicPr>
          <p:cNvPr id="7" name="Imagen 6">
            <a:extLst>
              <a:ext uri="{FF2B5EF4-FFF2-40B4-BE49-F238E27FC236}">
                <a16:creationId xmlns:a16="http://schemas.microsoft.com/office/drawing/2014/main" id="{5DE054EF-D233-4A2A-8E24-A358AFC2EAAB}"/>
              </a:ext>
            </a:extLst>
          </p:cNvPr>
          <p:cNvPicPr>
            <a:picLocks noChangeAspect="1"/>
          </p:cNvPicPr>
          <p:nvPr/>
        </p:nvPicPr>
        <p:blipFill>
          <a:blip r:embed="rId2"/>
          <a:stretch>
            <a:fillRect/>
          </a:stretch>
        </p:blipFill>
        <p:spPr>
          <a:xfrm>
            <a:off x="702971" y="4176430"/>
            <a:ext cx="4178520" cy="2052394"/>
          </a:xfrm>
          <a:prstGeom prst="rect">
            <a:avLst/>
          </a:prstGeom>
        </p:spPr>
      </p:pic>
      <p:sp>
        <p:nvSpPr>
          <p:cNvPr id="4" name="Rectángulo 3">
            <a:extLst>
              <a:ext uri="{FF2B5EF4-FFF2-40B4-BE49-F238E27FC236}">
                <a16:creationId xmlns:a16="http://schemas.microsoft.com/office/drawing/2014/main" id="{68A3D487-E769-42A8-88D3-A8F921753846}"/>
              </a:ext>
            </a:extLst>
          </p:cNvPr>
          <p:cNvSpPr/>
          <p:nvPr/>
        </p:nvSpPr>
        <p:spPr>
          <a:xfrm>
            <a:off x="1053372" y="1821925"/>
            <a:ext cx="10580610" cy="1015663"/>
          </a:xfrm>
          <a:prstGeom prst="rect">
            <a:avLst/>
          </a:prstGeom>
        </p:spPr>
        <p:txBody>
          <a:bodyPr wrap="square">
            <a:spAutoFit/>
          </a:bodyPr>
          <a:lstStyle/>
          <a:p>
            <a:r>
              <a:rPr lang="es-ES" sz="2000" dirty="0"/>
              <a:t>Es mucho más pequeño que el ovocito y tiene una cabeza pequeña, donde se aloja el núcleo posee un cuello, que tiene numerosas mitocondrias productoras de energía, y una cola, que le permite una gran movilidad.</a:t>
            </a:r>
          </a:p>
        </p:txBody>
      </p:sp>
    </p:spTree>
    <p:extLst>
      <p:ext uri="{BB962C8B-B14F-4D97-AF65-F5344CB8AC3E}">
        <p14:creationId xmlns:p14="http://schemas.microsoft.com/office/powerpoint/2010/main" val="293361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AE8000-65E6-4EFF-A0C9-6A272BF14F20}"/>
              </a:ext>
            </a:extLst>
          </p:cNvPr>
          <p:cNvSpPr>
            <a:spLocks noGrp="1"/>
          </p:cNvSpPr>
          <p:nvPr>
            <p:ph type="title"/>
          </p:nvPr>
        </p:nvSpPr>
        <p:spPr/>
        <p:txBody>
          <a:bodyPr/>
          <a:lstStyle/>
          <a:p>
            <a:pPr algn="ctr"/>
            <a:r>
              <a:rPr lang="es-ES" cap="none" spc="0" dirty="0">
                <a:ln w="0"/>
                <a:solidFill>
                  <a:schemeClr val="accent1"/>
                </a:solidFill>
                <a:effectLst>
                  <a:outerShdw blurRad="38100" dist="25400" dir="5400000" algn="ctr" rotWithShape="0">
                    <a:srgbClr val="6E747A">
                      <a:alpha val="43000"/>
                    </a:srgbClr>
                  </a:outerShdw>
                </a:effectLst>
              </a:rPr>
              <a:t>¿En qué etapa de la vida se producen los gametos?</a:t>
            </a:r>
            <a:r>
              <a:rPr lang="es-CL" cap="none" spc="0" dirty="0">
                <a:ln w="0"/>
                <a:solidFill>
                  <a:schemeClr val="accent1"/>
                </a:solidFill>
                <a:effectLst>
                  <a:outerShdw blurRad="38100" dist="25400" dir="5400000" algn="ctr" rotWithShape="0">
                    <a:srgbClr val="6E747A">
                      <a:alpha val="43000"/>
                    </a:srgbClr>
                  </a:outerShdw>
                </a:effectLst>
              </a:rPr>
              <a:t> </a:t>
            </a:r>
          </a:p>
        </p:txBody>
      </p:sp>
      <p:sp>
        <p:nvSpPr>
          <p:cNvPr id="3" name="Marcador de contenido 2">
            <a:extLst>
              <a:ext uri="{FF2B5EF4-FFF2-40B4-BE49-F238E27FC236}">
                <a16:creationId xmlns:a16="http://schemas.microsoft.com/office/drawing/2014/main" id="{0568A7E8-869E-43B6-BF79-89E9A6F5D8BD}"/>
              </a:ext>
            </a:extLst>
          </p:cNvPr>
          <p:cNvSpPr>
            <a:spLocks noGrp="1"/>
          </p:cNvSpPr>
          <p:nvPr>
            <p:ph idx="1"/>
          </p:nvPr>
        </p:nvSpPr>
        <p:spPr/>
        <p:txBody>
          <a:bodyPr>
            <a:normAutofit/>
          </a:bodyPr>
          <a:lstStyle/>
          <a:p>
            <a:pPr algn="just"/>
            <a:r>
              <a:rPr lang="es-ES" sz="2200" dirty="0">
                <a:solidFill>
                  <a:schemeClr val="tx1"/>
                </a:solidFill>
              </a:rPr>
              <a:t>La formación de ovocitos en las mujeres comienza en la vida intrauterina, es decir, antes de nacer. En los ovarios de una niña recién nacida hay alrededor de un millón de folículos que contienen ovocitos inmaduros. De estos, solo unos 300 a 350 llegarán a ser folículos maduros en la vida adulta de la mujer. </a:t>
            </a:r>
          </a:p>
          <a:p>
            <a:pPr algn="just"/>
            <a:r>
              <a:rPr lang="es-ES" sz="2200" dirty="0">
                <a:solidFill>
                  <a:schemeClr val="tx1"/>
                </a:solidFill>
              </a:rPr>
              <a:t>En cambio, en los hombres la formación de espermatozoides comienza en la pubertad y se extiende permanentemente hasta la adultez mayor.</a:t>
            </a:r>
            <a:endParaRPr lang="es-CL" sz="2200" dirty="0">
              <a:solidFill>
                <a:schemeClr val="tx1"/>
              </a:solidFill>
            </a:endParaRPr>
          </a:p>
        </p:txBody>
      </p:sp>
    </p:spTree>
    <p:extLst>
      <p:ext uri="{BB962C8B-B14F-4D97-AF65-F5344CB8AC3E}">
        <p14:creationId xmlns:p14="http://schemas.microsoft.com/office/powerpoint/2010/main" val="242740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699D6C-1E8F-402B-9A7E-BD7E36B5C63D}"/>
              </a:ext>
            </a:extLst>
          </p:cNvPr>
          <p:cNvSpPr>
            <a:spLocks noGrp="1"/>
          </p:cNvSpPr>
          <p:nvPr>
            <p:ph type="title"/>
          </p:nvPr>
        </p:nvSpPr>
        <p:spPr>
          <a:xfrm>
            <a:off x="1257300" y="648282"/>
            <a:ext cx="10178322" cy="783476"/>
          </a:xfrm>
        </p:spPr>
        <p:txBody>
          <a:bodyPr>
            <a:noAutofit/>
          </a:bodyPr>
          <a:lstStyle/>
          <a:p>
            <a:r>
              <a:rPr lang="es-CL" sz="3600" dirty="0"/>
              <a:t> </a:t>
            </a:r>
          </a:p>
        </p:txBody>
      </p:sp>
      <p:sp>
        <p:nvSpPr>
          <p:cNvPr id="3" name="Marcador de contenido 2">
            <a:extLst>
              <a:ext uri="{FF2B5EF4-FFF2-40B4-BE49-F238E27FC236}">
                <a16:creationId xmlns:a16="http://schemas.microsoft.com/office/drawing/2014/main" id="{6B482196-5FDC-4F9F-BE46-3A6D1D3B4895}"/>
              </a:ext>
            </a:extLst>
          </p:cNvPr>
          <p:cNvSpPr>
            <a:spLocks noGrp="1"/>
          </p:cNvSpPr>
          <p:nvPr>
            <p:ph sz="half" idx="1"/>
          </p:nvPr>
        </p:nvSpPr>
        <p:spPr>
          <a:xfrm>
            <a:off x="1257300" y="3179298"/>
            <a:ext cx="4800600" cy="2726202"/>
          </a:xfrm>
        </p:spPr>
        <p:txBody>
          <a:bodyPr/>
          <a:lstStyle/>
          <a:p>
            <a:r>
              <a:rPr lang="es-ES" dirty="0">
                <a:solidFill>
                  <a:schemeClr val="tx1"/>
                </a:solidFill>
              </a:rPr>
              <a:t>Preguntas de inicio de clase:</a:t>
            </a:r>
          </a:p>
          <a:p>
            <a:r>
              <a:rPr lang="es-ES" dirty="0">
                <a:solidFill>
                  <a:schemeClr val="tx1"/>
                </a:solidFill>
              </a:rPr>
              <a:t>¿Qué crees que es el ciclo menstrual? </a:t>
            </a:r>
          </a:p>
          <a:p>
            <a:r>
              <a:rPr lang="es-ES" dirty="0">
                <a:solidFill>
                  <a:schemeClr val="tx1"/>
                </a:solidFill>
              </a:rPr>
              <a:t>¿En que edad aparece la menstruación? </a:t>
            </a:r>
          </a:p>
          <a:p>
            <a:r>
              <a:rPr lang="es-ES" dirty="0">
                <a:solidFill>
                  <a:schemeClr val="tx1"/>
                </a:solidFill>
              </a:rPr>
              <a:t>¿Qué cambios experimentan las niñas cuando tienen su primera menstruación? </a:t>
            </a:r>
          </a:p>
        </p:txBody>
      </p:sp>
      <p:sp>
        <p:nvSpPr>
          <p:cNvPr id="5" name="Marcador de contenido 2">
            <a:extLst>
              <a:ext uri="{FF2B5EF4-FFF2-40B4-BE49-F238E27FC236}">
                <a16:creationId xmlns:a16="http://schemas.microsoft.com/office/drawing/2014/main" id="{BFE951EA-B158-42B9-86C0-D1F7E4500971}"/>
              </a:ext>
            </a:extLst>
          </p:cNvPr>
          <p:cNvSpPr txBox="1">
            <a:spLocks/>
          </p:cNvSpPr>
          <p:nvPr/>
        </p:nvSpPr>
        <p:spPr>
          <a:xfrm>
            <a:off x="1295400" y="2104292"/>
            <a:ext cx="10140222" cy="80319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s-CL" b="1" dirty="0">
                <a:solidFill>
                  <a:schemeClr val="tx1"/>
                </a:solidFill>
              </a:rPr>
              <a:t>Objetivo de la clase</a:t>
            </a:r>
            <a:r>
              <a:rPr lang="es-CL" dirty="0">
                <a:solidFill>
                  <a:schemeClr val="tx1"/>
                </a:solidFill>
              </a:rPr>
              <a:t>: Describir que es ciclo menstrual,</a:t>
            </a:r>
            <a:r>
              <a:rPr lang="es-ES" dirty="0">
                <a:solidFill>
                  <a:schemeClr val="tx1"/>
                </a:solidFill>
              </a:rPr>
              <a:t> las células sexuales,  y el aparato reproductor masculino y femenino.</a:t>
            </a:r>
          </a:p>
        </p:txBody>
      </p:sp>
      <p:pic>
        <p:nvPicPr>
          <p:cNvPr id="11" name="Marcador de contenido 10">
            <a:extLst>
              <a:ext uri="{FF2B5EF4-FFF2-40B4-BE49-F238E27FC236}">
                <a16:creationId xmlns:a16="http://schemas.microsoft.com/office/drawing/2014/main" id="{D8D10203-D562-483C-AF7E-0E1415E03AAA}"/>
              </a:ext>
            </a:extLst>
          </p:cNvPr>
          <p:cNvPicPr>
            <a:picLocks noGrp="1" noChangeAspect="1"/>
          </p:cNvPicPr>
          <p:nvPr>
            <p:ph sz="half" idx="2"/>
          </p:nvPr>
        </p:nvPicPr>
        <p:blipFill>
          <a:blip r:embed="rId2"/>
          <a:stretch>
            <a:fillRect/>
          </a:stretch>
        </p:blipFill>
        <p:spPr>
          <a:xfrm>
            <a:off x="7549300" y="2732649"/>
            <a:ext cx="3071090" cy="3619500"/>
          </a:xfrm>
        </p:spPr>
      </p:pic>
      <p:sp>
        <p:nvSpPr>
          <p:cNvPr id="8" name="Título 1">
            <a:extLst>
              <a:ext uri="{FF2B5EF4-FFF2-40B4-BE49-F238E27FC236}">
                <a16:creationId xmlns:a16="http://schemas.microsoft.com/office/drawing/2014/main" id="{92C398EB-E75A-42B9-9FAF-2C141382BFCC}"/>
              </a:ext>
            </a:extLst>
          </p:cNvPr>
          <p:cNvSpPr txBox="1">
            <a:spLocks/>
          </p:cNvSpPr>
          <p:nvPr/>
        </p:nvSpPr>
        <p:spPr>
          <a:xfrm>
            <a:off x="1257300" y="446313"/>
            <a:ext cx="10318418" cy="131438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s-CL" sz="4400"/>
              <a:t>sexualidad, células sexuales aparato reproductor masculino y femenino</a:t>
            </a:r>
            <a:endParaRPr lang="es-CL" sz="4400" dirty="0"/>
          </a:p>
        </p:txBody>
      </p:sp>
    </p:spTree>
    <p:extLst>
      <p:ext uri="{BB962C8B-B14F-4D97-AF65-F5344CB8AC3E}">
        <p14:creationId xmlns:p14="http://schemas.microsoft.com/office/powerpoint/2010/main" val="2466524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20F626-A22B-4CEA-83E4-1A31FB7799D8}"/>
              </a:ext>
            </a:extLst>
          </p:cNvPr>
          <p:cNvSpPr>
            <a:spLocks noGrp="1"/>
          </p:cNvSpPr>
          <p:nvPr>
            <p:ph type="title"/>
          </p:nvPr>
        </p:nvSpPr>
        <p:spPr>
          <a:xfrm>
            <a:off x="1251678" y="382385"/>
            <a:ext cx="10178322" cy="954046"/>
          </a:xfrm>
        </p:spPr>
        <p:txBody>
          <a:bodyPr>
            <a:normAutofit fontScale="90000"/>
          </a:bodyPr>
          <a:lstStyle/>
          <a:p>
            <a:pPr algn="ctr"/>
            <a:r>
              <a:rPr lang="es-ES" cap="none" spc="0" dirty="0">
                <a:ln w="0"/>
                <a:solidFill>
                  <a:schemeClr val="accent1"/>
                </a:solidFill>
                <a:effectLst>
                  <a:outerShdw blurRad="38100" dist="25400" dir="5400000" algn="ctr" rotWithShape="0">
                    <a:srgbClr val="6E747A">
                      <a:alpha val="43000"/>
                    </a:srgbClr>
                  </a:outerShdw>
                </a:effectLst>
              </a:rPr>
              <a:t>Actividad </a:t>
            </a:r>
            <a:br>
              <a:rPr lang="es-ES" cap="none" spc="0" dirty="0">
                <a:ln w="0"/>
                <a:solidFill>
                  <a:schemeClr val="accent1"/>
                </a:solidFill>
                <a:effectLst>
                  <a:outerShdw blurRad="38100" dist="25400" dir="5400000" algn="ctr" rotWithShape="0">
                    <a:srgbClr val="6E747A">
                      <a:alpha val="43000"/>
                    </a:srgbClr>
                  </a:outerShdw>
                </a:effectLst>
              </a:rPr>
            </a:br>
            <a:endParaRPr lang="es-CL"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10" name="Tabla 10">
            <a:extLst>
              <a:ext uri="{FF2B5EF4-FFF2-40B4-BE49-F238E27FC236}">
                <a16:creationId xmlns:a16="http://schemas.microsoft.com/office/drawing/2014/main" id="{1782397B-9A6E-4C6E-8A3E-B625A9895414}"/>
              </a:ext>
            </a:extLst>
          </p:cNvPr>
          <p:cNvGraphicFramePr>
            <a:graphicFrameLocks noGrp="1"/>
          </p:cNvGraphicFramePr>
          <p:nvPr>
            <p:ph idx="1"/>
          </p:nvPr>
        </p:nvGraphicFramePr>
        <p:xfrm>
          <a:off x="1251678" y="3429000"/>
          <a:ext cx="4108842" cy="1205132"/>
        </p:xfrm>
        <a:graphic>
          <a:graphicData uri="http://schemas.openxmlformats.org/drawingml/2006/table">
            <a:tbl>
              <a:tblPr firstRow="1" bandRow="1">
                <a:tableStyleId>{5C22544A-7EE6-4342-B048-85BDC9FD1C3A}</a:tableStyleId>
              </a:tblPr>
              <a:tblGrid>
                <a:gridCol w="2054421">
                  <a:extLst>
                    <a:ext uri="{9D8B030D-6E8A-4147-A177-3AD203B41FA5}">
                      <a16:colId xmlns:a16="http://schemas.microsoft.com/office/drawing/2014/main" val="602267596"/>
                    </a:ext>
                  </a:extLst>
                </a:gridCol>
                <a:gridCol w="2054421">
                  <a:extLst>
                    <a:ext uri="{9D8B030D-6E8A-4147-A177-3AD203B41FA5}">
                      <a16:colId xmlns:a16="http://schemas.microsoft.com/office/drawing/2014/main" val="2609022479"/>
                    </a:ext>
                  </a:extLst>
                </a:gridCol>
              </a:tblGrid>
              <a:tr h="256733">
                <a:tc gridSpan="2">
                  <a:txBody>
                    <a:bodyPr/>
                    <a:lstStyle/>
                    <a:p>
                      <a:pPr algn="ctr"/>
                      <a:r>
                        <a:rPr lang="es-CL" sz="2000" b="1" dirty="0">
                          <a:solidFill>
                            <a:schemeClr val="tx1"/>
                          </a:solidFill>
                        </a:rPr>
                        <a:t>Similitudes </a:t>
                      </a:r>
                    </a:p>
                  </a:txBody>
                  <a:tcPr/>
                </a:tc>
                <a:tc hMerge="1">
                  <a:txBody>
                    <a:bodyPr/>
                    <a:lstStyle/>
                    <a:p>
                      <a:endParaRPr lang="es-CL" dirty="0"/>
                    </a:p>
                  </a:txBody>
                  <a:tcPr/>
                </a:tc>
                <a:extLst>
                  <a:ext uri="{0D108BD9-81ED-4DB2-BD59-A6C34878D82A}">
                    <a16:rowId xmlns:a16="http://schemas.microsoft.com/office/drawing/2014/main" val="3955708951"/>
                  </a:ext>
                </a:extLst>
              </a:tr>
              <a:tr h="404446">
                <a:tc>
                  <a:txBody>
                    <a:bodyPr/>
                    <a:lstStyle/>
                    <a:p>
                      <a:r>
                        <a:rPr lang="es-CL" sz="2000" dirty="0"/>
                        <a:t>Óvulos </a:t>
                      </a:r>
                    </a:p>
                  </a:txBody>
                  <a:tcPr/>
                </a:tc>
                <a:tc>
                  <a:txBody>
                    <a:bodyPr/>
                    <a:lstStyle/>
                    <a:p>
                      <a:r>
                        <a:rPr lang="es-CL" sz="2000" dirty="0"/>
                        <a:t>Espermatozoides </a:t>
                      </a:r>
                    </a:p>
                  </a:txBody>
                  <a:tcPr/>
                </a:tc>
                <a:extLst>
                  <a:ext uri="{0D108BD9-81ED-4DB2-BD59-A6C34878D82A}">
                    <a16:rowId xmlns:a16="http://schemas.microsoft.com/office/drawing/2014/main" val="4035648"/>
                  </a:ext>
                </a:extLst>
              </a:tr>
              <a:tr h="404446">
                <a:tc>
                  <a:txBody>
                    <a:bodyPr/>
                    <a:lstStyle/>
                    <a:p>
                      <a:endParaRPr lang="es-CL"/>
                    </a:p>
                  </a:txBody>
                  <a:tcPr/>
                </a:tc>
                <a:tc>
                  <a:txBody>
                    <a:bodyPr/>
                    <a:lstStyle/>
                    <a:p>
                      <a:endParaRPr lang="es-CL" dirty="0"/>
                    </a:p>
                  </a:txBody>
                  <a:tcPr/>
                </a:tc>
                <a:extLst>
                  <a:ext uri="{0D108BD9-81ED-4DB2-BD59-A6C34878D82A}">
                    <a16:rowId xmlns:a16="http://schemas.microsoft.com/office/drawing/2014/main" val="2561672687"/>
                  </a:ext>
                </a:extLst>
              </a:tr>
            </a:tbl>
          </a:graphicData>
        </a:graphic>
      </p:graphicFrame>
      <p:graphicFrame>
        <p:nvGraphicFramePr>
          <p:cNvPr id="12" name="Tabla 10">
            <a:extLst>
              <a:ext uri="{FF2B5EF4-FFF2-40B4-BE49-F238E27FC236}">
                <a16:creationId xmlns:a16="http://schemas.microsoft.com/office/drawing/2014/main" id="{1A84CCFB-6CD6-4BAA-B308-623655300040}"/>
              </a:ext>
            </a:extLst>
          </p:cNvPr>
          <p:cNvGraphicFramePr>
            <a:graphicFrameLocks/>
          </p:cNvGraphicFramePr>
          <p:nvPr/>
        </p:nvGraphicFramePr>
        <p:xfrm>
          <a:off x="6960088" y="3420794"/>
          <a:ext cx="4108842" cy="1213338"/>
        </p:xfrm>
        <a:graphic>
          <a:graphicData uri="http://schemas.openxmlformats.org/drawingml/2006/table">
            <a:tbl>
              <a:tblPr firstRow="1" bandRow="1">
                <a:tableStyleId>{5C22544A-7EE6-4342-B048-85BDC9FD1C3A}</a:tableStyleId>
              </a:tblPr>
              <a:tblGrid>
                <a:gridCol w="2054421">
                  <a:extLst>
                    <a:ext uri="{9D8B030D-6E8A-4147-A177-3AD203B41FA5}">
                      <a16:colId xmlns:a16="http://schemas.microsoft.com/office/drawing/2014/main" val="602267596"/>
                    </a:ext>
                  </a:extLst>
                </a:gridCol>
                <a:gridCol w="2054421">
                  <a:extLst>
                    <a:ext uri="{9D8B030D-6E8A-4147-A177-3AD203B41FA5}">
                      <a16:colId xmlns:a16="http://schemas.microsoft.com/office/drawing/2014/main" val="2609022479"/>
                    </a:ext>
                  </a:extLst>
                </a:gridCol>
              </a:tblGrid>
              <a:tr h="404446">
                <a:tc gridSpan="2">
                  <a:txBody>
                    <a:bodyPr/>
                    <a:lstStyle/>
                    <a:p>
                      <a:pPr algn="ctr"/>
                      <a:r>
                        <a:rPr lang="es-CL" sz="2000" b="1" dirty="0">
                          <a:solidFill>
                            <a:schemeClr val="tx1"/>
                          </a:solidFill>
                        </a:rPr>
                        <a:t>Diferencias </a:t>
                      </a:r>
                    </a:p>
                  </a:txBody>
                  <a:tcPr/>
                </a:tc>
                <a:tc hMerge="1">
                  <a:txBody>
                    <a:bodyPr/>
                    <a:lstStyle/>
                    <a:p>
                      <a:endParaRPr lang="es-CL" dirty="0"/>
                    </a:p>
                  </a:txBody>
                  <a:tcPr/>
                </a:tc>
                <a:extLst>
                  <a:ext uri="{0D108BD9-81ED-4DB2-BD59-A6C34878D82A}">
                    <a16:rowId xmlns:a16="http://schemas.microsoft.com/office/drawing/2014/main" val="3955708951"/>
                  </a:ext>
                </a:extLst>
              </a:tr>
              <a:tr h="404446">
                <a:tc>
                  <a:txBody>
                    <a:bodyPr/>
                    <a:lstStyle/>
                    <a:p>
                      <a:r>
                        <a:rPr lang="es-CL" sz="2000" dirty="0"/>
                        <a:t>Óvulos </a:t>
                      </a:r>
                    </a:p>
                  </a:txBody>
                  <a:tcPr/>
                </a:tc>
                <a:tc>
                  <a:txBody>
                    <a:bodyPr/>
                    <a:lstStyle/>
                    <a:p>
                      <a:r>
                        <a:rPr lang="es-CL" sz="2000" dirty="0"/>
                        <a:t>Espermatozoides </a:t>
                      </a:r>
                    </a:p>
                  </a:txBody>
                  <a:tcPr/>
                </a:tc>
                <a:extLst>
                  <a:ext uri="{0D108BD9-81ED-4DB2-BD59-A6C34878D82A}">
                    <a16:rowId xmlns:a16="http://schemas.microsoft.com/office/drawing/2014/main" val="4035648"/>
                  </a:ext>
                </a:extLst>
              </a:tr>
              <a:tr h="404446">
                <a:tc>
                  <a:txBody>
                    <a:bodyPr/>
                    <a:lstStyle/>
                    <a:p>
                      <a:endParaRPr lang="es-CL"/>
                    </a:p>
                  </a:txBody>
                  <a:tcPr/>
                </a:tc>
                <a:tc>
                  <a:txBody>
                    <a:bodyPr/>
                    <a:lstStyle/>
                    <a:p>
                      <a:endParaRPr lang="es-CL" dirty="0"/>
                    </a:p>
                  </a:txBody>
                  <a:tcPr/>
                </a:tc>
                <a:extLst>
                  <a:ext uri="{0D108BD9-81ED-4DB2-BD59-A6C34878D82A}">
                    <a16:rowId xmlns:a16="http://schemas.microsoft.com/office/drawing/2014/main" val="2561672687"/>
                  </a:ext>
                </a:extLst>
              </a:tr>
            </a:tbl>
          </a:graphicData>
        </a:graphic>
      </p:graphicFrame>
      <p:sp>
        <p:nvSpPr>
          <p:cNvPr id="13" name="Marcador de contenido 5">
            <a:extLst>
              <a:ext uri="{FF2B5EF4-FFF2-40B4-BE49-F238E27FC236}">
                <a16:creationId xmlns:a16="http://schemas.microsoft.com/office/drawing/2014/main" id="{AAB351D6-5F8D-4249-B40D-7073DF6E6D9D}"/>
              </a:ext>
            </a:extLst>
          </p:cNvPr>
          <p:cNvSpPr txBox="1">
            <a:spLocks/>
          </p:cNvSpPr>
          <p:nvPr/>
        </p:nvSpPr>
        <p:spPr>
          <a:xfrm>
            <a:off x="1141974" y="1946105"/>
            <a:ext cx="10397730" cy="543878"/>
          </a:xfrm>
          <a:prstGeom prst="rect">
            <a:avLst/>
          </a:prstGeom>
        </p:spPr>
        <p:txBody>
          <a:bodyP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just">
              <a:buNone/>
            </a:pPr>
            <a:r>
              <a:rPr lang="es-ES" dirty="0">
                <a:solidFill>
                  <a:schemeClr val="tx1"/>
                </a:solidFill>
              </a:rPr>
              <a:t>Realizar dos cuadros uno con las similitudes y otros con las diferencias entre los gametos.  </a:t>
            </a:r>
            <a:endParaRPr lang="es-CL" dirty="0">
              <a:solidFill>
                <a:schemeClr val="tx1"/>
              </a:solidFill>
            </a:endParaRPr>
          </a:p>
        </p:txBody>
      </p:sp>
    </p:spTree>
    <p:extLst>
      <p:ext uri="{BB962C8B-B14F-4D97-AF65-F5344CB8AC3E}">
        <p14:creationId xmlns:p14="http://schemas.microsoft.com/office/powerpoint/2010/main" val="998323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AE8000-65E6-4EFF-A0C9-6A272BF14F20}"/>
              </a:ext>
            </a:extLst>
          </p:cNvPr>
          <p:cNvSpPr>
            <a:spLocks noGrp="1"/>
          </p:cNvSpPr>
          <p:nvPr>
            <p:ph type="title"/>
          </p:nvPr>
        </p:nvSpPr>
        <p:spPr/>
        <p:txBody>
          <a:bodyPr/>
          <a:lstStyle/>
          <a:p>
            <a:pPr algn="ctr"/>
            <a:r>
              <a:rPr lang="es-CL" cap="none" spc="0" dirty="0">
                <a:ln w="0"/>
                <a:solidFill>
                  <a:schemeClr val="accent1"/>
                </a:solidFill>
                <a:effectLst>
                  <a:outerShdw blurRad="38100" dist="25400" dir="5400000" algn="ctr" rotWithShape="0">
                    <a:srgbClr val="6E747A">
                      <a:alpha val="43000"/>
                    </a:srgbClr>
                  </a:outerShdw>
                </a:effectLst>
              </a:rPr>
              <a:t>Cierre de la clase </a:t>
            </a:r>
          </a:p>
        </p:txBody>
      </p:sp>
      <p:sp>
        <p:nvSpPr>
          <p:cNvPr id="3" name="Marcador de contenido 2">
            <a:extLst>
              <a:ext uri="{FF2B5EF4-FFF2-40B4-BE49-F238E27FC236}">
                <a16:creationId xmlns:a16="http://schemas.microsoft.com/office/drawing/2014/main" id="{0568A7E8-869E-43B6-BF79-89E9A6F5D8BD}"/>
              </a:ext>
            </a:extLst>
          </p:cNvPr>
          <p:cNvSpPr>
            <a:spLocks noGrp="1"/>
          </p:cNvSpPr>
          <p:nvPr>
            <p:ph idx="1"/>
          </p:nvPr>
        </p:nvSpPr>
        <p:spPr/>
        <p:txBody>
          <a:bodyPr>
            <a:normAutofit/>
          </a:bodyPr>
          <a:lstStyle/>
          <a:p>
            <a:pPr algn="just"/>
            <a:r>
              <a:rPr lang="es-CL" sz="2200" dirty="0">
                <a:solidFill>
                  <a:schemeClr val="tx1"/>
                </a:solidFill>
              </a:rPr>
              <a:t>Responde las siguientes preguntas: </a:t>
            </a:r>
          </a:p>
          <a:p>
            <a:pPr algn="just"/>
            <a:r>
              <a:rPr lang="es-ES" sz="2200" dirty="0">
                <a:solidFill>
                  <a:schemeClr val="tx1"/>
                </a:solidFill>
              </a:rPr>
              <a:t>¿De qué manera crees el cambio hormonal afecta emocionalmente a las mujeres durante el ciclo menstrual?</a:t>
            </a:r>
            <a:endParaRPr lang="es-CL" sz="2200" dirty="0">
              <a:solidFill>
                <a:schemeClr val="tx1"/>
              </a:solidFill>
            </a:endParaRPr>
          </a:p>
          <a:p>
            <a:pPr algn="just"/>
            <a:r>
              <a:rPr lang="es-CL" sz="2200" dirty="0">
                <a:solidFill>
                  <a:schemeClr val="tx1"/>
                </a:solidFill>
              </a:rPr>
              <a:t>¿Qué fue lo más importante que aprendiste en la clase?</a:t>
            </a:r>
          </a:p>
          <a:p>
            <a:pPr algn="just"/>
            <a:r>
              <a:rPr lang="es-CL" sz="2200" dirty="0">
                <a:solidFill>
                  <a:schemeClr val="tx1"/>
                </a:solidFill>
              </a:rPr>
              <a:t>¿Cuál es la principal semejanza entre las células sexuales </a:t>
            </a:r>
          </a:p>
          <a:p>
            <a:pPr algn="just"/>
            <a:r>
              <a:rPr lang="es-CL" sz="2200" dirty="0">
                <a:solidFill>
                  <a:schemeClr val="tx1"/>
                </a:solidFill>
              </a:rPr>
              <a:t>¿Cuál es la principal diferencia entre las células sexuales?</a:t>
            </a:r>
          </a:p>
          <a:p>
            <a:pPr algn="just"/>
            <a:endParaRPr lang="es-CL" sz="2200" dirty="0">
              <a:solidFill>
                <a:schemeClr val="tx1"/>
              </a:solidFill>
            </a:endParaRPr>
          </a:p>
        </p:txBody>
      </p:sp>
    </p:spTree>
    <p:extLst>
      <p:ext uri="{BB962C8B-B14F-4D97-AF65-F5344CB8AC3E}">
        <p14:creationId xmlns:p14="http://schemas.microsoft.com/office/powerpoint/2010/main" val="60806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2B64D-BB4F-4C4E-AC35-E699A64CE23A}"/>
              </a:ext>
            </a:extLst>
          </p:cNvPr>
          <p:cNvSpPr>
            <a:spLocks noGrp="1"/>
          </p:cNvSpPr>
          <p:nvPr>
            <p:ph type="title"/>
          </p:nvPr>
        </p:nvSpPr>
        <p:spPr>
          <a:xfrm>
            <a:off x="8101514" y="920377"/>
            <a:ext cx="3092115" cy="1196671"/>
          </a:xfrm>
        </p:spPr>
        <p:txBody>
          <a:bodyPr/>
          <a:lstStyle/>
          <a:p>
            <a:r>
              <a:rPr lang="es-CL" dirty="0"/>
              <a:t>Ciclo menstrual </a:t>
            </a:r>
          </a:p>
        </p:txBody>
      </p:sp>
      <p:sp>
        <p:nvSpPr>
          <p:cNvPr id="3" name="Marcador de contenido 2">
            <a:extLst>
              <a:ext uri="{FF2B5EF4-FFF2-40B4-BE49-F238E27FC236}">
                <a16:creationId xmlns:a16="http://schemas.microsoft.com/office/drawing/2014/main" id="{876147E5-E2F1-49D4-AE45-F3BE75C9D845}"/>
              </a:ext>
            </a:extLst>
          </p:cNvPr>
          <p:cNvSpPr>
            <a:spLocks noGrp="1"/>
          </p:cNvSpPr>
          <p:nvPr>
            <p:ph idx="1"/>
          </p:nvPr>
        </p:nvSpPr>
        <p:spPr>
          <a:xfrm>
            <a:off x="873335" y="1560784"/>
            <a:ext cx="5734223" cy="3783970"/>
          </a:xfrm>
        </p:spPr>
        <p:txBody>
          <a:bodyPr>
            <a:normAutofit/>
          </a:bodyPr>
          <a:lstStyle/>
          <a:p>
            <a:pPr marL="0" indent="0" algn="just">
              <a:buNone/>
            </a:pPr>
            <a:r>
              <a:rPr lang="es-ES" sz="2400" dirty="0">
                <a:solidFill>
                  <a:schemeClr val="tx1"/>
                </a:solidFill>
              </a:rPr>
              <a:t>La menstruación es la descamación del revestimiento interno del útero (endometrio), que se acompaña de sangrado. Se produce aproximadamente en ciclos mensuales durante los años fértiles de la vida de la mujer, excepto durante el embarazo. La menstruación empieza en la pubertad (con la menarquia) y cesa definitivamente con la menopausia.</a:t>
            </a:r>
            <a:endParaRPr lang="es-CL" sz="2400" dirty="0">
              <a:solidFill>
                <a:schemeClr val="tx1"/>
              </a:solidFill>
            </a:endParaRPr>
          </a:p>
        </p:txBody>
      </p:sp>
      <p:pic>
        <p:nvPicPr>
          <p:cNvPr id="5" name="Imagen 4">
            <a:extLst>
              <a:ext uri="{FF2B5EF4-FFF2-40B4-BE49-F238E27FC236}">
                <a16:creationId xmlns:a16="http://schemas.microsoft.com/office/drawing/2014/main" id="{1A1DE48D-49FE-49EC-8AEC-FE0DD056E206}"/>
              </a:ext>
            </a:extLst>
          </p:cNvPr>
          <p:cNvPicPr>
            <a:picLocks noChangeAspect="1"/>
          </p:cNvPicPr>
          <p:nvPr/>
        </p:nvPicPr>
        <p:blipFill>
          <a:blip r:embed="rId2"/>
          <a:stretch>
            <a:fillRect/>
          </a:stretch>
        </p:blipFill>
        <p:spPr>
          <a:xfrm>
            <a:off x="7799531" y="2609733"/>
            <a:ext cx="3696080" cy="2459573"/>
          </a:xfrm>
          <a:prstGeom prst="rect">
            <a:avLst/>
          </a:prstGeom>
        </p:spPr>
      </p:pic>
      <p:sp>
        <p:nvSpPr>
          <p:cNvPr id="6" name="Título 1">
            <a:extLst>
              <a:ext uri="{FF2B5EF4-FFF2-40B4-BE49-F238E27FC236}">
                <a16:creationId xmlns:a16="http://schemas.microsoft.com/office/drawing/2014/main" id="{32DA04D1-CE04-4DEC-8F42-F5D3D5880021}"/>
              </a:ext>
            </a:extLst>
          </p:cNvPr>
          <p:cNvSpPr txBox="1">
            <a:spLocks/>
          </p:cNvSpPr>
          <p:nvPr/>
        </p:nvSpPr>
        <p:spPr>
          <a:xfrm>
            <a:off x="1304051" y="433136"/>
            <a:ext cx="4872790" cy="736365"/>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r>
              <a:rPr lang="es-CL" sz="2800" dirty="0"/>
              <a:t>Ciclo menstrual </a:t>
            </a:r>
          </a:p>
        </p:txBody>
      </p:sp>
    </p:spTree>
    <p:extLst>
      <p:ext uri="{BB962C8B-B14F-4D97-AF65-F5344CB8AC3E}">
        <p14:creationId xmlns:p14="http://schemas.microsoft.com/office/powerpoint/2010/main" val="257403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6198B-4822-418C-BA7C-E9395CA401FB}"/>
              </a:ext>
            </a:extLst>
          </p:cNvPr>
          <p:cNvSpPr>
            <a:spLocks noGrp="1"/>
          </p:cNvSpPr>
          <p:nvPr>
            <p:ph type="title"/>
          </p:nvPr>
        </p:nvSpPr>
        <p:spPr>
          <a:xfrm>
            <a:off x="1251678" y="689317"/>
            <a:ext cx="10178322" cy="1185200"/>
          </a:xfrm>
        </p:spPr>
        <p:txBody>
          <a:bodyPr/>
          <a:lstStyle/>
          <a:p>
            <a:pPr algn="ctr"/>
            <a:r>
              <a:rPr lang="es-CL" cap="none" spc="0" dirty="0">
                <a:ln w="0"/>
                <a:solidFill>
                  <a:schemeClr val="accent1"/>
                </a:solidFill>
                <a:effectLst>
                  <a:outerShdw blurRad="38100" dist="25400" dir="5400000" algn="ctr" rotWithShape="0">
                    <a:srgbClr val="6E747A">
                      <a:alpha val="43000"/>
                    </a:srgbClr>
                  </a:outerShdw>
                </a:effectLst>
              </a:rPr>
              <a:t>Ciclo menstrual </a:t>
            </a:r>
          </a:p>
        </p:txBody>
      </p:sp>
      <p:sp>
        <p:nvSpPr>
          <p:cNvPr id="3" name="Marcador de contenido 2">
            <a:extLst>
              <a:ext uri="{FF2B5EF4-FFF2-40B4-BE49-F238E27FC236}">
                <a16:creationId xmlns:a16="http://schemas.microsoft.com/office/drawing/2014/main" id="{E339F3F7-7E21-4393-8672-292550D2A02F}"/>
              </a:ext>
            </a:extLst>
          </p:cNvPr>
          <p:cNvSpPr>
            <a:spLocks noGrp="1"/>
          </p:cNvSpPr>
          <p:nvPr>
            <p:ph idx="1"/>
          </p:nvPr>
        </p:nvSpPr>
        <p:spPr>
          <a:xfrm>
            <a:off x="1251678" y="1874517"/>
            <a:ext cx="10178322" cy="4554418"/>
          </a:xfrm>
        </p:spPr>
        <p:txBody>
          <a:bodyPr>
            <a:normAutofit/>
          </a:bodyPr>
          <a:lstStyle/>
          <a:p>
            <a:r>
              <a:rPr lang="es-ES" sz="2200" dirty="0">
                <a:solidFill>
                  <a:schemeClr val="tx1"/>
                </a:solidFill>
              </a:rPr>
              <a:t>El primer día de sangrado se considera el comienzo de cada ciclo menstrual (día 1). El ciclo finaliza justo antes de la siguiente menstruación. Los ciclos menstruales normales varían entre 25 y 36 días. </a:t>
            </a:r>
          </a:p>
          <a:p>
            <a:r>
              <a:rPr lang="es-ES" sz="2200" dirty="0">
                <a:solidFill>
                  <a:schemeClr val="tx1"/>
                </a:solidFill>
              </a:rPr>
              <a:t>Solo del 10 al 15% de las mujeres tienen exactamente ciclos de 28 días, mientras que como mínimo en el 20% de las mujeres los ciclos son irregulares, es decir, más largos o más cortos que el intervalo normal. </a:t>
            </a:r>
          </a:p>
          <a:p>
            <a:r>
              <a:rPr lang="es-ES" sz="2200" dirty="0">
                <a:solidFill>
                  <a:schemeClr val="tx1"/>
                </a:solidFill>
              </a:rPr>
              <a:t>El sangrado menstrual dura de 3 a 7 días, con un promedio de 5 días. </a:t>
            </a:r>
          </a:p>
          <a:p>
            <a:r>
              <a:rPr lang="es-ES" sz="2200" dirty="0">
                <a:solidFill>
                  <a:schemeClr val="tx1"/>
                </a:solidFill>
              </a:rPr>
              <a:t>Alrededor del 80% de las mujeres reportan síntomas desde una o dos semanas antes de la menstruación. Algunas manifestaciones comunes incluyen el acné, senos dolorosos, hinchazón, decaimiento, irritabilidad y cambios de humor. </a:t>
            </a:r>
            <a:endParaRPr lang="es-CL" sz="2200" dirty="0">
              <a:solidFill>
                <a:schemeClr val="tx1"/>
              </a:solidFill>
            </a:endParaRPr>
          </a:p>
        </p:txBody>
      </p:sp>
    </p:spTree>
    <p:extLst>
      <p:ext uri="{BB962C8B-B14F-4D97-AF65-F5344CB8AC3E}">
        <p14:creationId xmlns:p14="http://schemas.microsoft.com/office/powerpoint/2010/main" val="215314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20F626-A22B-4CEA-83E4-1A31FB7799D8}"/>
              </a:ext>
            </a:extLst>
          </p:cNvPr>
          <p:cNvSpPr>
            <a:spLocks noGrp="1"/>
          </p:cNvSpPr>
          <p:nvPr>
            <p:ph type="title"/>
          </p:nvPr>
        </p:nvSpPr>
        <p:spPr/>
        <p:txBody>
          <a:bodyPr>
            <a:normAutofit fontScale="90000"/>
          </a:bodyPr>
          <a:lstStyle/>
          <a:p>
            <a:r>
              <a:rPr lang="es-ES" cap="none" spc="0" dirty="0">
                <a:ln w="0"/>
                <a:solidFill>
                  <a:schemeClr val="accent1"/>
                </a:solidFill>
                <a:effectLst>
                  <a:outerShdw blurRad="38100" dist="25400" dir="5400000" algn="ctr" rotWithShape="0">
                    <a:srgbClr val="6E747A">
                      <a:alpha val="43000"/>
                    </a:srgbClr>
                  </a:outerShdw>
                </a:effectLst>
              </a:rPr>
              <a:t>El ciclo menstrual tiene tres fases:</a:t>
            </a:r>
            <a:br>
              <a:rPr lang="es-ES" cap="none" spc="0" dirty="0">
                <a:ln w="0"/>
                <a:solidFill>
                  <a:schemeClr val="accent1"/>
                </a:solidFill>
                <a:effectLst>
                  <a:outerShdw blurRad="38100" dist="25400" dir="5400000" algn="ctr" rotWithShape="0">
                    <a:srgbClr val="6E747A">
                      <a:alpha val="43000"/>
                    </a:srgbClr>
                  </a:outerShdw>
                </a:effectLst>
              </a:rPr>
            </a:br>
            <a:br>
              <a:rPr lang="es-ES" cap="none" spc="0" dirty="0">
                <a:ln w="0"/>
                <a:solidFill>
                  <a:schemeClr val="accent1"/>
                </a:solidFill>
                <a:effectLst>
                  <a:outerShdw blurRad="38100" dist="25400" dir="5400000" algn="ctr" rotWithShape="0">
                    <a:srgbClr val="6E747A">
                      <a:alpha val="43000"/>
                    </a:srgbClr>
                  </a:outerShdw>
                </a:effectLst>
              </a:rPr>
            </a:br>
            <a:endParaRPr lang="es-CL"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4" name="Marcador de contenido 3">
            <a:extLst>
              <a:ext uri="{FF2B5EF4-FFF2-40B4-BE49-F238E27FC236}">
                <a16:creationId xmlns:a16="http://schemas.microsoft.com/office/drawing/2014/main" id="{E3E29B4F-15F7-4C3C-9DE7-9D86D4977AEF}"/>
              </a:ext>
            </a:extLst>
          </p:cNvPr>
          <p:cNvGraphicFramePr>
            <a:graphicFrameLocks noGrp="1"/>
          </p:cNvGraphicFramePr>
          <p:nvPr>
            <p:ph idx="1"/>
            <p:extLst>
              <p:ext uri="{D42A27DB-BD31-4B8C-83A1-F6EECF244321}">
                <p14:modId xmlns:p14="http://schemas.microsoft.com/office/powerpoint/2010/main" val="86040314"/>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536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AE8000-65E6-4EFF-A0C9-6A272BF14F20}"/>
              </a:ext>
            </a:extLst>
          </p:cNvPr>
          <p:cNvSpPr>
            <a:spLocks noGrp="1"/>
          </p:cNvSpPr>
          <p:nvPr>
            <p:ph type="title"/>
          </p:nvPr>
        </p:nvSpPr>
        <p:spPr/>
        <p:txBody>
          <a:bodyPr/>
          <a:lstStyle/>
          <a:p>
            <a:pPr algn="ctr"/>
            <a:r>
              <a:rPr lang="es-CL" cap="none" spc="0" dirty="0">
                <a:ln w="0"/>
                <a:solidFill>
                  <a:schemeClr val="accent1"/>
                </a:solidFill>
                <a:effectLst>
                  <a:outerShdw blurRad="38100" dist="25400" dir="5400000" algn="ctr" rotWithShape="0">
                    <a:srgbClr val="6E747A">
                      <a:alpha val="43000"/>
                    </a:srgbClr>
                  </a:outerShdw>
                </a:effectLst>
              </a:rPr>
              <a:t>Fase folicular </a:t>
            </a:r>
          </a:p>
        </p:txBody>
      </p:sp>
      <p:sp>
        <p:nvSpPr>
          <p:cNvPr id="3" name="Marcador de contenido 2">
            <a:extLst>
              <a:ext uri="{FF2B5EF4-FFF2-40B4-BE49-F238E27FC236}">
                <a16:creationId xmlns:a16="http://schemas.microsoft.com/office/drawing/2014/main" id="{0568A7E8-869E-43B6-BF79-89E9A6F5D8BD}"/>
              </a:ext>
            </a:extLst>
          </p:cNvPr>
          <p:cNvSpPr>
            <a:spLocks noGrp="1"/>
          </p:cNvSpPr>
          <p:nvPr>
            <p:ph idx="1"/>
          </p:nvPr>
        </p:nvSpPr>
        <p:spPr/>
        <p:txBody>
          <a:bodyPr>
            <a:normAutofit/>
          </a:bodyPr>
          <a:lstStyle/>
          <a:p>
            <a:pPr algn="just"/>
            <a:r>
              <a:rPr lang="es-ES" sz="2200" dirty="0">
                <a:solidFill>
                  <a:schemeClr val="tx1"/>
                </a:solidFill>
              </a:rPr>
              <a:t>Cuando se inicia la fase folicular, los niveles de estrógeno y progesterona son bajos. Como consecuencia, se produce la descomposición y el desprendimiento de las capas superiores del revestimiento uterino endometrio y tiene lugar la menstruación. En esta fase, el nivel de hormona foliculoestimulante aumenta ligeramente y estimula el desarrollo de varios folículos de los ovarios. Cada folículo contiene un óvulo. Más tarde en esta fase, a medida que la concentración de hormona foliculoestimulante va disminuyendo, solo un folículo sigue su desarrollo. Este folículo produce estrógenos.</a:t>
            </a:r>
            <a:endParaRPr lang="es-CL" sz="2200" dirty="0">
              <a:solidFill>
                <a:schemeClr val="tx1"/>
              </a:solidFill>
            </a:endParaRPr>
          </a:p>
        </p:txBody>
      </p:sp>
    </p:spTree>
    <p:extLst>
      <p:ext uri="{BB962C8B-B14F-4D97-AF65-F5344CB8AC3E}">
        <p14:creationId xmlns:p14="http://schemas.microsoft.com/office/powerpoint/2010/main" val="2181969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AE8000-65E6-4EFF-A0C9-6A272BF14F20}"/>
              </a:ext>
            </a:extLst>
          </p:cNvPr>
          <p:cNvSpPr>
            <a:spLocks noGrp="1"/>
          </p:cNvSpPr>
          <p:nvPr>
            <p:ph type="title"/>
          </p:nvPr>
        </p:nvSpPr>
        <p:spPr>
          <a:xfrm>
            <a:off x="1251678" y="574890"/>
            <a:ext cx="10178322" cy="1492132"/>
          </a:xfrm>
        </p:spPr>
        <p:txBody>
          <a:bodyPr/>
          <a:lstStyle/>
          <a:p>
            <a:pPr algn="ctr"/>
            <a:r>
              <a:rPr lang="es-CL" cap="none" spc="0" dirty="0">
                <a:ln w="0"/>
                <a:solidFill>
                  <a:schemeClr val="accent1"/>
                </a:solidFill>
                <a:effectLst>
                  <a:outerShdw blurRad="38100" dist="25400" dir="5400000" algn="ctr" rotWithShape="0">
                    <a:srgbClr val="6E747A">
                      <a:alpha val="43000"/>
                    </a:srgbClr>
                  </a:outerShdw>
                </a:effectLst>
              </a:rPr>
              <a:t>Fase ovulatoria </a:t>
            </a:r>
          </a:p>
        </p:txBody>
      </p:sp>
      <p:sp>
        <p:nvSpPr>
          <p:cNvPr id="3" name="Marcador de contenido 2">
            <a:extLst>
              <a:ext uri="{FF2B5EF4-FFF2-40B4-BE49-F238E27FC236}">
                <a16:creationId xmlns:a16="http://schemas.microsoft.com/office/drawing/2014/main" id="{0568A7E8-869E-43B6-BF79-89E9A6F5D8BD}"/>
              </a:ext>
            </a:extLst>
          </p:cNvPr>
          <p:cNvSpPr>
            <a:spLocks noGrp="1"/>
          </p:cNvSpPr>
          <p:nvPr>
            <p:ph idx="1"/>
          </p:nvPr>
        </p:nvSpPr>
        <p:spPr/>
        <p:txBody>
          <a:bodyPr>
            <a:normAutofit/>
          </a:bodyPr>
          <a:lstStyle/>
          <a:p>
            <a:pPr algn="just"/>
            <a:r>
              <a:rPr lang="es-ES" sz="2200" dirty="0">
                <a:solidFill>
                  <a:schemeClr val="tx1"/>
                </a:solidFill>
              </a:rPr>
              <a:t>La fase ovulatoria comienza con un aumento en la concentración de las hormonas luteinizante y foliculoestimulante. La hormona luteinizante estimula el proceso de liberación del óvulo (ovulación), que suele ocurrir entre 16 y 32 horas después de que comience su elevación. El nivel de estrógenos llega a su punto máximo y el nivel de progesterona comienza a elevarse.</a:t>
            </a:r>
            <a:endParaRPr lang="es-CL" sz="2200" dirty="0">
              <a:solidFill>
                <a:schemeClr val="tx1"/>
              </a:solidFill>
            </a:endParaRPr>
          </a:p>
        </p:txBody>
      </p:sp>
    </p:spTree>
    <p:extLst>
      <p:ext uri="{BB962C8B-B14F-4D97-AF65-F5344CB8AC3E}">
        <p14:creationId xmlns:p14="http://schemas.microsoft.com/office/powerpoint/2010/main" val="86503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AE8000-65E6-4EFF-A0C9-6A272BF14F20}"/>
              </a:ext>
            </a:extLst>
          </p:cNvPr>
          <p:cNvSpPr>
            <a:spLocks noGrp="1"/>
          </p:cNvSpPr>
          <p:nvPr>
            <p:ph type="title"/>
          </p:nvPr>
        </p:nvSpPr>
        <p:spPr>
          <a:xfrm>
            <a:off x="1251678" y="623016"/>
            <a:ext cx="10178322" cy="1492132"/>
          </a:xfrm>
        </p:spPr>
        <p:txBody>
          <a:bodyPr/>
          <a:lstStyle/>
          <a:p>
            <a:pPr algn="ctr"/>
            <a:r>
              <a:rPr lang="es-CL" cap="none" spc="0" dirty="0">
                <a:ln w="0"/>
                <a:solidFill>
                  <a:schemeClr val="accent1"/>
                </a:solidFill>
                <a:effectLst>
                  <a:outerShdw blurRad="38100" dist="25400" dir="5400000" algn="ctr" rotWithShape="0">
                    <a:srgbClr val="6E747A">
                      <a:alpha val="43000"/>
                    </a:srgbClr>
                  </a:outerShdw>
                </a:effectLst>
              </a:rPr>
              <a:t>Fase lútea </a:t>
            </a:r>
          </a:p>
        </p:txBody>
      </p:sp>
      <p:sp>
        <p:nvSpPr>
          <p:cNvPr id="3" name="Marcador de contenido 2">
            <a:extLst>
              <a:ext uri="{FF2B5EF4-FFF2-40B4-BE49-F238E27FC236}">
                <a16:creationId xmlns:a16="http://schemas.microsoft.com/office/drawing/2014/main" id="{0568A7E8-869E-43B6-BF79-89E9A6F5D8BD}"/>
              </a:ext>
            </a:extLst>
          </p:cNvPr>
          <p:cNvSpPr>
            <a:spLocks noGrp="1"/>
          </p:cNvSpPr>
          <p:nvPr>
            <p:ph idx="1"/>
          </p:nvPr>
        </p:nvSpPr>
        <p:spPr/>
        <p:txBody>
          <a:bodyPr>
            <a:normAutofit/>
          </a:bodyPr>
          <a:lstStyle/>
          <a:p>
            <a:pPr algn="just"/>
            <a:r>
              <a:rPr lang="es-ES" sz="2200" dirty="0">
                <a:solidFill>
                  <a:schemeClr val="tx1"/>
                </a:solidFill>
              </a:rPr>
              <a:t>Durante la fase lútea descienden las concentraciones de las hormonas luteinizante y foliculoestimulante. El folículo roto se cierra después de liberar el óvulo y forma el cuerpo lúteo, que produce progesterona. Durante la mayor parte de esta fase, la concentración de estrógenos es alta. La progesterona y los estrógenos provocan un mayor engrosamiento del endometrio, que se prepara para una posible fertilización.</a:t>
            </a:r>
          </a:p>
          <a:p>
            <a:pPr algn="just"/>
            <a:r>
              <a:rPr lang="es-ES" sz="2200" dirty="0">
                <a:solidFill>
                  <a:schemeClr val="tx1"/>
                </a:solidFill>
              </a:rPr>
              <a:t> Si el óvulo no se fertiliza, el cuerpo lúteo degenera y deja de producir progesterona, el nivel de estrógenos disminuye, se descomponen y desprenden las capas superiores del revestimiento, y sobreviene la menstruación (el inicio de un nuevo ciclo menstrual).</a:t>
            </a:r>
            <a:endParaRPr lang="es-CL" sz="2200" dirty="0">
              <a:solidFill>
                <a:schemeClr val="tx1"/>
              </a:solidFill>
            </a:endParaRPr>
          </a:p>
        </p:txBody>
      </p:sp>
    </p:spTree>
    <p:extLst>
      <p:ext uri="{BB962C8B-B14F-4D97-AF65-F5344CB8AC3E}">
        <p14:creationId xmlns:p14="http://schemas.microsoft.com/office/powerpoint/2010/main" val="126945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ACFCAB11-370A-4513-AD5D-D7E8D3AEDA64}"/>
              </a:ext>
            </a:extLst>
          </p:cNvPr>
          <p:cNvPicPr>
            <a:picLocks noChangeAspect="1"/>
          </p:cNvPicPr>
          <p:nvPr/>
        </p:nvPicPr>
        <p:blipFill>
          <a:blip r:embed="rId2"/>
          <a:stretch>
            <a:fillRect/>
          </a:stretch>
        </p:blipFill>
        <p:spPr>
          <a:xfrm>
            <a:off x="7709444" y="1141746"/>
            <a:ext cx="4009313" cy="4248401"/>
          </a:xfrm>
          <a:prstGeom prst="rect">
            <a:avLst/>
          </a:prstGeom>
        </p:spPr>
      </p:pic>
      <p:pic>
        <p:nvPicPr>
          <p:cNvPr id="13" name="Imagen 12">
            <a:extLst>
              <a:ext uri="{FF2B5EF4-FFF2-40B4-BE49-F238E27FC236}">
                <a16:creationId xmlns:a16="http://schemas.microsoft.com/office/drawing/2014/main" id="{CFB65DCF-C935-4B19-BF53-D5B361D35C77}"/>
              </a:ext>
            </a:extLst>
          </p:cNvPr>
          <p:cNvPicPr>
            <a:picLocks noChangeAspect="1"/>
          </p:cNvPicPr>
          <p:nvPr/>
        </p:nvPicPr>
        <p:blipFill>
          <a:blip r:embed="rId3"/>
          <a:stretch>
            <a:fillRect/>
          </a:stretch>
        </p:blipFill>
        <p:spPr>
          <a:xfrm>
            <a:off x="473243" y="154156"/>
            <a:ext cx="6376737" cy="6100011"/>
          </a:xfrm>
          <a:prstGeom prst="rect">
            <a:avLst/>
          </a:prstGeom>
        </p:spPr>
      </p:pic>
    </p:spTree>
    <p:extLst>
      <p:ext uri="{BB962C8B-B14F-4D97-AF65-F5344CB8AC3E}">
        <p14:creationId xmlns:p14="http://schemas.microsoft.com/office/powerpoint/2010/main" val="3707865372"/>
      </p:ext>
    </p:extLst>
  </p:cSld>
  <p:clrMapOvr>
    <a:masterClrMapping/>
  </p:clrMapOvr>
</p:sld>
</file>

<file path=ppt/theme/theme1.xml><?xml version="1.0" encoding="utf-8"?>
<a:theme xmlns:a="http://schemas.openxmlformats.org/drawingml/2006/main" name="Distintivo">
  <a:themeElements>
    <a:clrScheme name="Distintivo">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Distintiv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TM10001106[[fn=Distintivo]]</Template>
  <TotalTime>218</TotalTime>
  <Words>1759</Words>
  <Application>Microsoft Office PowerPoint</Application>
  <PresentationFormat>Panorámica</PresentationFormat>
  <Paragraphs>90</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Gill Sans MT</vt:lpstr>
      <vt:lpstr>Impact</vt:lpstr>
      <vt:lpstr>Distintivo</vt:lpstr>
      <vt:lpstr>OA: 5 sexualidad, células sexuales aparato reproductor masculino y femenino</vt:lpstr>
      <vt:lpstr> </vt:lpstr>
      <vt:lpstr>Ciclo menstrual </vt:lpstr>
      <vt:lpstr>Ciclo menstrual </vt:lpstr>
      <vt:lpstr>El ciclo menstrual tiene tres fases:  </vt:lpstr>
      <vt:lpstr>Fase folicular </vt:lpstr>
      <vt:lpstr>Fase ovulatoria </vt:lpstr>
      <vt:lpstr>Fase lútea </vt:lpstr>
      <vt:lpstr>Presentación de PowerPoint</vt:lpstr>
      <vt:lpstr>Sistema reproductor femenino</vt:lpstr>
      <vt:lpstr>Sistema reproductor femenino</vt:lpstr>
      <vt:lpstr>Sistema reproductor femenino</vt:lpstr>
      <vt:lpstr>Óvulos </vt:lpstr>
      <vt:lpstr>Sistema reproductor masculino</vt:lpstr>
      <vt:lpstr>Sistema reproductor masculino</vt:lpstr>
      <vt:lpstr>Sistema reproductor masculino</vt:lpstr>
      <vt:lpstr>Sistema reproductor masculino</vt:lpstr>
      <vt:lpstr>Espermatozoides  </vt:lpstr>
      <vt:lpstr>¿En qué etapa de la vida se producen los gametos? </vt:lpstr>
      <vt:lpstr>Actividad  </vt:lpstr>
      <vt:lpstr>Cierre de la clase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2 ¿Qué cambios estoy experimentando?</dc:title>
  <dc:creator>Eslendy Sanchez</dc:creator>
  <cp:lastModifiedBy>Carmen Barros Ortega</cp:lastModifiedBy>
  <cp:revision>16</cp:revision>
  <dcterms:created xsi:type="dcterms:W3CDTF">2020-06-15T22:15:38Z</dcterms:created>
  <dcterms:modified xsi:type="dcterms:W3CDTF">2021-03-31T12:50:08Z</dcterms:modified>
</cp:coreProperties>
</file>