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orbel" panose="020B05030202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fSz8KDeiir3W99whtEuYWQYf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https://www.latercera.com/noticia/no-votan-los-chilenos/</a:t>
            </a:r>
            <a:endParaRPr/>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sp>
        <p:nvSpPr>
          <p:cNvPr id="17" name="Google Shape;17;p13"/>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3"/>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1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orbel"/>
                <a:ea typeface="Corbel"/>
                <a:cs typeface="Corbel"/>
                <a:sym typeface="Corbel"/>
              </a:defRPr>
            </a:lvl1pPr>
            <a:lvl2pPr marL="0" lvl="1" indent="0" algn="r">
              <a:spcBef>
                <a:spcPts val="0"/>
              </a:spcBef>
              <a:buNone/>
              <a:defRPr sz="1200" b="0" i="0" u="none" strike="noStrike" cap="none">
                <a:solidFill>
                  <a:srgbClr val="FFFFFF"/>
                </a:solidFill>
                <a:latin typeface="Corbel"/>
                <a:ea typeface="Corbel"/>
                <a:cs typeface="Corbel"/>
                <a:sym typeface="Corbel"/>
              </a:defRPr>
            </a:lvl2pPr>
            <a:lvl3pPr marL="0" lvl="2" indent="0" algn="r">
              <a:spcBef>
                <a:spcPts val="0"/>
              </a:spcBef>
              <a:buNone/>
              <a:defRPr sz="1200" b="0" i="0" u="none" strike="noStrike" cap="none">
                <a:solidFill>
                  <a:srgbClr val="FFFFFF"/>
                </a:solidFill>
                <a:latin typeface="Corbel"/>
                <a:ea typeface="Corbel"/>
                <a:cs typeface="Corbel"/>
                <a:sym typeface="Corbel"/>
              </a:defRPr>
            </a:lvl3pPr>
            <a:lvl4pPr marL="0" lvl="3" indent="0" algn="r">
              <a:spcBef>
                <a:spcPts val="0"/>
              </a:spcBef>
              <a:buNone/>
              <a:defRPr sz="1200" b="0" i="0" u="none" strike="noStrike" cap="none">
                <a:solidFill>
                  <a:srgbClr val="FFFFFF"/>
                </a:solidFill>
                <a:latin typeface="Corbel"/>
                <a:ea typeface="Corbel"/>
                <a:cs typeface="Corbel"/>
                <a:sym typeface="Corbel"/>
              </a:defRPr>
            </a:lvl4pPr>
            <a:lvl5pPr marL="0" lvl="4" indent="0" algn="r">
              <a:spcBef>
                <a:spcPts val="0"/>
              </a:spcBef>
              <a:buNone/>
              <a:defRPr sz="1200" b="0" i="0" u="none" strike="noStrike" cap="none">
                <a:solidFill>
                  <a:srgbClr val="FFFFFF"/>
                </a:solidFill>
                <a:latin typeface="Corbel"/>
                <a:ea typeface="Corbel"/>
                <a:cs typeface="Corbel"/>
                <a:sym typeface="Corbel"/>
              </a:defRPr>
            </a:lvl5pPr>
            <a:lvl6pPr marL="0" lvl="5" indent="0" algn="r">
              <a:spcBef>
                <a:spcPts val="0"/>
              </a:spcBef>
              <a:buNone/>
              <a:defRPr sz="1200" b="0" i="0" u="none" strike="noStrike" cap="none">
                <a:solidFill>
                  <a:srgbClr val="FFFFFF"/>
                </a:solidFill>
                <a:latin typeface="Corbel"/>
                <a:ea typeface="Corbel"/>
                <a:cs typeface="Corbel"/>
                <a:sym typeface="Corbel"/>
              </a:defRPr>
            </a:lvl6pPr>
            <a:lvl7pPr marL="0" lvl="6" indent="0" algn="r">
              <a:spcBef>
                <a:spcPts val="0"/>
              </a:spcBef>
              <a:buNone/>
              <a:defRPr sz="1200" b="0" i="0" u="none" strike="noStrike" cap="none">
                <a:solidFill>
                  <a:srgbClr val="FFFFFF"/>
                </a:solidFill>
                <a:latin typeface="Corbel"/>
                <a:ea typeface="Corbel"/>
                <a:cs typeface="Corbel"/>
                <a:sym typeface="Corbel"/>
              </a:defRPr>
            </a:lvl7pPr>
            <a:lvl8pPr marL="0" lvl="7" indent="0" algn="r">
              <a:spcBef>
                <a:spcPts val="0"/>
              </a:spcBef>
              <a:buNone/>
              <a:defRPr sz="1200" b="0" i="0" u="none" strike="noStrike" cap="none">
                <a:solidFill>
                  <a:srgbClr val="FFFFFF"/>
                </a:solidFill>
                <a:latin typeface="Corbel"/>
                <a:ea typeface="Corbel"/>
                <a:cs typeface="Corbel"/>
                <a:sym typeface="Corbel"/>
              </a:defRPr>
            </a:lvl8pPr>
            <a:lvl9pPr marL="0" lvl="8" indent="0" algn="r">
              <a:spcBef>
                <a:spcPts val="0"/>
              </a:spcBef>
              <a:buNone/>
              <a:defRPr sz="1200" b="0" i="0" u="none" strike="noStrike" cap="none">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ES"/>
              <a:t>‹Nº›</a:t>
            </a:fld>
            <a:endParaRPr/>
          </a:p>
        </p:txBody>
      </p:sp>
      <p:cxnSp>
        <p:nvCxnSpPr>
          <p:cNvPr id="23" name="Google Shape;23;p13"/>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2"/>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9" name="Google Shape;79;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3"/>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5" name="Google Shape;85;p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 name="Google Shape;27;p1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3" name="Google Shape;33;p1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36" name="Google Shape;36;p15"/>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0" name="Google Shape;40;p1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1" name="Google Shape;41;p1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7" name="Google Shape;47;p1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8" name="Google Shape;48;p1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9" name="Google Shape;49;p1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0" name="Google Shape;50;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1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5" name="Google Shape;65;p20"/>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6" name="Google Shape;66;p2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1"/>
          <p:cNvSpPr>
            <a:spLocks noGrp="1"/>
          </p:cNvSpPr>
          <p:nvPr>
            <p:ph type="pic" idx="2"/>
          </p:nvPr>
        </p:nvSpPr>
        <p:spPr>
          <a:xfrm>
            <a:off x="5413248" y="1069847"/>
            <a:ext cx="6099048" cy="4800600"/>
          </a:xfrm>
          <a:prstGeom prst="rect">
            <a:avLst/>
          </a:prstGeom>
          <a:noFill/>
          <a:ln>
            <a:noFill/>
          </a:ln>
        </p:spPr>
        <p:txBody>
          <a:bodyPr spcFirstLastPara="1" wrap="square" lIns="274300" tIns="182875" rIns="91425" bIns="45700" anchor="t" anchorCtr="0">
            <a:normAutofit/>
          </a:bodyPr>
          <a:lstStyle>
            <a:lvl1pPr marR="0" lvl="0" algn="l" rtl="0">
              <a:lnSpc>
                <a:spcPct val="90000"/>
              </a:lnSpc>
              <a:spcBef>
                <a:spcPts val="14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1pPr>
            <a:lvl2pPr marR="0" lvl="1" algn="l" rtl="0">
              <a:lnSpc>
                <a:spcPct val="90000"/>
              </a:lnSpc>
              <a:spcBef>
                <a:spcPts val="2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2pPr>
            <a:lvl3pPr marR="0" lvl="2" algn="l" rtl="0">
              <a:lnSpc>
                <a:spcPct val="90000"/>
              </a:lnSpc>
              <a:spcBef>
                <a:spcPts val="400"/>
              </a:spcBef>
              <a:spcAft>
                <a:spcPts val="0"/>
              </a:spcAft>
              <a:buClr>
                <a:schemeClr val="accent1"/>
              </a:buClr>
              <a:buSzPts val="1920"/>
              <a:buFont typeface="Corbel"/>
              <a:buNone/>
              <a:defRPr sz="2400" b="0" i="0" u="none" strike="noStrike" cap="none">
                <a:solidFill>
                  <a:schemeClr val="accent1"/>
                </a:solidFill>
                <a:latin typeface="Corbel"/>
                <a:ea typeface="Corbel"/>
                <a:cs typeface="Corbel"/>
                <a:sym typeface="Corbel"/>
              </a:defRPr>
            </a:lvl3pPr>
            <a:lvl4pPr marR="0" lvl="3"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4pPr>
            <a:lvl5pPr marR="0" lvl="4"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5pPr>
            <a:lvl6pPr marR="0" lvl="5"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6pPr>
            <a:lvl7pPr marR="0" lvl="6"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7pPr>
            <a:lvl8pPr marR="0" lvl="7"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8pPr>
            <a:lvl9pPr marR="0" lvl="8" algn="l" rtl="0">
              <a:lnSpc>
                <a:spcPct val="90000"/>
              </a:lnSpc>
              <a:spcBef>
                <a:spcPts val="400"/>
              </a:spcBef>
              <a:spcAft>
                <a:spcPts val="40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9pPr>
          </a:lstStyle>
          <a:p>
            <a:endParaRPr/>
          </a:p>
        </p:txBody>
      </p:sp>
      <p:sp>
        <p:nvSpPr>
          <p:cNvPr id="72" name="Google Shape;72;p21"/>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3" name="Google Shape;73;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2"/>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1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44NoBWxd5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9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228600" y="246888"/>
            <a:ext cx="11724640" cy="6377939"/>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a:spLocks noGrp="1"/>
          </p:cNvSpPr>
          <p:nvPr>
            <p:ph type="ctrTitle"/>
          </p:nvPr>
        </p:nvSpPr>
        <p:spPr>
          <a:xfrm>
            <a:off x="310723" y="863364"/>
            <a:ext cx="7650513" cy="5126124"/>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5600"/>
              <a:buFont typeface="Corbel"/>
              <a:buNone/>
            </a:pPr>
            <a:r>
              <a:rPr lang="es-ES" sz="5600"/>
              <a:t>REPRESENTATIVIDAD POLÍTICA Y LEGITIMIDAD</a:t>
            </a:r>
            <a:endParaRPr dirty="0"/>
          </a:p>
        </p:txBody>
      </p:sp>
      <p:sp>
        <p:nvSpPr>
          <p:cNvPr id="95" name="Google Shape;95;p1"/>
          <p:cNvSpPr txBox="1">
            <a:spLocks noGrp="1"/>
          </p:cNvSpPr>
          <p:nvPr>
            <p:ph type="subTitle" idx="1"/>
          </p:nvPr>
        </p:nvSpPr>
        <p:spPr>
          <a:xfrm>
            <a:off x="8352941" y="863364"/>
            <a:ext cx="3082986" cy="51204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s-ES" sz="2000" dirty="0" err="1">
                <a:solidFill>
                  <a:srgbClr val="F2F2F2"/>
                </a:solidFill>
              </a:rPr>
              <a:t>4to</a:t>
            </a:r>
            <a:r>
              <a:rPr lang="es-ES" sz="2000" dirty="0">
                <a:solidFill>
                  <a:srgbClr val="F2F2F2"/>
                </a:solidFill>
              </a:rPr>
              <a:t> Medio </a:t>
            </a:r>
          </a:p>
          <a:p>
            <a:pPr marL="0" lvl="0" indent="0" algn="l" rtl="0">
              <a:lnSpc>
                <a:spcPct val="90000"/>
              </a:lnSpc>
              <a:spcBef>
                <a:spcPts val="0"/>
              </a:spcBef>
              <a:spcAft>
                <a:spcPts val="0"/>
              </a:spcAft>
              <a:buSzPts val="1600"/>
              <a:buNone/>
            </a:pPr>
            <a:r>
              <a:rPr lang="es-ES" sz="2000" dirty="0">
                <a:solidFill>
                  <a:srgbClr val="F2F2F2"/>
                </a:solidFill>
              </a:rPr>
              <a:t>Educación Ciudadana.</a:t>
            </a:r>
            <a:endParaRPr dirty="0"/>
          </a:p>
          <a:p>
            <a:pPr marL="0" lvl="0" indent="0" algn="l" rtl="0">
              <a:lnSpc>
                <a:spcPct val="90000"/>
              </a:lnSpc>
              <a:spcBef>
                <a:spcPts val="1400"/>
              </a:spcBef>
              <a:spcAft>
                <a:spcPts val="0"/>
              </a:spcAft>
              <a:buSzPts val="1600"/>
              <a:buNone/>
            </a:pPr>
            <a:endParaRPr sz="2000" dirty="0">
              <a:solidFill>
                <a:srgbClr val="F2F2F2"/>
              </a:solidFill>
            </a:endParaRPr>
          </a:p>
          <a:p>
            <a:pPr marL="0" lvl="0" indent="0" algn="l" rtl="0">
              <a:lnSpc>
                <a:spcPct val="90000"/>
              </a:lnSpc>
              <a:spcBef>
                <a:spcPts val="1400"/>
              </a:spcBef>
              <a:spcAft>
                <a:spcPts val="0"/>
              </a:spcAft>
              <a:buSzPts val="1600"/>
              <a:buNone/>
            </a:pPr>
            <a:r>
              <a:rPr lang="es-ES" sz="2000" dirty="0" err="1">
                <a:solidFill>
                  <a:srgbClr val="F2F2F2"/>
                </a:solidFill>
              </a:rPr>
              <a:t>OA</a:t>
            </a:r>
            <a:r>
              <a:rPr lang="es-ES" sz="2000" dirty="0">
                <a:solidFill>
                  <a:srgbClr val="F2F2F2"/>
                </a:solidFill>
              </a:rPr>
              <a:t> 01</a:t>
            </a:r>
          </a:p>
          <a:p>
            <a:pPr marL="0" lvl="0" indent="0" algn="l" rtl="0">
              <a:lnSpc>
                <a:spcPct val="90000"/>
              </a:lnSpc>
              <a:spcBef>
                <a:spcPts val="1400"/>
              </a:spcBef>
              <a:spcAft>
                <a:spcPts val="0"/>
              </a:spcAft>
              <a:buSzPts val="1600"/>
              <a:buNone/>
            </a:pPr>
            <a:r>
              <a:rPr lang="es-ES" sz="2000" dirty="0">
                <a:solidFill>
                  <a:srgbClr val="F2F2F2"/>
                </a:solidFill>
              </a:rPr>
              <a:t>PROFESOR: </a:t>
            </a:r>
          </a:p>
          <a:p>
            <a:pPr marL="0" lvl="0" indent="0" algn="l" rtl="0">
              <a:lnSpc>
                <a:spcPct val="90000"/>
              </a:lnSpc>
              <a:spcBef>
                <a:spcPts val="1400"/>
              </a:spcBef>
              <a:spcAft>
                <a:spcPts val="0"/>
              </a:spcAft>
              <a:buSzPts val="1600"/>
              <a:buNone/>
            </a:pPr>
            <a:r>
              <a:rPr lang="es-ES" sz="2000" dirty="0">
                <a:solidFill>
                  <a:srgbClr val="F2F2F2"/>
                </a:solidFill>
              </a:rPr>
              <a:t>ABRAHAM LÓPEZ</a:t>
            </a:r>
          </a:p>
        </p:txBody>
      </p:sp>
      <p:cxnSp>
        <p:nvCxnSpPr>
          <p:cNvPr id="96" name="Google Shape;96;p1"/>
          <p:cNvCxnSpPr/>
          <p:nvPr/>
        </p:nvCxnSpPr>
        <p:spPr>
          <a:xfrm rot="10800000">
            <a:off x="7961243" y="2054826"/>
            <a:ext cx="0" cy="2743200"/>
          </a:xfrm>
          <a:prstGeom prst="straightConnector1">
            <a:avLst/>
          </a:prstGeom>
          <a:noFill/>
          <a:ln w="12700" cap="flat" cmpd="sng">
            <a:solidFill>
              <a:schemeClr val="lt1">
                <a:alpha val="80000"/>
              </a:schemeClr>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0" descr="Captura de pantalla de un celular&#10;&#10;Descripción generada automáticamente"/>
          <p:cNvPicPr preferRelativeResize="0">
            <a:picLocks noGrp="1"/>
          </p:cNvPicPr>
          <p:nvPr>
            <p:ph type="body" idx="1"/>
          </p:nvPr>
        </p:nvPicPr>
        <p:blipFill rotWithShape="1">
          <a:blip r:embed="rId3">
            <a:alphaModFix/>
          </a:blip>
          <a:srcRect/>
          <a:stretch/>
        </p:blipFill>
        <p:spPr>
          <a:xfrm>
            <a:off x="821498" y="338980"/>
            <a:ext cx="10167914" cy="61800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1"/>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 name="Google Shape;187;p11"/>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188" name="Google Shape;188;p11"/>
          <p:cNvSpPr/>
          <p:nvPr/>
        </p:nvSpPr>
        <p:spPr>
          <a:xfrm>
            <a:off x="0" y="1"/>
            <a:ext cx="12191999" cy="685799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28600" y="246888"/>
            <a:ext cx="11724640" cy="6377939"/>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txBox="1">
            <a:spLocks noGrp="1"/>
          </p:cNvSpPr>
          <p:nvPr>
            <p:ph type="title"/>
          </p:nvPr>
        </p:nvSpPr>
        <p:spPr>
          <a:xfrm>
            <a:off x="536827" y="1266070"/>
            <a:ext cx="6377700" cy="1487100"/>
          </a:xfrm>
          <a:prstGeom prst="rect">
            <a:avLst/>
          </a:prstGeom>
          <a:noFill/>
          <a:ln>
            <a:noFill/>
          </a:ln>
        </p:spPr>
        <p:txBody>
          <a:bodyPr spcFirstLastPara="1" wrap="square" lIns="91425" tIns="45700" rIns="91425" bIns="45700" anchor="ctr" anchorCtr="0">
            <a:normAutofit/>
          </a:bodyPr>
          <a:lstStyle/>
          <a:p>
            <a:pPr marL="0" lvl="0" indent="0" algn="r" rtl="0">
              <a:lnSpc>
                <a:spcPct val="85000"/>
              </a:lnSpc>
              <a:spcBef>
                <a:spcPts val="0"/>
              </a:spcBef>
              <a:spcAft>
                <a:spcPts val="0"/>
              </a:spcAft>
              <a:buClr>
                <a:schemeClr val="dk2"/>
              </a:buClr>
              <a:buSzPts val="6100"/>
              <a:buFont typeface="Corbel"/>
              <a:buNone/>
            </a:pPr>
            <a:r>
              <a:rPr lang="es-ES" sz="6100" b="1" cap="none">
                <a:solidFill>
                  <a:schemeClr val="dk2"/>
                </a:solidFill>
              </a:rPr>
              <a:t>CONCLUSIONES</a:t>
            </a:r>
            <a:endParaRPr/>
          </a:p>
        </p:txBody>
      </p:sp>
      <p:sp>
        <p:nvSpPr>
          <p:cNvPr id="191" name="Google Shape;191;p11"/>
          <p:cNvSpPr txBox="1">
            <a:spLocks noGrp="1"/>
          </p:cNvSpPr>
          <p:nvPr>
            <p:ph type="body" idx="1"/>
          </p:nvPr>
        </p:nvSpPr>
        <p:spPr>
          <a:xfrm>
            <a:off x="7599287" y="625775"/>
            <a:ext cx="4279036" cy="5899312"/>
          </a:xfrm>
          <a:prstGeom prst="rect">
            <a:avLst/>
          </a:prstGeom>
          <a:noFill/>
          <a:ln>
            <a:noFill/>
          </a:ln>
        </p:spPr>
        <p:txBody>
          <a:bodyPr spcFirstLastPara="1" wrap="square" lIns="91425" tIns="45700" rIns="91425" bIns="45700" anchor="ctr" anchorCtr="0">
            <a:normAutofit fontScale="85000" lnSpcReduction="20000"/>
          </a:bodyPr>
          <a:lstStyle/>
          <a:p>
            <a:pPr marL="0" lvl="0" indent="0" algn="just" rtl="0">
              <a:lnSpc>
                <a:spcPct val="90000"/>
              </a:lnSpc>
              <a:spcBef>
                <a:spcPts val="0"/>
              </a:spcBef>
              <a:spcAft>
                <a:spcPts val="0"/>
              </a:spcAft>
              <a:buSzPct val="80000"/>
              <a:buNone/>
            </a:pPr>
            <a:r>
              <a:rPr lang="es-ES" sz="2800">
                <a:solidFill>
                  <a:schemeClr val="dk2"/>
                </a:solidFill>
              </a:rPr>
              <a:t>Indaga en internet sobre la percepción que tienen los chilenos sobre los procesos democráticos actuales y responde:</a:t>
            </a:r>
            <a:endParaRPr/>
          </a:p>
          <a:p>
            <a:pPr marL="0" lvl="0" indent="0" algn="just" rtl="0">
              <a:lnSpc>
                <a:spcPct val="90000"/>
              </a:lnSpc>
              <a:spcBef>
                <a:spcPts val="1400"/>
              </a:spcBef>
              <a:spcAft>
                <a:spcPts val="0"/>
              </a:spcAft>
              <a:buSzPct val="80000"/>
              <a:buNone/>
            </a:pPr>
            <a:r>
              <a:rPr lang="es-ES" sz="2800">
                <a:solidFill>
                  <a:schemeClr val="dk2"/>
                </a:solidFill>
              </a:rPr>
              <a:t>¿Qué percepción tienen los chilenos sobre su propia participación política?  Argumenta.</a:t>
            </a:r>
            <a:endParaRPr/>
          </a:p>
          <a:p>
            <a:pPr marL="0" lvl="0" indent="0" algn="just" rtl="0">
              <a:lnSpc>
                <a:spcPct val="90000"/>
              </a:lnSpc>
              <a:spcBef>
                <a:spcPts val="1400"/>
              </a:spcBef>
              <a:spcAft>
                <a:spcPts val="0"/>
              </a:spcAft>
              <a:buSzPct val="80000"/>
              <a:buNone/>
            </a:pPr>
            <a:r>
              <a:rPr lang="es-ES" sz="2800">
                <a:solidFill>
                  <a:schemeClr val="dk2"/>
                </a:solidFill>
              </a:rPr>
              <a:t>¿Qué tan importante la consideran? Argumenta.</a:t>
            </a:r>
            <a:endParaRPr/>
          </a:p>
          <a:p>
            <a:pPr marL="0" lvl="0" indent="0" algn="just" rtl="0">
              <a:lnSpc>
                <a:spcPct val="90000"/>
              </a:lnSpc>
              <a:spcBef>
                <a:spcPts val="1400"/>
              </a:spcBef>
              <a:spcAft>
                <a:spcPts val="0"/>
              </a:spcAft>
              <a:buSzPct val="80000"/>
              <a:buNone/>
            </a:pPr>
            <a:r>
              <a:rPr lang="es-ES" sz="2800">
                <a:solidFill>
                  <a:schemeClr val="dk2"/>
                </a:solidFill>
              </a:rPr>
              <a:t>¿Qué logros y desafíos pendientes tiene la democracia en Chile? Argumenta </a:t>
            </a:r>
            <a:endParaRPr/>
          </a:p>
          <a:p>
            <a:pPr marL="0" lvl="0" indent="0" algn="just" rtl="0">
              <a:lnSpc>
                <a:spcPct val="90000"/>
              </a:lnSpc>
              <a:spcBef>
                <a:spcPts val="1400"/>
              </a:spcBef>
              <a:spcAft>
                <a:spcPts val="0"/>
              </a:spcAft>
              <a:buSzPct val="80000"/>
              <a:buNone/>
            </a:pPr>
            <a:r>
              <a:rPr lang="es-ES" sz="2800">
                <a:solidFill>
                  <a:schemeClr val="dk2"/>
                </a:solidFill>
              </a:rPr>
              <a:t>¿Qué medidas o estrategias podrían colaborar con el aumento en las tasas de participación?</a:t>
            </a:r>
            <a:endParaRPr/>
          </a:p>
        </p:txBody>
      </p:sp>
      <p:cxnSp>
        <p:nvCxnSpPr>
          <p:cNvPr id="192" name="Google Shape;192;p11"/>
          <p:cNvCxnSpPr/>
          <p:nvPr/>
        </p:nvCxnSpPr>
        <p:spPr>
          <a:xfrm>
            <a:off x="7534656" y="1828800"/>
            <a:ext cx="0" cy="3200400"/>
          </a:xfrm>
          <a:prstGeom prst="straightConnector1">
            <a:avLst/>
          </a:prstGeom>
          <a:noFill/>
          <a:ln w="12700" cap="flat" cmpd="sng">
            <a:solidFill>
              <a:schemeClr val="accent1"/>
            </a:solidFill>
            <a:prstDash val="solid"/>
            <a:round/>
            <a:headEnd type="none" w="sm" len="sm"/>
            <a:tailEnd type="none" w="sm" len="sm"/>
          </a:ln>
        </p:spPr>
      </p:cxnSp>
      <p:sp>
        <p:nvSpPr>
          <p:cNvPr id="193" name="Google Shape;193;p11"/>
          <p:cNvSpPr txBox="1"/>
          <p:nvPr/>
        </p:nvSpPr>
        <p:spPr>
          <a:xfrm>
            <a:off x="1246900" y="2891775"/>
            <a:ext cx="54786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500">
                <a:latin typeface="Corbel"/>
                <a:ea typeface="Corbel"/>
                <a:cs typeface="Corbel"/>
                <a:sym typeface="Corbel"/>
              </a:rPr>
              <a:t>-Institucionalidad democrática.</a:t>
            </a:r>
            <a:endParaRPr sz="2500">
              <a:latin typeface="Corbel"/>
              <a:ea typeface="Corbel"/>
              <a:cs typeface="Corbel"/>
              <a:sym typeface="Corbel"/>
            </a:endParaRPr>
          </a:p>
          <a:p>
            <a:pPr marL="0" lvl="0" indent="0" algn="l" rtl="0">
              <a:spcBef>
                <a:spcPts val="0"/>
              </a:spcBef>
              <a:spcAft>
                <a:spcPts val="0"/>
              </a:spcAft>
              <a:buNone/>
            </a:pPr>
            <a:r>
              <a:rPr lang="es-ES" sz="2500">
                <a:latin typeface="Corbel"/>
                <a:ea typeface="Corbel"/>
                <a:cs typeface="Corbel"/>
                <a:sym typeface="Corbel"/>
              </a:rPr>
              <a:t>-Estado de derecho.</a:t>
            </a:r>
            <a:endParaRPr sz="2500">
              <a:latin typeface="Corbel"/>
              <a:ea typeface="Corbel"/>
              <a:cs typeface="Corbel"/>
              <a:sym typeface="Corbel"/>
            </a:endParaRPr>
          </a:p>
          <a:p>
            <a:pPr marL="0" lvl="0" indent="0" algn="l" rtl="0">
              <a:spcBef>
                <a:spcPts val="0"/>
              </a:spcBef>
              <a:spcAft>
                <a:spcPts val="0"/>
              </a:spcAft>
              <a:buNone/>
            </a:pPr>
            <a:r>
              <a:rPr lang="es-ES" sz="2500">
                <a:latin typeface="Corbel"/>
                <a:ea typeface="Corbel"/>
                <a:cs typeface="Corbel"/>
                <a:sym typeface="Corbel"/>
              </a:rPr>
              <a:t>-Representatividad política.</a:t>
            </a:r>
            <a:endParaRPr sz="2500">
              <a:latin typeface="Corbel"/>
              <a:ea typeface="Corbel"/>
              <a:cs typeface="Corbel"/>
              <a:sym typeface="Corbel"/>
            </a:endParaRPr>
          </a:p>
          <a:p>
            <a:pPr marL="0" lvl="0" indent="0" algn="l" rtl="0">
              <a:spcBef>
                <a:spcPts val="0"/>
              </a:spcBef>
              <a:spcAft>
                <a:spcPts val="0"/>
              </a:spcAft>
              <a:buNone/>
            </a:pPr>
            <a:r>
              <a:rPr lang="es-ES" sz="2500">
                <a:latin typeface="Corbel"/>
                <a:ea typeface="Corbel"/>
                <a:cs typeface="Corbel"/>
                <a:sym typeface="Corbel"/>
              </a:rPr>
              <a:t>-Legitimidad.</a:t>
            </a:r>
            <a:endParaRPr sz="2500">
              <a:latin typeface="Corbel"/>
              <a:ea typeface="Corbel"/>
              <a:cs typeface="Corbel"/>
              <a:sym typeface="Corbel"/>
            </a:endParaRPr>
          </a:p>
          <a:p>
            <a:pPr marL="0" lvl="0" indent="0" algn="l" rtl="0">
              <a:spcBef>
                <a:spcPts val="0"/>
              </a:spcBef>
              <a:spcAft>
                <a:spcPts val="0"/>
              </a:spcAft>
              <a:buNone/>
            </a:pPr>
            <a:r>
              <a:rPr lang="es-ES" sz="2500">
                <a:latin typeface="Corbel"/>
                <a:ea typeface="Corbel"/>
                <a:cs typeface="Corbel"/>
                <a:sym typeface="Corbel"/>
              </a:rPr>
              <a:t>-Participación ciudadana.</a:t>
            </a:r>
            <a:endParaRPr sz="25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2" name="Google Shape;102;p2"/>
          <p:cNvSpPr/>
          <p:nvPr/>
        </p:nvSpPr>
        <p:spPr>
          <a:xfrm>
            <a:off x="231140" y="243840"/>
            <a:ext cx="11724640" cy="6377939"/>
          </a:xfrm>
          <a:prstGeom prst="rect">
            <a:avLst/>
          </a:prstGeom>
          <a:solidFill>
            <a:schemeClr val="lt1"/>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a:spLocks noGrp="1"/>
          </p:cNvSpPr>
          <p:nvPr>
            <p:ph type="title"/>
          </p:nvPr>
        </p:nvSpPr>
        <p:spPr>
          <a:xfrm>
            <a:off x="643467" y="643466"/>
            <a:ext cx="3602736" cy="52696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200"/>
              <a:buFont typeface="Corbel"/>
              <a:buNone/>
            </a:pPr>
            <a:r>
              <a:rPr lang="es-ES" sz="3200">
                <a:solidFill>
                  <a:schemeClr val="dk2"/>
                </a:solidFill>
              </a:rPr>
              <a:t>Objetivo</a:t>
            </a:r>
            <a:endParaRPr/>
          </a:p>
        </p:txBody>
      </p:sp>
      <p:cxnSp>
        <p:nvCxnSpPr>
          <p:cNvPr id="104" name="Google Shape;104;p2"/>
          <p:cNvCxnSpPr/>
          <p:nvPr/>
        </p:nvCxnSpPr>
        <p:spPr>
          <a:xfrm>
            <a:off x="4654296" y="1265557"/>
            <a:ext cx="7031" cy="3931920"/>
          </a:xfrm>
          <a:prstGeom prst="straightConnector1">
            <a:avLst/>
          </a:prstGeom>
          <a:noFill/>
          <a:ln w="12700" cap="flat" cmpd="sng">
            <a:solidFill>
              <a:schemeClr val="dk1"/>
            </a:solidFill>
            <a:prstDash val="solid"/>
            <a:round/>
            <a:headEnd type="none" w="sm" len="sm"/>
            <a:tailEnd type="none" w="sm" len="sm"/>
          </a:ln>
        </p:spPr>
      </p:cxnSp>
      <p:sp>
        <p:nvSpPr>
          <p:cNvPr id="105" name="Google Shape;105;p2"/>
          <p:cNvSpPr txBox="1">
            <a:spLocks noGrp="1"/>
          </p:cNvSpPr>
          <p:nvPr>
            <p:ph type="body" idx="1"/>
          </p:nvPr>
        </p:nvSpPr>
        <p:spPr>
          <a:xfrm>
            <a:off x="5065182" y="643466"/>
            <a:ext cx="6173333" cy="5269650"/>
          </a:xfrm>
          <a:prstGeom prst="rect">
            <a:avLst/>
          </a:prstGeom>
          <a:noFill/>
          <a:ln>
            <a:noFill/>
          </a:ln>
        </p:spPr>
        <p:txBody>
          <a:bodyPr spcFirstLastPara="1" wrap="square" lIns="91425" tIns="45700" rIns="91425" bIns="45700" anchor="ctr" anchorCtr="0">
            <a:normAutofit/>
          </a:bodyPr>
          <a:lstStyle/>
          <a:p>
            <a:pPr marL="228600" lvl="0" indent="-182880" algn="l" rtl="0">
              <a:lnSpc>
                <a:spcPct val="90000"/>
              </a:lnSpc>
              <a:spcBef>
                <a:spcPts val="0"/>
              </a:spcBef>
              <a:spcAft>
                <a:spcPts val="0"/>
              </a:spcAft>
              <a:buSzPts val="1600"/>
              <a:buChar char="•"/>
            </a:pPr>
            <a:r>
              <a:rPr lang="es-ES" sz="2000">
                <a:solidFill>
                  <a:schemeClr val="dk2"/>
                </a:solidFill>
              </a:rPr>
              <a:t>Evaluar la importancia de la representatividad política y la legitimidad en el correcto funcionamiento de la democracia en Chile.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653145" y="609599"/>
            <a:ext cx="3364378" cy="56061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800"/>
              <a:buFont typeface="Corbel"/>
              <a:buNone/>
            </a:pPr>
            <a:r>
              <a:rPr lang="es-ES" sz="4800"/>
              <a:t>Revisemos (actividad clase anterior)</a:t>
            </a:r>
            <a:endParaRPr/>
          </a:p>
        </p:txBody>
      </p:sp>
      <p:grpSp>
        <p:nvGrpSpPr>
          <p:cNvPr id="111" name="Google Shape;111;p3"/>
          <p:cNvGrpSpPr/>
          <p:nvPr/>
        </p:nvGrpSpPr>
        <p:grpSpPr>
          <a:xfrm>
            <a:off x="4545013" y="1925889"/>
            <a:ext cx="6451943" cy="3015824"/>
            <a:chOff x="0" y="726031"/>
            <a:chExt cx="6451943" cy="3015824"/>
          </a:xfrm>
        </p:grpSpPr>
        <p:sp>
          <p:nvSpPr>
            <p:cNvPr id="112" name="Google Shape;112;p3"/>
            <p:cNvSpPr/>
            <p:nvPr/>
          </p:nvSpPr>
          <p:spPr>
            <a:xfrm>
              <a:off x="0" y="726031"/>
              <a:ext cx="6451943" cy="1340366"/>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05460" y="1027614"/>
              <a:ext cx="737201" cy="73720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548122" y="726031"/>
              <a:ext cx="4903820" cy="134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1548122" y="726031"/>
              <a:ext cx="4903820" cy="1340366"/>
            </a:xfrm>
            <a:prstGeom prst="rect">
              <a:avLst/>
            </a:prstGeom>
            <a:noFill/>
            <a:ln>
              <a:noFill/>
            </a:ln>
          </p:spPr>
          <p:txBody>
            <a:bodyPr spcFirstLastPara="1" wrap="square" lIns="141850" tIns="141850" rIns="141850" bIns="141850" anchor="ctr" anchorCtr="0">
              <a:noAutofit/>
            </a:bodyPr>
            <a:lstStyle/>
            <a:p>
              <a:pPr marL="0" marR="0" lvl="0" indent="0" algn="l" rtl="0">
                <a:lnSpc>
                  <a:spcPct val="90000"/>
                </a:lnSpc>
                <a:spcBef>
                  <a:spcPts val="0"/>
                </a:spcBef>
                <a:spcAft>
                  <a:spcPts val="0"/>
                </a:spcAft>
                <a:buClr>
                  <a:schemeClr val="dk1"/>
                </a:buClr>
                <a:buSzPts val="1800"/>
                <a:buFont typeface="Corbel"/>
                <a:buNone/>
              </a:pPr>
              <a:r>
                <a:rPr lang="es-ES" sz="1800" b="0" i="0" u="none" strike="noStrike" cap="none">
                  <a:solidFill>
                    <a:schemeClr val="dk1"/>
                  </a:solidFill>
                  <a:latin typeface="Corbel"/>
                  <a:ea typeface="Corbel"/>
                  <a:cs typeface="Corbel"/>
                  <a:sym typeface="Corbel"/>
                </a:rPr>
                <a:t>¿Qué peligros puede traer a la democracia la ineficacia o ineficiencia de los poderes del Estado?</a:t>
              </a:r>
              <a:endParaRPr sz="1800" b="0" i="0" u="none" strike="noStrike" cap="none">
                <a:solidFill>
                  <a:schemeClr val="dk1"/>
                </a:solidFill>
                <a:latin typeface="Corbel"/>
                <a:ea typeface="Corbel"/>
                <a:cs typeface="Corbel"/>
                <a:sym typeface="Corbel"/>
              </a:endParaRPr>
            </a:p>
          </p:txBody>
        </p:sp>
        <p:sp>
          <p:nvSpPr>
            <p:cNvPr id="116" name="Google Shape;116;p3"/>
            <p:cNvSpPr/>
            <p:nvPr/>
          </p:nvSpPr>
          <p:spPr>
            <a:xfrm>
              <a:off x="0" y="2401489"/>
              <a:ext cx="6451943" cy="1340366"/>
            </a:xfrm>
            <a:prstGeom prst="roundRect">
              <a:avLst>
                <a:gd name="adj" fmla="val 10000"/>
              </a:avLst>
            </a:prstGeom>
            <a:solidFill>
              <a:srgbClr val="FE9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05460" y="2703071"/>
              <a:ext cx="737201" cy="73720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548122" y="2401489"/>
              <a:ext cx="4903820" cy="1340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1548122" y="2401489"/>
              <a:ext cx="4903820" cy="1340366"/>
            </a:xfrm>
            <a:prstGeom prst="rect">
              <a:avLst/>
            </a:prstGeom>
            <a:noFill/>
            <a:ln>
              <a:noFill/>
            </a:ln>
          </p:spPr>
          <p:txBody>
            <a:bodyPr spcFirstLastPara="1" wrap="square" lIns="141850" tIns="141850" rIns="141850" bIns="141850" anchor="ctr" anchorCtr="0">
              <a:noAutofit/>
            </a:bodyPr>
            <a:lstStyle/>
            <a:p>
              <a:pPr marL="0" marR="0" lvl="0" indent="0" algn="l" rtl="0">
                <a:lnSpc>
                  <a:spcPct val="90000"/>
                </a:lnSpc>
                <a:spcBef>
                  <a:spcPts val="0"/>
                </a:spcBef>
                <a:spcAft>
                  <a:spcPts val="0"/>
                </a:spcAft>
                <a:buClr>
                  <a:schemeClr val="dk1"/>
                </a:buClr>
                <a:buSzPts val="1800"/>
                <a:buFont typeface="Corbel"/>
                <a:buNone/>
              </a:pPr>
              <a:r>
                <a:rPr lang="es-ES" sz="1800" b="0" i="0" u="none" strike="noStrike" cap="none">
                  <a:solidFill>
                    <a:schemeClr val="dk1"/>
                  </a:solidFill>
                  <a:latin typeface="Corbel"/>
                  <a:ea typeface="Corbel"/>
                  <a:cs typeface="Corbel"/>
                  <a:sym typeface="Corbel"/>
                </a:rPr>
                <a:t>¿Crees que los distintos escándalos de corrupción y sensación de distanciamiento entre los poderes del Estado y la ciudadanía ha influido en la realidad representada en los gráficos? Explica.</a:t>
              </a:r>
              <a:endParaRPr sz="1800" b="0" i="0" u="none" strike="noStrike" cap="none">
                <a:solidFill>
                  <a:schemeClr val="dk1"/>
                </a:solidFill>
                <a:latin typeface="Corbel"/>
                <a:ea typeface="Corbel"/>
                <a:cs typeface="Corbel"/>
                <a:sym typeface="Corbe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5" name="Google Shape;125;p4"/>
          <p:cNvSpPr/>
          <p:nvPr/>
        </p:nvSpPr>
        <p:spPr>
          <a:xfrm>
            <a:off x="231140" y="243840"/>
            <a:ext cx="11724640" cy="6377939"/>
          </a:xfrm>
          <a:prstGeom prst="rect">
            <a:avLst/>
          </a:prstGeom>
          <a:solidFill>
            <a:schemeClr val="lt1"/>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txBox="1">
            <a:spLocks noGrp="1"/>
          </p:cNvSpPr>
          <p:nvPr>
            <p:ph type="title"/>
          </p:nvPr>
        </p:nvSpPr>
        <p:spPr>
          <a:xfrm>
            <a:off x="643467" y="643466"/>
            <a:ext cx="3602736" cy="52696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200"/>
              <a:buFont typeface="Corbel"/>
              <a:buNone/>
            </a:pPr>
            <a:r>
              <a:rPr lang="es-ES" sz="3200">
                <a:solidFill>
                  <a:schemeClr val="dk2"/>
                </a:solidFill>
              </a:rPr>
              <a:t>Introducción: Representatividad política y legitimidad.</a:t>
            </a:r>
            <a:endParaRPr/>
          </a:p>
        </p:txBody>
      </p:sp>
      <p:cxnSp>
        <p:nvCxnSpPr>
          <p:cNvPr id="127" name="Google Shape;127;p4"/>
          <p:cNvCxnSpPr/>
          <p:nvPr/>
        </p:nvCxnSpPr>
        <p:spPr>
          <a:xfrm>
            <a:off x="4654296" y="1265557"/>
            <a:ext cx="7031" cy="3931920"/>
          </a:xfrm>
          <a:prstGeom prst="straightConnector1">
            <a:avLst/>
          </a:prstGeom>
          <a:noFill/>
          <a:ln w="12700" cap="flat" cmpd="sng">
            <a:solidFill>
              <a:schemeClr val="dk1"/>
            </a:solidFill>
            <a:prstDash val="solid"/>
            <a:round/>
            <a:headEnd type="none" w="sm" len="sm"/>
            <a:tailEnd type="none" w="sm" len="sm"/>
          </a:ln>
        </p:spPr>
      </p:cxnSp>
      <p:sp>
        <p:nvSpPr>
          <p:cNvPr id="128" name="Google Shape;128;p4"/>
          <p:cNvSpPr txBox="1">
            <a:spLocks noGrp="1"/>
          </p:cNvSpPr>
          <p:nvPr>
            <p:ph type="body" idx="1"/>
          </p:nvPr>
        </p:nvSpPr>
        <p:spPr>
          <a:xfrm>
            <a:off x="5065182" y="643466"/>
            <a:ext cx="6173333" cy="5269650"/>
          </a:xfrm>
          <a:prstGeom prst="rect">
            <a:avLst/>
          </a:prstGeom>
          <a:noFill/>
          <a:ln>
            <a:noFill/>
          </a:ln>
        </p:spPr>
        <p:txBody>
          <a:bodyPr spcFirstLastPara="1" wrap="square" lIns="91425" tIns="45700" rIns="91425" bIns="45700" anchor="ctr" anchorCtr="0">
            <a:normAutofit/>
          </a:bodyPr>
          <a:lstStyle/>
          <a:p>
            <a:pPr marL="228600" lvl="0" indent="-182880" algn="l" rtl="0">
              <a:lnSpc>
                <a:spcPct val="90000"/>
              </a:lnSpc>
              <a:spcBef>
                <a:spcPts val="0"/>
              </a:spcBef>
              <a:spcAft>
                <a:spcPts val="0"/>
              </a:spcAft>
              <a:buSzPts val="1600"/>
              <a:buChar char="•"/>
            </a:pPr>
            <a:r>
              <a:rPr lang="es-ES" sz="2000" u="sng">
                <a:solidFill>
                  <a:schemeClr val="dk2"/>
                </a:solidFill>
                <a:hlinkClick r:id="rId3">
                  <a:extLst>
                    <a:ext uri="{A12FA001-AC4F-418D-AE19-62706E023703}">
                      <ahyp:hlinkClr xmlns:ahyp="http://schemas.microsoft.com/office/drawing/2018/hyperlinkcolor" val="tx"/>
                    </a:ext>
                  </a:extLst>
                </a:hlinkClick>
              </a:rPr>
              <a:t>https://www.youtube.com/watch?v=B44NoBWxd5A</a:t>
            </a:r>
            <a:endParaRPr sz="2000">
              <a:solidFill>
                <a:schemeClr val="dk2"/>
              </a:solidFill>
            </a:endParaRPr>
          </a:p>
          <a:p>
            <a:pPr marL="228600" lvl="0" indent="-81279" algn="l" rtl="0">
              <a:lnSpc>
                <a:spcPct val="90000"/>
              </a:lnSpc>
              <a:spcBef>
                <a:spcPts val="1400"/>
              </a:spcBef>
              <a:spcAft>
                <a:spcPts val="0"/>
              </a:spcAft>
              <a:buSzPts val="1600"/>
              <a:buNone/>
            </a:pPr>
            <a:endParaRPr sz="2000">
              <a:solidFill>
                <a:schemeClr val="dk2"/>
              </a:solidFill>
            </a:endParaRPr>
          </a:p>
          <a:p>
            <a:pPr marL="0" lvl="0" indent="0" algn="l" rtl="0">
              <a:lnSpc>
                <a:spcPct val="90000"/>
              </a:lnSpc>
              <a:spcBef>
                <a:spcPts val="1400"/>
              </a:spcBef>
              <a:spcAft>
                <a:spcPts val="0"/>
              </a:spcAft>
              <a:buSzPts val="1600"/>
              <a:buNone/>
            </a:pPr>
            <a:r>
              <a:rPr lang="es-ES" sz="2000">
                <a:solidFill>
                  <a:schemeClr val="dk2"/>
                </a:solidFill>
              </a:rPr>
              <a:t>¿Qué plantea el entrevistado sobre la legitimidad política en Chile?</a:t>
            </a:r>
            <a:endParaRPr/>
          </a:p>
          <a:p>
            <a:pPr marL="0" lvl="0" indent="0" algn="l" rtl="0">
              <a:lnSpc>
                <a:spcPct val="90000"/>
              </a:lnSpc>
              <a:spcBef>
                <a:spcPts val="1400"/>
              </a:spcBef>
              <a:spcAft>
                <a:spcPts val="0"/>
              </a:spcAft>
              <a:buSzPts val="1600"/>
              <a:buNone/>
            </a:pPr>
            <a:endParaRPr sz="2000">
              <a:solidFill>
                <a:schemeClr val="dk2"/>
              </a:solidFill>
            </a:endParaRPr>
          </a:p>
          <a:p>
            <a:pPr marL="0" lvl="0" indent="0" algn="l" rtl="0">
              <a:lnSpc>
                <a:spcPct val="90000"/>
              </a:lnSpc>
              <a:spcBef>
                <a:spcPts val="1400"/>
              </a:spcBef>
              <a:spcAft>
                <a:spcPts val="0"/>
              </a:spcAft>
              <a:buSzPts val="1600"/>
              <a:buNone/>
            </a:pPr>
            <a:r>
              <a:rPr lang="es-ES" sz="2000">
                <a:solidFill>
                  <a:schemeClr val="dk2"/>
                </a:solidFill>
              </a:rPr>
              <a:t>¿A qué atribuye la situación que plantea?</a:t>
            </a:r>
            <a:endParaRPr sz="20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5"/>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34" name="Google Shape;134;p5"/>
          <p:cNvSpPr/>
          <p:nvPr/>
        </p:nvSpPr>
        <p:spPr>
          <a:xfrm>
            <a:off x="231140" y="243840"/>
            <a:ext cx="11724640" cy="6377939"/>
          </a:xfrm>
          <a:prstGeom prst="rect">
            <a:avLst/>
          </a:prstGeom>
          <a:solidFill>
            <a:schemeClr val="lt1"/>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txBox="1">
            <a:spLocks noGrp="1"/>
          </p:cNvSpPr>
          <p:nvPr>
            <p:ph type="title"/>
          </p:nvPr>
        </p:nvSpPr>
        <p:spPr>
          <a:xfrm>
            <a:off x="643467" y="643466"/>
            <a:ext cx="3602736" cy="52696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200"/>
              <a:buFont typeface="Corbel"/>
              <a:buNone/>
            </a:pPr>
            <a:r>
              <a:rPr lang="es-ES" sz="3200">
                <a:solidFill>
                  <a:schemeClr val="dk2"/>
                </a:solidFill>
              </a:rPr>
              <a:t>Inicio</a:t>
            </a:r>
            <a:endParaRPr/>
          </a:p>
        </p:txBody>
      </p:sp>
      <p:cxnSp>
        <p:nvCxnSpPr>
          <p:cNvPr id="136" name="Google Shape;136;p5"/>
          <p:cNvCxnSpPr/>
          <p:nvPr/>
        </p:nvCxnSpPr>
        <p:spPr>
          <a:xfrm>
            <a:off x="4654296" y="1265557"/>
            <a:ext cx="7031" cy="3931920"/>
          </a:xfrm>
          <a:prstGeom prst="straightConnector1">
            <a:avLst/>
          </a:prstGeom>
          <a:noFill/>
          <a:ln w="12700" cap="flat" cmpd="sng">
            <a:solidFill>
              <a:schemeClr val="dk1"/>
            </a:solidFill>
            <a:prstDash val="solid"/>
            <a:round/>
            <a:headEnd type="none" w="sm" len="sm"/>
            <a:tailEnd type="none" w="sm" len="sm"/>
          </a:ln>
        </p:spPr>
      </p:cxnSp>
      <p:sp>
        <p:nvSpPr>
          <p:cNvPr id="137" name="Google Shape;137;p5"/>
          <p:cNvSpPr txBox="1">
            <a:spLocks noGrp="1"/>
          </p:cNvSpPr>
          <p:nvPr>
            <p:ph type="body" idx="1"/>
          </p:nvPr>
        </p:nvSpPr>
        <p:spPr>
          <a:xfrm>
            <a:off x="5065182" y="643466"/>
            <a:ext cx="6173333" cy="5269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s-ES" sz="2000">
                <a:solidFill>
                  <a:schemeClr val="dk2"/>
                </a:solidFill>
              </a:rPr>
              <a:t>Representatividad Política:</a:t>
            </a:r>
            <a:endParaRPr/>
          </a:p>
          <a:p>
            <a:pPr marL="0" lvl="0" indent="0" algn="l" rtl="0">
              <a:lnSpc>
                <a:spcPct val="90000"/>
              </a:lnSpc>
              <a:spcBef>
                <a:spcPts val="1400"/>
              </a:spcBef>
              <a:spcAft>
                <a:spcPts val="0"/>
              </a:spcAft>
              <a:buSzPts val="1600"/>
              <a:buNone/>
            </a:pPr>
            <a:r>
              <a:rPr lang="es-ES" sz="2000">
                <a:solidFill>
                  <a:schemeClr val="dk2"/>
                </a:solidFill>
              </a:rPr>
              <a:t>“Actualmente, se entiende por representación el acto mediante el cual un representante, gobernante o legislador, actúa en nombre de un representado para la satisfacción, al menos en teoría, de los intereses de este. Los actos del representante obligan al representado, pero este tiene la posibilidad de controlar y exigir responsabilidades al gobernante a través de mecanismos electorales institucionalizados” </a:t>
            </a:r>
            <a:endParaRPr/>
          </a:p>
          <a:p>
            <a:pPr marL="0" lvl="0" indent="0" algn="l" rtl="0">
              <a:lnSpc>
                <a:spcPct val="90000"/>
              </a:lnSpc>
              <a:spcBef>
                <a:spcPts val="1400"/>
              </a:spcBef>
              <a:spcAft>
                <a:spcPts val="0"/>
              </a:spcAft>
              <a:buSzPts val="1600"/>
              <a:buNone/>
            </a:pPr>
            <a:r>
              <a:rPr lang="es-ES" sz="2000">
                <a:solidFill>
                  <a:schemeClr val="dk2"/>
                </a:solidFill>
              </a:rPr>
              <a:t>(Cotta, 1985).</a:t>
            </a:r>
            <a:endParaRPr/>
          </a:p>
          <a:p>
            <a:pPr marL="228600" lvl="0" indent="-182880" algn="l" rtl="0">
              <a:lnSpc>
                <a:spcPct val="90000"/>
              </a:lnSpc>
              <a:spcBef>
                <a:spcPts val="1400"/>
              </a:spcBef>
              <a:spcAft>
                <a:spcPts val="0"/>
              </a:spcAft>
              <a:buSzPts val="1600"/>
              <a:buFont typeface="Noto Sans Symbols"/>
              <a:buChar char="❖"/>
            </a:pPr>
            <a:r>
              <a:rPr lang="es-ES" sz="2000">
                <a:solidFill>
                  <a:schemeClr val="dk2"/>
                </a:solidFill>
              </a:rPr>
              <a:t>¿Qué ejemplos de representatividad política reconoces en tu vida cotidiana?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6"/>
          <p:cNvSpPr/>
          <p:nvPr/>
        </p:nvSpPr>
        <p:spPr>
          <a:xfrm>
            <a:off x="-1" y="1"/>
            <a:ext cx="12191999" cy="685799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8036942" y="0"/>
            <a:ext cx="4155058"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4" name="Google Shape;144;p6"/>
          <p:cNvSpPr txBox="1">
            <a:spLocks noGrp="1"/>
          </p:cNvSpPr>
          <p:nvPr>
            <p:ph type="title"/>
          </p:nvPr>
        </p:nvSpPr>
        <p:spPr>
          <a:xfrm>
            <a:off x="8974475" y="2361150"/>
            <a:ext cx="2280000" cy="213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orbel"/>
              <a:buNone/>
            </a:pPr>
            <a:r>
              <a:rPr lang="es-ES" sz="2800">
                <a:solidFill>
                  <a:srgbClr val="FFFFFF"/>
                </a:solidFill>
              </a:rPr>
              <a:t>Legitimidad</a:t>
            </a:r>
            <a:endParaRPr/>
          </a:p>
        </p:txBody>
      </p:sp>
      <p:sp>
        <p:nvSpPr>
          <p:cNvPr id="145" name="Google Shape;145;p6"/>
          <p:cNvSpPr txBox="1">
            <a:spLocks noGrp="1"/>
          </p:cNvSpPr>
          <p:nvPr>
            <p:ph type="body" idx="1"/>
          </p:nvPr>
        </p:nvSpPr>
        <p:spPr>
          <a:xfrm>
            <a:off x="1176129" y="873457"/>
            <a:ext cx="6020790" cy="5222543"/>
          </a:xfrm>
          <a:prstGeom prst="rect">
            <a:avLst/>
          </a:prstGeom>
          <a:noFill/>
          <a:ln>
            <a:noFill/>
          </a:ln>
        </p:spPr>
        <p:txBody>
          <a:bodyPr spcFirstLastPara="1" wrap="square" lIns="91425" tIns="45700" rIns="91425" bIns="45700" anchor="ctr" anchorCtr="0">
            <a:normAutofit/>
          </a:bodyPr>
          <a:lstStyle/>
          <a:p>
            <a:pPr marL="228600" lvl="0" indent="-182880" algn="l" rtl="0">
              <a:lnSpc>
                <a:spcPct val="90000"/>
              </a:lnSpc>
              <a:spcBef>
                <a:spcPts val="0"/>
              </a:spcBef>
              <a:spcAft>
                <a:spcPts val="0"/>
              </a:spcAft>
              <a:buSzPts val="1600"/>
              <a:buFont typeface="Noto Sans Symbols"/>
              <a:buChar char="⮚"/>
            </a:pPr>
            <a:r>
              <a:rPr lang="es-ES" sz="2000">
                <a:solidFill>
                  <a:schemeClr val="dk1"/>
                </a:solidFill>
              </a:rPr>
              <a:t>En política, se entiende como la validación que obtiene el ejercicio del poder por parte de la ciudadanía.</a:t>
            </a:r>
            <a:endParaRPr/>
          </a:p>
          <a:p>
            <a:pPr marL="228600" lvl="0" indent="-81279" algn="l" rtl="0">
              <a:lnSpc>
                <a:spcPct val="90000"/>
              </a:lnSpc>
              <a:spcBef>
                <a:spcPts val="1400"/>
              </a:spcBef>
              <a:spcAft>
                <a:spcPts val="0"/>
              </a:spcAft>
              <a:buSzPts val="1600"/>
              <a:buFont typeface="Noto Sans Symbols"/>
              <a:buNone/>
            </a:pPr>
            <a:endParaRPr sz="2000">
              <a:solidFill>
                <a:schemeClr val="dk1"/>
              </a:solidFill>
            </a:endParaRPr>
          </a:p>
          <a:p>
            <a:pPr marL="228600" lvl="0" indent="-182880" algn="l" rtl="0">
              <a:lnSpc>
                <a:spcPct val="90000"/>
              </a:lnSpc>
              <a:spcBef>
                <a:spcPts val="1400"/>
              </a:spcBef>
              <a:spcAft>
                <a:spcPts val="0"/>
              </a:spcAft>
              <a:buSzPts val="1600"/>
              <a:buFont typeface="Noto Sans Symbols"/>
              <a:buChar char="⮚"/>
            </a:pPr>
            <a:r>
              <a:rPr lang="es-ES" sz="2000">
                <a:solidFill>
                  <a:schemeClr val="dk1"/>
                </a:solidFill>
              </a:rPr>
              <a:t>Si un poder político es obedecido en gran medida, puede ser considerado legítimo (con excepción de aquellos casos en que se media con el uso de la fuerza)</a:t>
            </a:r>
            <a:endParaRPr/>
          </a:p>
          <a:p>
            <a:pPr marL="228600" lvl="0" indent="-81279" algn="l" rtl="0">
              <a:lnSpc>
                <a:spcPct val="90000"/>
              </a:lnSpc>
              <a:spcBef>
                <a:spcPts val="1400"/>
              </a:spcBef>
              <a:spcAft>
                <a:spcPts val="0"/>
              </a:spcAft>
              <a:buSzPts val="1600"/>
              <a:buFont typeface="Noto Sans Symbols"/>
              <a:buNone/>
            </a:pPr>
            <a:endParaRPr sz="2000">
              <a:solidFill>
                <a:schemeClr val="dk1"/>
              </a:solidFill>
            </a:endParaRPr>
          </a:p>
          <a:p>
            <a:pPr marL="228600" lvl="0" indent="-182880" algn="l" rtl="0">
              <a:lnSpc>
                <a:spcPct val="90000"/>
              </a:lnSpc>
              <a:spcBef>
                <a:spcPts val="1400"/>
              </a:spcBef>
              <a:spcAft>
                <a:spcPts val="0"/>
              </a:spcAft>
              <a:buSzPts val="1600"/>
              <a:buFont typeface="Noto Sans Symbols"/>
              <a:buChar char="⮚"/>
            </a:pPr>
            <a:r>
              <a:rPr lang="es-ES" sz="2000">
                <a:solidFill>
                  <a:schemeClr val="dk1"/>
                </a:solidFill>
              </a:rPr>
              <a:t>En la actualidad, se vincula fuertemente el concepto de legitimidad con los de democracia y representatividad.</a:t>
            </a:r>
            <a:endParaRPr/>
          </a:p>
          <a:p>
            <a:pPr marL="0" lvl="0" indent="0" algn="l" rtl="0">
              <a:lnSpc>
                <a:spcPct val="90000"/>
              </a:lnSpc>
              <a:spcBef>
                <a:spcPts val="1400"/>
              </a:spcBef>
              <a:spcAft>
                <a:spcPts val="0"/>
              </a:spcAft>
              <a:buSzPts val="1600"/>
              <a:buNone/>
            </a:pPr>
            <a:r>
              <a:rPr lang="es-ES" sz="2000">
                <a:solidFill>
                  <a:schemeClr val="dk1"/>
                </a:solidFill>
              </a:rPr>
              <a:t>¿Por qué crees que se vinculan estos conceptos?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5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5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5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500"/>
                                        <p:tgtEl>
                                          <p:spTgt spid="1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Effect transition="in" filter="fade">
                                      <p:cBhvr>
                                        <p:cTn id="27" dur="500"/>
                                        <p:tgtEl>
                                          <p:spTgt spid="1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Effect transition="in" filter="fade">
                                      <p:cBhvr>
                                        <p:cTn id="32" dur="500"/>
                                        <p:tgtEl>
                                          <p:spTgt spid="1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9"/>
        <p:cNvGrpSpPr/>
        <p:nvPr/>
      </p:nvGrpSpPr>
      <p:grpSpPr>
        <a:xfrm>
          <a:off x="0" y="0"/>
          <a:ext cx="0" cy="0"/>
          <a:chOff x="0" y="0"/>
          <a:chExt cx="0" cy="0"/>
        </a:xfrm>
      </p:grpSpPr>
      <p:sp>
        <p:nvSpPr>
          <p:cNvPr id="150" name="Google Shape;150;p7"/>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7" descr="Captura de pantalla de un celular&#10;&#10;Descripción generada automáticamente"/>
          <p:cNvPicPr preferRelativeResize="0">
            <a:picLocks noGrp="1"/>
          </p:cNvPicPr>
          <p:nvPr>
            <p:ph type="body" idx="1"/>
          </p:nvPr>
        </p:nvPicPr>
        <p:blipFill rotWithShape="1">
          <a:blip r:embed="rId3">
            <a:alphaModFix/>
          </a:blip>
          <a:srcRect t="803" r="1" b="1"/>
          <a:stretch/>
        </p:blipFill>
        <p:spPr>
          <a:xfrm>
            <a:off x="665336" y="565573"/>
            <a:ext cx="10856247" cy="5734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8" descr="Captura de pantalla de un celular con texto e imagen&#10;&#10;Descripción generada automáticamente"/>
          <p:cNvPicPr preferRelativeResize="0">
            <a:picLocks noGrp="1"/>
          </p:cNvPicPr>
          <p:nvPr>
            <p:ph type="body" idx="1"/>
          </p:nvPr>
        </p:nvPicPr>
        <p:blipFill rotWithShape="1">
          <a:blip r:embed="rId3">
            <a:alphaModFix/>
          </a:blip>
          <a:srcRect/>
          <a:stretch/>
        </p:blipFill>
        <p:spPr>
          <a:xfrm>
            <a:off x="2758858" y="345233"/>
            <a:ext cx="9031924" cy="5144343"/>
          </a:xfrm>
          <a:prstGeom prst="rect">
            <a:avLst/>
          </a:prstGeom>
          <a:noFill/>
          <a:ln>
            <a:noFill/>
          </a:ln>
        </p:spPr>
      </p:pic>
      <p:sp>
        <p:nvSpPr>
          <p:cNvPr id="157" name="Google Shape;157;p8"/>
          <p:cNvSpPr txBox="1"/>
          <p:nvPr/>
        </p:nvSpPr>
        <p:spPr>
          <a:xfrm>
            <a:off x="259756" y="798941"/>
            <a:ext cx="2435289"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a:solidFill>
                  <a:schemeClr val="dk1"/>
                </a:solidFill>
                <a:latin typeface="Corbel"/>
                <a:ea typeface="Corbel"/>
                <a:cs typeface="Corbel"/>
                <a:sym typeface="Corbel"/>
              </a:rPr>
              <a:t>¿A qué sectores de la población representan los partidos políticos con mayor presencia en el congreso?</a:t>
            </a:r>
            <a:endParaRPr/>
          </a:p>
        </p:txBody>
      </p:sp>
      <p:sp>
        <p:nvSpPr>
          <p:cNvPr id="158" name="Google Shape;158;p8"/>
          <p:cNvSpPr txBox="1"/>
          <p:nvPr/>
        </p:nvSpPr>
        <p:spPr>
          <a:xfrm>
            <a:off x="259755" y="2917404"/>
            <a:ext cx="243528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a:solidFill>
                  <a:schemeClr val="dk1"/>
                </a:solidFill>
                <a:latin typeface="Corbel"/>
                <a:ea typeface="Corbel"/>
                <a:cs typeface="Corbel"/>
                <a:sym typeface="Corbel"/>
              </a:rPr>
              <a:t>¿Qué sectores de la población crees que no se encuentran representados?</a:t>
            </a:r>
            <a:endParaRPr/>
          </a:p>
        </p:txBody>
      </p:sp>
      <p:sp>
        <p:nvSpPr>
          <p:cNvPr id="159" name="Google Shape;159;p8"/>
          <p:cNvSpPr/>
          <p:nvPr/>
        </p:nvSpPr>
        <p:spPr>
          <a:xfrm>
            <a:off x="2047087" y="5946045"/>
            <a:ext cx="75515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orbel"/>
                <a:ea typeface="Corbel"/>
                <a:cs typeface="Corbel"/>
                <a:sym typeface="Corbel"/>
              </a:rPr>
              <a:t>¿Cómo puede afectar esta situación a las instituciones democráticas de Chile?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2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2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3"/>
        <p:cNvGrpSpPr/>
        <p:nvPr/>
      </p:nvGrpSpPr>
      <p:grpSpPr>
        <a:xfrm>
          <a:off x="0" y="0"/>
          <a:ext cx="0" cy="0"/>
          <a:chOff x="0" y="0"/>
          <a:chExt cx="0" cy="0"/>
        </a:xfrm>
      </p:grpSpPr>
      <p:sp>
        <p:nvSpPr>
          <p:cNvPr id="164" name="Google Shape;164;p9"/>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9"/>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167" name="Google Shape;167;p9"/>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7552944" y="246887"/>
            <a:ext cx="4397755"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9"/>
          <p:cNvCxnSpPr/>
          <p:nvPr/>
        </p:nvCxnSpPr>
        <p:spPr>
          <a:xfrm>
            <a:off x="8370284" y="4405863"/>
            <a:ext cx="2763075" cy="0"/>
          </a:xfrm>
          <a:prstGeom prst="straightConnector1">
            <a:avLst/>
          </a:prstGeom>
          <a:noFill/>
          <a:ln w="10000" cap="flat" cmpd="sng">
            <a:solidFill>
              <a:srgbClr val="FFFFFF"/>
            </a:solidFill>
            <a:prstDash val="solid"/>
            <a:round/>
            <a:headEnd type="none" w="sm" len="sm"/>
            <a:tailEnd type="none" w="sm" len="sm"/>
          </a:ln>
        </p:spPr>
      </p:cxnSp>
      <p:sp>
        <p:nvSpPr>
          <p:cNvPr id="170" name="Google Shape;170;p9"/>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txBox="1">
            <a:spLocks noGrp="1"/>
          </p:cNvSpPr>
          <p:nvPr>
            <p:ph type="title"/>
          </p:nvPr>
        </p:nvSpPr>
        <p:spPr>
          <a:xfrm>
            <a:off x="7560563" y="857675"/>
            <a:ext cx="4397755" cy="102439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FFFFFF"/>
              </a:buClr>
              <a:buSzPct val="100000"/>
              <a:buFont typeface="Corbel"/>
              <a:buNone/>
            </a:pPr>
            <a:r>
              <a:rPr lang="es-ES" sz="3600" b="1" cap="none">
                <a:solidFill>
                  <a:srgbClr val="FFFFFF"/>
                </a:solidFill>
              </a:rPr>
              <a:t>REPRESENTACIÓN ASAMBLEA CONSTITUYENTE</a:t>
            </a:r>
            <a:endParaRPr/>
          </a:p>
        </p:txBody>
      </p:sp>
      <p:pic>
        <p:nvPicPr>
          <p:cNvPr id="172" name="Google Shape;172;p9" descr="Imagen que contiene Diagrama&#10;&#10;Descripción generada automáticamente"/>
          <p:cNvPicPr preferRelativeResize="0">
            <a:picLocks noGrp="1"/>
          </p:cNvPicPr>
          <p:nvPr>
            <p:ph type="body" idx="1"/>
          </p:nvPr>
        </p:nvPicPr>
        <p:blipFill rotWithShape="1">
          <a:blip r:embed="rId3">
            <a:alphaModFix/>
          </a:blip>
          <a:srcRect l="2393" r="4413" b="1"/>
          <a:stretch/>
        </p:blipFill>
        <p:spPr>
          <a:xfrm>
            <a:off x="245110" y="240792"/>
            <a:ext cx="7314183" cy="5140669"/>
          </a:xfrm>
          <a:prstGeom prst="rect">
            <a:avLst/>
          </a:prstGeom>
          <a:noFill/>
          <a:ln>
            <a:noFill/>
          </a:ln>
        </p:spPr>
      </p:pic>
      <p:pic>
        <p:nvPicPr>
          <p:cNvPr id="173" name="Google Shape;173;p9" descr="Gráfico, Gráfico de barras&#10;&#10;Descripción generada automáticamente"/>
          <p:cNvPicPr preferRelativeResize="0"/>
          <p:nvPr/>
        </p:nvPicPr>
        <p:blipFill rotWithShape="1">
          <a:blip r:embed="rId4">
            <a:alphaModFix/>
          </a:blip>
          <a:srcRect/>
          <a:stretch/>
        </p:blipFill>
        <p:spPr>
          <a:xfrm>
            <a:off x="7717295" y="2048443"/>
            <a:ext cx="4233404" cy="4562669"/>
          </a:xfrm>
          <a:prstGeom prst="rect">
            <a:avLst/>
          </a:prstGeom>
          <a:noFill/>
          <a:ln>
            <a:noFill/>
          </a:ln>
        </p:spPr>
      </p:pic>
      <p:sp>
        <p:nvSpPr>
          <p:cNvPr id="174" name="Google Shape;174;p9"/>
          <p:cNvSpPr txBox="1"/>
          <p:nvPr/>
        </p:nvSpPr>
        <p:spPr>
          <a:xfrm>
            <a:off x="713950" y="5585535"/>
            <a:ext cx="6097554"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a:solidFill>
                  <a:schemeClr val="dk1"/>
                </a:solidFill>
                <a:latin typeface="Corbel"/>
                <a:ea typeface="Corbel"/>
                <a:cs typeface="Corbel"/>
                <a:sym typeface="Corbel"/>
              </a:rPr>
              <a:t>¿A qué sectores de la población representan los grupos presentes en la asamblea constituyente? ¿Crees que debería difundirse más información al respecto?</a:t>
            </a:r>
            <a:endParaRPr/>
          </a:p>
        </p:txBody>
      </p:sp>
    </p:spTree>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Words>
  <Application>Microsoft Office PowerPoint</Application>
  <PresentationFormat>Panorámica</PresentationFormat>
  <Paragraphs>48</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Corbel</vt:lpstr>
      <vt:lpstr>Arial</vt:lpstr>
      <vt:lpstr>Calibri</vt:lpstr>
      <vt:lpstr>Noto Sans Symbols</vt:lpstr>
      <vt:lpstr>Base</vt:lpstr>
      <vt:lpstr>REPRESENTATIVIDAD POLÍTICA Y LEGITIMIDAD</vt:lpstr>
      <vt:lpstr>Objetivo</vt:lpstr>
      <vt:lpstr>Revisemos (actividad clase anterior)</vt:lpstr>
      <vt:lpstr>Introducción: Representatividad política y legitimidad.</vt:lpstr>
      <vt:lpstr>Inicio</vt:lpstr>
      <vt:lpstr>Legitimidad</vt:lpstr>
      <vt:lpstr>Presentación de PowerPoint</vt:lpstr>
      <vt:lpstr>Presentación de PowerPoint</vt:lpstr>
      <vt:lpstr>REPRESENTACIÓN ASAMBLEA CONSTITUYENTE</vt:lpstr>
      <vt:lpstr>Presentación de PowerPoint</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REPRESENTATIVIDAD POLÍTICA Y LEGITIMIDAD</dc:title>
  <dc:creator>Abraham López</dc:creator>
  <cp:lastModifiedBy>Carmen Barros Ortega</cp:lastModifiedBy>
  <cp:revision>1</cp:revision>
  <dcterms:created xsi:type="dcterms:W3CDTF">2020-06-16T05:29:37Z</dcterms:created>
  <dcterms:modified xsi:type="dcterms:W3CDTF">2021-06-09T20:29:52Z</dcterms:modified>
</cp:coreProperties>
</file>