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57" r:id="rId4"/>
    <p:sldId id="258" r:id="rId5"/>
    <p:sldId id="260" r:id="rId6"/>
    <p:sldId id="289" r:id="rId7"/>
    <p:sldId id="288" r:id="rId8"/>
    <p:sldId id="290" r:id="rId9"/>
    <p:sldId id="28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8E1BAAB-FAFE-475A-B68E-F516F09DDAE5}" type="datetimeFigureOut">
              <a:rPr lang="es-ES" smtClean="0"/>
              <a:t>18/03/2021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8A41-6FD9-4970-B912-52258AE02C4F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23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BAAB-FAFE-475A-B68E-F516F09DDAE5}" type="datetimeFigureOut">
              <a:rPr lang="es-ES" smtClean="0"/>
              <a:t>18/03/2021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8A41-6FD9-4970-B912-52258AE02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10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BAAB-FAFE-475A-B68E-F516F09DDAE5}" type="datetimeFigureOut">
              <a:rPr lang="es-ES" smtClean="0"/>
              <a:t>18/03/2021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8A41-6FD9-4970-B912-52258AE02C4F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2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BAAB-FAFE-475A-B68E-F516F09DDAE5}" type="datetimeFigureOut">
              <a:rPr lang="es-ES" smtClean="0"/>
              <a:t>18/03/2021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8A41-6FD9-4970-B912-52258AE02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53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BAAB-FAFE-475A-B68E-F516F09DDAE5}" type="datetimeFigureOut">
              <a:rPr lang="es-ES" smtClean="0"/>
              <a:t>18/03/2021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8A41-6FD9-4970-B912-52258AE02C4F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17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BAAB-FAFE-475A-B68E-F516F09DDAE5}" type="datetimeFigureOut">
              <a:rPr lang="es-ES" smtClean="0"/>
              <a:t>18/03/2021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8A41-6FD9-4970-B912-52258AE02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348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BAAB-FAFE-475A-B68E-F516F09DDAE5}" type="datetimeFigureOut">
              <a:rPr lang="es-ES" smtClean="0"/>
              <a:t>18/03/2021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8A41-6FD9-4970-B912-52258AE02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6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BAAB-FAFE-475A-B68E-F516F09DDAE5}" type="datetimeFigureOut">
              <a:rPr lang="es-ES" smtClean="0"/>
              <a:t>18/03/2021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8A41-6FD9-4970-B912-52258AE02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36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BAAB-FAFE-475A-B68E-F516F09DDAE5}" type="datetimeFigureOut">
              <a:rPr lang="es-ES" smtClean="0"/>
              <a:t>18/03/2021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8A41-6FD9-4970-B912-52258AE02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366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BAAB-FAFE-475A-B68E-F516F09DDAE5}" type="datetimeFigureOut">
              <a:rPr lang="es-ES" smtClean="0"/>
              <a:t>18/03/2021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8A41-6FD9-4970-B912-52258AE02C4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49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BAAB-FAFE-475A-B68E-F516F09DDAE5}" type="datetimeFigureOut">
              <a:rPr lang="es-ES" smtClean="0"/>
              <a:t>18/03/2021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B8A41-6FD9-4970-B912-52258AE02C4F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19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8E1BAAB-FAFE-475A-B68E-F516F09DDAE5}" type="datetimeFigureOut">
              <a:rPr lang="es-ES" smtClean="0"/>
              <a:t>18/03/2021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BFB8A41-6FD9-4970-B912-52258AE02C4F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400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erritoriosociales.blogspot.com/2016/01/el-neolitico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rritoriosociales.blogspot.com/2015/01/como-analizar-un-eje-cronologico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HJF6TXC_h4?feature=oemb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rraeantiqvae.com/profiles/blogs/la-necr-polis-de-montelirio-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R1p2xgNptM?feature=oembe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CE6A1F-0569-4323-96E5-ADF6D3EF6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Unidad 0 la revolución del neolítico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F696AFD-763A-4BB5-8318-9FA96BF5A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8vo básico</a:t>
            </a:r>
          </a:p>
          <a:p>
            <a:r>
              <a:rPr lang="es-ES" dirty="0"/>
              <a:t>Profesor Abraham López</a:t>
            </a:r>
          </a:p>
          <a:p>
            <a:r>
              <a:rPr lang="es-ES" dirty="0"/>
              <a:t>CLASE </a:t>
            </a:r>
            <a:r>
              <a:rPr lang="es-ES" dirty="0" err="1"/>
              <a:t>N°</a:t>
            </a:r>
            <a:r>
              <a:rPr lang="es-ES" dirty="0"/>
              <a:t> 3 y 4</a:t>
            </a:r>
          </a:p>
        </p:txBody>
      </p:sp>
    </p:spTree>
    <p:extLst>
      <p:ext uri="{BB962C8B-B14F-4D97-AF65-F5344CB8AC3E}">
        <p14:creationId xmlns:p14="http://schemas.microsoft.com/office/powerpoint/2010/main" val="238632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950AAD-5CC0-4519-B786-EE2D5CC90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97" y="852616"/>
            <a:ext cx="4389120" cy="1117187"/>
          </a:xfrm>
        </p:spPr>
        <p:txBody>
          <a:bodyPr/>
          <a:lstStyle/>
          <a:p>
            <a:r>
              <a:rPr lang="es-ES" dirty="0"/>
              <a:t>Actividad repaso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5C35F2-FC31-471F-89AA-DDBD3F649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2917" y="1340189"/>
            <a:ext cx="6172236" cy="47869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Define en tu cuaderno los siguientes conceptos, luego realiza un dibujo representativo para cada uno: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Hominización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Cultura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Comercio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Sociedad jerarquizada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Monarquía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República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Imperio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Feudalismo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dirty="0"/>
              <a:t>Vasallaje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D539BE5-E530-4FB1-9889-A69805C00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4645" y="3146903"/>
            <a:ext cx="4610075" cy="259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22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arcador de contenido 9" descr="Escala de tiempo&#10;&#10;Descripción generada automáticamente">
            <a:extLst>
              <a:ext uri="{FF2B5EF4-FFF2-40B4-BE49-F238E27FC236}">
                <a16:creationId xmlns:a16="http://schemas.microsoft.com/office/drawing/2014/main" id="{C7AF2CB9-27DD-4858-9CBB-7283761A0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57200" y="461963"/>
            <a:ext cx="11277600" cy="5934075"/>
          </a:xfrm>
        </p:spPr>
      </p:pic>
    </p:spTree>
    <p:extLst>
      <p:ext uri="{BB962C8B-B14F-4D97-AF65-F5344CB8AC3E}">
        <p14:creationId xmlns:p14="http://schemas.microsoft.com/office/powerpoint/2010/main" val="1860158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DDD243-ED5F-4896-B18B-ABCF4B7E1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9E6BB3-DF2B-4751-97C5-B3DB949AE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7485694-C606-4D61-BD3C-FDC520AE5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911819"/>
            <a:ext cx="9720072" cy="14996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La revolución del neolítico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F4E629D-0E46-4982-9D06-8BB497F805FF}"/>
              </a:ext>
            </a:extLst>
          </p:cNvPr>
          <p:cNvSpPr txBox="1"/>
          <p:nvPr/>
        </p:nvSpPr>
        <p:spPr>
          <a:xfrm>
            <a:off x="1024129" y="643467"/>
            <a:ext cx="4750138" cy="3606798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/>
              <a:t>¿Qué importancia tuvo la revolución del neolítico para el desarrollo de la humanidad?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/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000"/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000"/>
              <a:t>¿Qué rol jugó la cultura en este proceso?</a:t>
            </a:r>
          </a:p>
        </p:txBody>
      </p:sp>
      <p:pic>
        <p:nvPicPr>
          <p:cNvPr id="4" name="Elementos multimedia en línea 3" title="Revolución Neolítica - Agricultura">
            <a:hlinkClick r:id="" action="ppaction://media"/>
            <a:extLst>
              <a:ext uri="{FF2B5EF4-FFF2-40B4-BE49-F238E27FC236}">
                <a16:creationId xmlns:a16="http://schemas.microsoft.com/office/drawing/2014/main" id="{E5720E02-EC01-450E-8160-33A490C982D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417734" y="666707"/>
            <a:ext cx="4747090" cy="356031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1721DD-D110-44EE-82A7-D56AB687E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5204427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9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95" b="7873"/>
          <a:stretch/>
        </p:blipFill>
        <p:spPr>
          <a:xfrm>
            <a:off x="2041226" y="363894"/>
            <a:ext cx="8109547" cy="6130212"/>
          </a:xfrm>
        </p:spPr>
      </p:pic>
      <p:sp>
        <p:nvSpPr>
          <p:cNvPr id="5" name="CuadroTexto 4"/>
          <p:cNvSpPr txBox="1"/>
          <p:nvPr/>
        </p:nvSpPr>
        <p:spPr>
          <a:xfrm rot="16200000">
            <a:off x="-1154213" y="3105834"/>
            <a:ext cx="473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/>
              <a:t>DIVISIÓN DEL TRABAJO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541691" y="6581001"/>
            <a:ext cx="7637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/>
              <a:t>Fuente: http://www.curriculumenlineamineduc.cl/605/articles-32053_recurso_png.png</a:t>
            </a:r>
          </a:p>
        </p:txBody>
      </p:sp>
    </p:spTree>
    <p:extLst>
      <p:ext uri="{BB962C8B-B14F-4D97-AF65-F5344CB8AC3E}">
        <p14:creationId xmlns:p14="http://schemas.microsoft.com/office/powerpoint/2010/main" val="344797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A2ECC-6958-4122-AD58-B68B327D5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 modo de Vida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el </a:t>
            </a:r>
            <a:r>
              <a:rPr lang="en-US" sz="4000" dirty="0" err="1"/>
              <a:t>neolítico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8034896-4C25-41B6-9BD2-384C018ACECB}"/>
              </a:ext>
            </a:extLst>
          </p:cNvPr>
          <p:cNvSpPr txBox="1"/>
          <p:nvPr/>
        </p:nvSpPr>
        <p:spPr>
          <a:xfrm>
            <a:off x="1011936" y="2171224"/>
            <a:ext cx="10168128" cy="41381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s-ES" sz="1700" dirty="0"/>
              <a:t>“La posición de los cazadores paleolíticos en la naturaleza no era diferente a la del resto de depredadores. Era un cazador muy eficaz con respecto a sus competidores animales. Sin embargo, era tan dependiente como ellos de las condiciones ecológicas en las que estaba obligado a sobrevivir. 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s-ES" sz="1700" dirty="0"/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s-ES" sz="1700" dirty="0"/>
              <a:t>Cinco mil años más tarde había ocurrido un sorprendente cambio: la mayor parte de los grupos humanos había abandonado su vida de cazadores nómadas para sustituirla por una existencia sedentaria. Esta existencia se basaba ahora en el cultivo de la tierra y la domesticación de animales: se había transformado en un productor de alimentos. 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s-ES" sz="1700" dirty="0"/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s-ES" sz="1700" dirty="0"/>
              <a:t>Las consecuencias del paso de la caza-recolección a la producción de alimentos aceleró la evolución sociocultural y demográfica de los últimos cinco mil años de la historia. Este proceso es conocido como “revolución neolítica”. 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s-ES" sz="1700" dirty="0"/>
          </a:p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s-ES" sz="1700" dirty="0"/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s-ES" sz="1700" b="1" dirty="0"/>
              <a:t>Fuente: </a:t>
            </a:r>
            <a:r>
              <a:rPr lang="es-ES" sz="1700" dirty="0"/>
              <a:t>Adaptado de Quijano, Daniel (2011). Del Neolítico a las sociedades urbanas del Próximo Oriente: Mesopotamia y Egipto.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endParaRPr lang="es-ES" sz="1700" dirty="0"/>
          </a:p>
        </p:txBody>
      </p:sp>
    </p:spTree>
    <p:extLst>
      <p:ext uri="{BB962C8B-B14F-4D97-AF65-F5344CB8AC3E}">
        <p14:creationId xmlns:p14="http://schemas.microsoft.com/office/powerpoint/2010/main" val="125556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0C8DC6-1E75-4269-9CEA-813865183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676" y="328149"/>
            <a:ext cx="5758412" cy="705775"/>
          </a:xfrm>
        </p:spPr>
        <p:txBody>
          <a:bodyPr>
            <a:normAutofit fontScale="90000"/>
          </a:bodyPr>
          <a:lstStyle/>
          <a:p>
            <a:r>
              <a:rPr lang="es-CL" dirty="0"/>
              <a:t>Del Paleolítico al Neolítico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6E45DD-85C0-4470-BAD0-C12AC1E7B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884" y="1309456"/>
            <a:ext cx="9720073" cy="1185168"/>
          </a:xfrm>
        </p:spPr>
        <p:txBody>
          <a:bodyPr/>
          <a:lstStyle/>
          <a:p>
            <a:r>
              <a:rPr lang="es-CL" dirty="0"/>
              <a:t>Observa atentamente ambas imágenes e identifica cuál corresponde al paleolítico y cuál corresponde al neolítico.</a:t>
            </a:r>
          </a:p>
          <a:p>
            <a:r>
              <a:rPr lang="es-CL" dirty="0"/>
              <a:t>¿Qué elementos de las imágenes te ayudaron a responder?</a:t>
            </a:r>
          </a:p>
        </p:txBody>
      </p:sp>
      <p:pic>
        <p:nvPicPr>
          <p:cNvPr id="4" name="Marcador de contenido 4" descr="Imagen que contiene grupo, agua, posando, hombre&#10;&#10;Descripción generada automáticamente">
            <a:extLst>
              <a:ext uri="{FF2B5EF4-FFF2-40B4-BE49-F238E27FC236}">
                <a16:creationId xmlns:a16="http://schemas.microsoft.com/office/drawing/2014/main" id="{CF396CA4-8260-40E7-A04C-D933B777B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79" y="2888114"/>
            <a:ext cx="6196904" cy="29196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Marcador de contenido 4" descr="Imagen que contiene pasto, hombre, tabla, grupo&#10;&#10;Descripción generada automáticamente">
            <a:extLst>
              <a:ext uri="{FF2B5EF4-FFF2-40B4-BE49-F238E27FC236}">
                <a16:creationId xmlns:a16="http://schemas.microsoft.com/office/drawing/2014/main" id="{C72A12FC-B771-41AC-B9C7-280ACAA785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774376" y="2888114"/>
            <a:ext cx="5058264" cy="33115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979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CD43BD-D23C-4E74-B52B-CDE75DCEC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Algunos datos extra</a:t>
            </a:r>
          </a:p>
        </p:txBody>
      </p:sp>
      <p:pic>
        <p:nvPicPr>
          <p:cNvPr id="4" name="Elementos multimedia en línea 3" title="El neolítico - 5 cosas que deberías saber - Historia para niños">
            <a:hlinkClick r:id="" action="ppaction://media"/>
            <a:extLst>
              <a:ext uri="{FF2B5EF4-FFF2-40B4-BE49-F238E27FC236}">
                <a16:creationId xmlns:a16="http://schemas.microsoft.com/office/drawing/2014/main" id="{A1E0DA86-57A3-4B06-9904-2D301A92134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7900" y="2326259"/>
            <a:ext cx="7119938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0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EF8603-59F4-419F-B696-8AAEDA0EE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actividad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4C45D3-E7DE-4088-95A9-E61BE7EAE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Realiza un dibujo graficando la división de tareas desarrolladas en una aldea del neolítico. </a:t>
            </a:r>
          </a:p>
          <a:p>
            <a:r>
              <a:rPr lang="es-ES" dirty="0"/>
              <a:t>Considera los materiales, herramientas y conocimientos con los que contaban los seres humanos en aquella época</a:t>
            </a:r>
            <a:r>
              <a:rPr lang="es-ES"/>
              <a:t>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35434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343</Words>
  <Application>Microsoft Office PowerPoint</Application>
  <PresentationFormat>Panorámica</PresentationFormat>
  <Paragraphs>38</Paragraphs>
  <Slides>9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Tw Cen MT</vt:lpstr>
      <vt:lpstr>Tw Cen MT Condensed</vt:lpstr>
      <vt:lpstr>Wingdings</vt:lpstr>
      <vt:lpstr>Wingdings 3</vt:lpstr>
      <vt:lpstr>Integral</vt:lpstr>
      <vt:lpstr>Unidad 0 la revolución del neolítico</vt:lpstr>
      <vt:lpstr>Actividad repaso</vt:lpstr>
      <vt:lpstr>Presentación de PowerPoint</vt:lpstr>
      <vt:lpstr>La revolución del neolítico</vt:lpstr>
      <vt:lpstr>Presentación de PowerPoint</vt:lpstr>
      <vt:lpstr>El modo de Vida en el neolítico</vt:lpstr>
      <vt:lpstr>Del Paleolítico al Neolítico</vt:lpstr>
      <vt:lpstr>Algunos datos extra</vt:lpstr>
      <vt:lpstr>actividad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Abraham López</dc:creator>
  <cp:lastModifiedBy>Carmen Barros Ortega</cp:lastModifiedBy>
  <cp:revision>9</cp:revision>
  <dcterms:created xsi:type="dcterms:W3CDTF">2021-03-10T05:23:24Z</dcterms:created>
  <dcterms:modified xsi:type="dcterms:W3CDTF">2021-03-18T15:22:49Z</dcterms:modified>
</cp:coreProperties>
</file>