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ovptfZbyMzOkL8Kyb3KKZJL5p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ES"/>
              <a:t>https://www.youtube.com/watch?v=16YLyvEUFb8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4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7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maken.wikiwijs.nl/130624/Tijdvak_10__de_Cubacrisi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://www.lahaine.org/index.php?blog=3&amp;amp;p=6455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it.wikiquote.org/wiki/Fulgencio_Batista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000"/>
              <a:buFont typeface="Century Gothic"/>
              <a:buNone/>
            </a:pPr>
            <a:r>
              <a:rPr lang="es-ES" sz="5000"/>
              <a:t>Estados Unidos y Latinoamérica durante la Guerra Fría</a:t>
            </a:r>
            <a:endParaRPr/>
          </a:p>
        </p:txBody>
      </p:sp>
      <p:sp>
        <p:nvSpPr>
          <p:cNvPr id="120" name="Google Shape;120;p1"/>
          <p:cNvSpPr txBox="1">
            <a:spLocks noGrp="1"/>
          </p:cNvSpPr>
          <p:nvPr>
            <p:ph type="subTitle" idx="1"/>
          </p:nvPr>
        </p:nvSpPr>
        <p:spPr>
          <a:xfrm>
            <a:off x="810002" y="5510283"/>
            <a:ext cx="3697344" cy="11476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400" dirty="0"/>
              <a:t>Historia – Segundo Medio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400"/>
              <a:buNone/>
            </a:pPr>
            <a:r>
              <a:rPr lang="es-ES" sz="1400" dirty="0"/>
              <a:t>Profesor: Abraham López         </a:t>
            </a:r>
            <a:r>
              <a:rPr lang="es-ES" sz="1400" dirty="0" err="1"/>
              <a:t>OA:10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1400"/>
              <a:buNone/>
            </a:pPr>
            <a:r>
              <a:rPr lang="es-ES" sz="1400" dirty="0"/>
              <a:t>Clase 7 y 8           25-09</a:t>
            </a:r>
            <a:endParaRPr dirty="0"/>
          </a:p>
        </p:txBody>
      </p:sp>
      <p:pic>
        <p:nvPicPr>
          <p:cNvPr id="121" name="Google Shape;121;p1" descr="Imagen que contiene texto, libr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2494" r="23555" b="-2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9511458" y="6657945"/>
            <a:ext cx="268054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238063" y="281149"/>
            <a:ext cx="8666240" cy="13255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s-ES"/>
              <a:t>La influencia de Estados Unidos en Latinoamérica</a:t>
            </a:r>
            <a:endParaRPr/>
          </a:p>
        </p:txBody>
      </p:sp>
      <p:pic>
        <p:nvPicPr>
          <p:cNvPr id="193" name="Google Shape;193;p10" descr="Tex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063" y="1749705"/>
            <a:ext cx="4016696" cy="49882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pic>
        <p:nvPicPr>
          <p:cNvPr id="194" name="Google Shape;194;p10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1" r="1466" b="1599"/>
          <a:stretch/>
        </p:blipFill>
        <p:spPr>
          <a:xfrm>
            <a:off x="4438885" y="1749705"/>
            <a:ext cx="4363325" cy="498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8986324" y="132075"/>
            <a:ext cx="3144900" cy="6464700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el recurso 41</a:t>
            </a:r>
            <a:endParaRPr/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sería el rol de la alianza para el progreso?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 relaciona este objetivo con el de frenar al socialismo en el continente?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Según el recurso 42 </a:t>
            </a:r>
            <a:endParaRPr/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¿En qué consistió la Doctrina de Seguridad Nacional? </a:t>
            </a:r>
            <a:endParaRPr/>
          </a:p>
          <a:p>
            <a:pPr marL="4572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opinas de este tipo de intervención?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es la importancia del contexto de Guerra Fría para el desarrollo de estas políticas estadounidenses?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459509" y="2018290"/>
            <a:ext cx="4023360" cy="320413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Century Gothic"/>
              <a:buNone/>
            </a:pPr>
            <a:r>
              <a:rPr lang="es-ES" sz="4800"/>
              <a:t>La influencia de Estados Unidos en Latinoamérica</a:t>
            </a:r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>
            <a:off x="5153891" y="2088521"/>
            <a:ext cx="6578600" cy="4184282"/>
            <a:chOff x="0" y="70231"/>
            <a:chExt cx="6578600" cy="4184282"/>
          </a:xfrm>
        </p:grpSpPr>
        <p:sp>
          <p:nvSpPr>
            <p:cNvPr id="202" name="Google Shape;202;p11"/>
            <p:cNvSpPr/>
            <p:nvPr/>
          </p:nvSpPr>
          <p:spPr>
            <a:xfrm>
              <a:off x="0" y="70231"/>
              <a:ext cx="6578600" cy="1367144"/>
            </a:xfrm>
            <a:prstGeom prst="roundRect">
              <a:avLst>
                <a:gd name="adj" fmla="val 16667"/>
              </a:avLst>
            </a:prstGeom>
            <a:solidFill>
              <a:srgbClr val="00C6BA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 txBox="1"/>
            <p:nvPr/>
          </p:nvSpPr>
          <p:spPr>
            <a:xfrm>
              <a:off x="66738" y="136969"/>
              <a:ext cx="6445124" cy="1233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s-E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Luego de la revolución, Estados Unidos comienza a fortalecer su control e influencia sobre el continente para evitar el avance del socialismo.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0" y="1492096"/>
              <a:ext cx="6578600" cy="1367144"/>
            </a:xfrm>
            <a:prstGeom prst="roundRect">
              <a:avLst>
                <a:gd name="adj" fmla="val 16667"/>
              </a:avLst>
            </a:prstGeom>
            <a:solidFill>
              <a:srgbClr val="00C6BA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 txBox="1"/>
            <p:nvPr/>
          </p:nvSpPr>
          <p:spPr>
            <a:xfrm>
              <a:off x="66738" y="1558834"/>
              <a:ext cx="6445124" cy="1233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s-E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Alianza para el Progreso (1961): Se encarga de apoyar las reformas con financiamiento económico y apoyo tecnológico.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0" y="2887369"/>
              <a:ext cx="6578600" cy="1367144"/>
            </a:xfrm>
            <a:prstGeom prst="roundRect">
              <a:avLst>
                <a:gd name="adj" fmla="val 16667"/>
              </a:avLst>
            </a:prstGeom>
            <a:solidFill>
              <a:srgbClr val="00C6BA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 txBox="1"/>
            <p:nvPr/>
          </p:nvSpPr>
          <p:spPr>
            <a:xfrm>
              <a:off x="66738" y="2954107"/>
              <a:ext cx="6445124" cy="1233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s-E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 Doctrina de Seguridad Nacional: En la denominada “Escuela de las Américas” se comienza a entrenar y formar soldados latinoamericanos para la supresión del comunismo.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s-ES"/>
              <a:t>Cierre</a:t>
            </a:r>
            <a:endParaRPr/>
          </a:p>
        </p:txBody>
      </p:sp>
      <p:sp>
        <p:nvSpPr>
          <p:cNvPr id="213" name="Google Shape;213;p12"/>
          <p:cNvSpPr txBox="1">
            <a:spLocks noGrp="1"/>
          </p:cNvSpPr>
          <p:nvPr>
            <p:ph type="body" idx="1"/>
          </p:nvPr>
        </p:nvSpPr>
        <p:spPr>
          <a:xfrm>
            <a:off x="810000" y="2351596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ES" sz="3200">
                <a:latin typeface="Arial"/>
                <a:ea typeface="Arial"/>
                <a:cs typeface="Arial"/>
                <a:sym typeface="Arial"/>
              </a:rPr>
              <a:t>Considerando los conceptos de reforma – revolución y lo ocurrido a mediados del siglo XX en cuba: </a:t>
            </a:r>
            <a:endParaRPr/>
          </a:p>
          <a:p>
            <a:pPr marL="0" lvl="0" indent="0" algn="just" rtl="0">
              <a:spcBef>
                <a:spcPts val="1240"/>
              </a:spcBef>
              <a:spcAft>
                <a:spcPts val="0"/>
              </a:spcAft>
              <a:buSzPts val="3200"/>
              <a:buNone/>
            </a:pPr>
            <a:r>
              <a:rPr lang="es-ES" sz="3200">
                <a:latin typeface="Arial"/>
                <a:ea typeface="Arial"/>
                <a:cs typeface="Arial"/>
                <a:sym typeface="Arial"/>
              </a:rPr>
              <a:t>¿Por qué era importante para Estados Unidos potenciar y promover el desarrollo de reformas en el continente durante el periodo de Guerra Fría?</a:t>
            </a:r>
            <a:endParaRPr/>
          </a:p>
          <a:p>
            <a:pPr marL="0" lvl="0" indent="0" algn="just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Arial"/>
              <a:buNone/>
            </a:pPr>
            <a:r>
              <a:rPr lang="es-ES" sz="6600"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5082393" y="1088757"/>
            <a:ext cx="6399930" cy="524865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2800"/>
              <a:t>Caracterizar la influencia de Estado Unidos sobre Latinoamérica en el contexto de Guerra Fría, considerando procesos como: La Revolución Cubana, la crisis de los misiles, el avance de las reformas y el desarrollo de dictaduras militares.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515765" y="362936"/>
            <a:ext cx="2422744" cy="122398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7200"/>
              <a:buFont typeface="Arial"/>
              <a:buNone/>
            </a:pPr>
            <a:r>
              <a:rPr lang="es-ES" sz="7200">
                <a:latin typeface="Arial"/>
                <a:ea typeface="Arial"/>
                <a:cs typeface="Arial"/>
                <a:sym typeface="Arial"/>
              </a:rPr>
              <a:t>Inicio</a:t>
            </a:r>
            <a:endParaRPr/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l="17353" r="6193"/>
          <a:stretch/>
        </p:blipFill>
        <p:spPr>
          <a:xfrm>
            <a:off x="636915" y="2171539"/>
            <a:ext cx="5451627" cy="3957533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6575729" y="2052214"/>
            <a:ext cx="4415293" cy="41961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¿Qué revoluciones conoces o sobre cuáles has escuchado?</a:t>
            </a:r>
            <a:endParaRPr/>
          </a:p>
          <a:p>
            <a:pPr marL="0" lvl="0" indent="0" algn="just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Según tu perspectivas ¿Qué características debería tener un proceso revolucionario?</a:t>
            </a:r>
            <a:endParaRPr/>
          </a:p>
          <a:p>
            <a:pPr marL="0" lvl="0" indent="0" algn="just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¿En que crees que se diferencia de un proceso de reformas?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Debate entre reforma y revolución</a:t>
            </a:r>
            <a:endParaRPr/>
          </a:p>
        </p:txBody>
      </p:sp>
      <p:pic>
        <p:nvPicPr>
          <p:cNvPr id="141" name="Google Shape;14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8921" y="2185938"/>
            <a:ext cx="5569159" cy="268015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42" name="Google Shape;142;p4"/>
          <p:cNvSpPr txBox="1"/>
          <p:nvPr/>
        </p:nvSpPr>
        <p:spPr>
          <a:xfrm>
            <a:off x="6427301" y="4991164"/>
            <a:ext cx="5569159" cy="1200329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Revolución Cubana en 1959, puso en cuestión la hegemonía que Estados Unidos había mantenido sobre el continente durante la primera mitad del siglo XX.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821635" y="185324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10831" y="2185938"/>
            <a:ext cx="5785168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contexto de pobreza y subdesarrollo latinoamericano hizo evidente la necesidad de cambios profundos.</a:t>
            </a:r>
            <a:endParaRPr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debate generado presentó dos posturas:</a:t>
            </a:r>
            <a:endParaRPr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E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reforma: </a:t>
            </a: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cambio planificado sobre un sistema que apunta a mejorarlo o enmendar algún error que presenta.</a:t>
            </a:r>
            <a:endParaRPr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E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revolución: </a:t>
            </a: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cambio en la estructura de poder con la finalidad de instaurar un nuevo sistema. Este puede darse rápidamente o en periodos más largos. Por lo general implican actos violentos.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s-ES"/>
              <a:t>Inicio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101354" y="2535924"/>
            <a:ext cx="5056572" cy="363968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Considerando lo revisado en la clase anterior y lo presentado en el video:</a:t>
            </a:r>
            <a:endParaRPr/>
          </a:p>
          <a:p>
            <a:pPr marL="0" lvl="0" indent="0" algn="just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s-E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¿Por qué se considera una revolución al proceso ocurrido en Cuba a fines de los 50?</a:t>
            </a:r>
            <a:endParaRPr/>
          </a:p>
        </p:txBody>
      </p:sp>
      <p:pic>
        <p:nvPicPr>
          <p:cNvPr id="152" name="Google Shape;152;p5" title="Cuba, 60 aￃﾱos de revoluciￃﾳn que marcaron la histor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6325" y="2281561"/>
            <a:ext cx="6617394" cy="3722283"/>
          </a:xfrm>
          <a:custGeom>
            <a:avLst/>
            <a:gdLst/>
            <a:ahLst/>
            <a:cxnLst/>
            <a:rect l="l" t="t" r="r" b="b"/>
            <a:pathLst>
              <a:path w="4636009" h="5032375" extrusionOk="0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 descr="Foto en blanco y negro de un hombre con uniforme y sombrer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37936" r="-2" b="2143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59" name="Google Shape;159;p6" descr="Imagen en blanco y negro de un hombre con sombrer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-2" b="37573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 extrusionOk="0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448057" y="438917"/>
            <a:ext cx="4832802" cy="124358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00"/>
              <a:buFont typeface="Century Gothic"/>
              <a:buNone/>
            </a:pPr>
            <a:r>
              <a:rPr lang="es-ES" sz="3400"/>
              <a:t>Revolución cubana</a:t>
            </a: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88777" y="2547891"/>
            <a:ext cx="5397623" cy="4105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Entre 1952 y 1958, cuba estuvo bajo la administración del dictador Fulgencio Batista, el cual fue respaldado por Estados Unidos.</a:t>
            </a:r>
            <a:endParaRPr/>
          </a:p>
          <a:p>
            <a:pPr marL="342900" lvl="0" indent="-190500" algn="just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En Enero de 1959, Fidel Castro, junto a Ernesto “Che” Guevara, desarrollan un golpe de Estado en contra del dictador Batista, obligando su autoexilio y renuncia al poder.</a:t>
            </a:r>
            <a:endParaRPr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162" name="Google Shape;162;p6"/>
          <p:cNvSpPr txBox="1"/>
          <p:nvPr/>
        </p:nvSpPr>
        <p:spPr>
          <a:xfrm>
            <a:off x="9857707" y="6870700"/>
            <a:ext cx="233429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7377665" y="6870700"/>
            <a:ext cx="246734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Autor desconocido está bajo licencia </a:t>
            </a:r>
            <a:r>
              <a:rPr lang="es-ES" sz="7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841246" y="585927"/>
            <a:ext cx="3988206" cy="65090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900"/>
              <a:buFont typeface="Century Gothic"/>
              <a:buNone/>
            </a:pPr>
            <a:r>
              <a:rPr lang="es-ES" sz="2900"/>
              <a:t>Revolución Cubana</a:t>
            </a:r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310717" y="2299317"/>
            <a:ext cx="5457817" cy="434118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SzPct val="100000"/>
              <a:buChar char="🞆"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Durante los primeros años del régimen de la revolución, se nacionalizaron empresas, bancos y se redistribuyeron tierras que en su mayoría eran explotadas por Estados Unidos.</a:t>
            </a:r>
            <a:endParaRPr/>
          </a:p>
          <a:p>
            <a:pPr marL="342900" lvl="0" indent="-225425" algn="just" rtl="0">
              <a:spcBef>
                <a:spcPts val="970"/>
              </a:spcBef>
              <a:spcAft>
                <a:spcPts val="0"/>
              </a:spcAft>
              <a:buSzPct val="100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spcBef>
                <a:spcPts val="970"/>
              </a:spcBef>
              <a:spcAft>
                <a:spcPts val="0"/>
              </a:spcAft>
              <a:buSzPct val="100000"/>
              <a:buChar char="🞆"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Estados Unidos apoyó y financió el desarrollo de intentos contrarrevolucionarios. También estableció un fuerte embargo comercial y bloqueo económico.</a:t>
            </a:r>
            <a:endParaRPr/>
          </a:p>
          <a:p>
            <a:pPr marL="342900" lvl="0" indent="-225425" algn="just" rtl="0">
              <a:spcBef>
                <a:spcPts val="970"/>
              </a:spcBef>
              <a:spcAft>
                <a:spcPts val="0"/>
              </a:spcAft>
              <a:buSzPct val="100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spcBef>
                <a:spcPts val="970"/>
              </a:spcBef>
              <a:spcAft>
                <a:spcPts val="0"/>
              </a:spcAft>
              <a:buSzPct val="100000"/>
              <a:buChar char="🞆"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La tensión desarrollada y presión de Estados Unidos, profundizó los lazos entre la Unión Soviética y Cuba.</a:t>
            </a:r>
            <a:endParaRPr/>
          </a:p>
        </p:txBody>
      </p:sp>
      <p:pic>
        <p:nvPicPr>
          <p:cNvPr id="170" name="Google Shape;170;p7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093" r="3" b="4296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Imagen que contiene persona, hombre, uniforme militar, exterior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t="2045" r="3" b="8684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324599" y="3003804"/>
            <a:ext cx="5457817" cy="425195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movimiento 26 de Julio, dirigido por Fidel Castro, fue el principal organizador de la Revolución.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6324590" y="6462090"/>
            <a:ext cx="5457817" cy="395900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Fidel Castro, primer ministro de Cuba y Nikita Kruschov, Primer secretario de la URSS.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841247" y="446774"/>
            <a:ext cx="3410712" cy="110642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entury Gothic"/>
              <a:buNone/>
            </a:pPr>
            <a:r>
              <a:rPr lang="es-ES" sz="2800"/>
              <a:t>La Crisis de los Misiles en Cuba</a:t>
            </a:r>
            <a:endParaRPr/>
          </a:p>
        </p:txBody>
      </p:sp>
      <p:pic>
        <p:nvPicPr>
          <p:cNvPr id="180" name="Google Shape;180;p8" descr="Diagrama, Map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2" t="-434" r="393"/>
          <a:stretch/>
        </p:blipFill>
        <p:spPr>
          <a:xfrm>
            <a:off x="4637316" y="1415173"/>
            <a:ext cx="7405396" cy="527112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1" name="Google Shape;181;p8"/>
          <p:cNvSpPr txBox="1"/>
          <p:nvPr/>
        </p:nvSpPr>
        <p:spPr>
          <a:xfrm>
            <a:off x="149288" y="2359152"/>
            <a:ext cx="4325057" cy="440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Producto del bloqueo económico y la afinidad ideológica, las relaciones con la URSS se profundizaron al punto en que Cuba prestó su territorio (1962) para la instalación de misiles de largo alcance soviéticos.</a:t>
            </a:r>
            <a:endParaRPr/>
          </a:p>
          <a:p>
            <a:pPr marL="0" marR="0" lvl="0" indent="1143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143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Este hecho, elevó las tensiones de la Guerra Fría al punto de convertir en una posibilidad inminente el conflicto nuclear.</a:t>
            </a:r>
            <a:endParaRPr/>
          </a:p>
          <a:p>
            <a:pPr marL="0" marR="0" lvl="0" indent="1143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143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Finalmente, los soviéticos acceden a desmantelar los misiles instalados en Cuba.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/>
        </p:nvSpPr>
        <p:spPr>
          <a:xfrm>
            <a:off x="129309" y="2413000"/>
            <a:ext cx="4849091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éxito de la Revolución Cubana, inauguró un periodo de reformas estructurales, intentos revolucionarios y dictaduras en Latinoamérica, profundizando el vinculo con el conflicto entre capitalistas y comunistas.</a:t>
            </a:r>
            <a:endParaRPr/>
          </a:p>
        </p:txBody>
      </p:sp>
      <p:pic>
        <p:nvPicPr>
          <p:cNvPr id="187" name="Google Shape;187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244" r="1" b="1"/>
          <a:stretch/>
        </p:blipFill>
        <p:spPr>
          <a:xfrm>
            <a:off x="5101851" y="2505214"/>
            <a:ext cx="6277349" cy="3531910"/>
          </a:xfrm>
          <a:prstGeom prst="roundRect">
            <a:avLst>
              <a:gd name="adj" fmla="val 387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table">
  <a:themeElements>
    <a:clrScheme name="Ci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Panorámica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Noto Sans Symbols</vt:lpstr>
      <vt:lpstr>Calibri</vt:lpstr>
      <vt:lpstr>Citable</vt:lpstr>
      <vt:lpstr>Estados Unidos y Latinoamérica durante la Guerra Fría</vt:lpstr>
      <vt:lpstr>Objetivo</vt:lpstr>
      <vt:lpstr>Inicio</vt:lpstr>
      <vt:lpstr>Debate entre reforma y revolución</vt:lpstr>
      <vt:lpstr>Inicio</vt:lpstr>
      <vt:lpstr>Revolución cubana</vt:lpstr>
      <vt:lpstr>Revolución Cubana</vt:lpstr>
      <vt:lpstr>La Crisis de los Misiles en Cuba</vt:lpstr>
      <vt:lpstr>Presentación de PowerPoint</vt:lpstr>
      <vt:lpstr>La influencia de Estados Unidos en Latinoamérica</vt:lpstr>
      <vt:lpstr>La influencia de Estados Unidos en Latinoamérica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Estados Unidos y Latinoamérica durante la Guerra Fría</dc:title>
  <dc:creator>Abraham López</dc:creator>
  <cp:lastModifiedBy>Carmen Barros Ortega</cp:lastModifiedBy>
  <cp:revision>1</cp:revision>
  <dcterms:created xsi:type="dcterms:W3CDTF">2020-09-25T11:48:02Z</dcterms:created>
  <dcterms:modified xsi:type="dcterms:W3CDTF">2021-09-10T16:22:58Z</dcterms:modified>
</cp:coreProperties>
</file>