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GdyXM2ScN/E4c+OFPpVoyomUC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cms/asset/161f7293-bcac-49d9-93d8-887370f4d53f/psp2232-fig-0002-m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las que permitieron un aumento y mejoras en la calidad de las diversas producciones (ejemplo: textil, minero y agrícola).</a:t>
            </a:r>
            <a:endParaRPr/>
          </a:p>
        </p:txBody>
      </p:sp>
      <p:sp>
        <p:nvSpPr>
          <p:cNvPr id="209" name="Google Shape;2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: las que permitieron un aumento y mejoras en la calidad de las diversas producciones (ejemplo: textil, minero y agrícola).</a:t>
            </a: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Carbon para la maquina de vapor.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Carbon y hierro para el acero.</a:t>
            </a:r>
            <a:endParaRPr/>
          </a:p>
        </p:txBody>
      </p:sp>
      <p:sp>
        <p:nvSpPr>
          <p:cNvPr id="155" name="Google Shape;15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Fuente: </a:t>
            </a:r>
            <a:r>
              <a:rPr lang="es-ES" u="sng">
                <a:solidFill>
                  <a:schemeClr val="hlink"/>
                </a:solidFill>
                <a:hlinkClick r:id="rId3"/>
              </a:rPr>
              <a:t>https://onlinelibrary.wiley.com/cms/asset/161f7293-bcac-49d9-93d8-887370f4d53f/psp2232-fig-0002-m.jpg</a:t>
            </a:r>
            <a:endParaRPr/>
          </a:p>
        </p:txBody>
      </p:sp>
      <p:sp>
        <p:nvSpPr>
          <p:cNvPr id="201" name="Google Shape;20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s.wikipedia.org/wiki/Nuevo_Imperialism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rtsocial.wordpress.com/2017/02/24/germin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/>
          <p:nvPr/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1"/>
          <p:cNvGrpSpPr/>
          <p:nvPr/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8" name="Google Shape;108;p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0CE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" descr="Imagen que contiene texto, foto, diferente, cubier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158" r="14490" b="1"/>
          <a:stretch/>
        </p:blipFill>
        <p:spPr>
          <a:xfrm>
            <a:off x="4747307" y="653615"/>
            <a:ext cx="6702822" cy="5540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"/>
          <p:cNvGrpSpPr/>
          <p:nvPr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13" name="Google Shape;113;p1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1012644" y="719268"/>
            <a:ext cx="3573794" cy="290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s-ES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Imperialismo y revolución industrial siglo XIX</a:t>
            </a:r>
            <a:endParaRPr dirty="0"/>
          </a:p>
        </p:txBody>
      </p:sp>
      <p:sp>
        <p:nvSpPr>
          <p:cNvPr id="121" name="Google Shape;121;p1"/>
          <p:cNvSpPr txBox="1">
            <a:spLocks noGrp="1"/>
          </p:cNvSpPr>
          <p:nvPr>
            <p:ph type="subTitle" idx="1"/>
          </p:nvPr>
        </p:nvSpPr>
        <p:spPr>
          <a:xfrm>
            <a:off x="1012643" y="3764655"/>
            <a:ext cx="3573793" cy="23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s-E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Historia-Primero Medio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s-E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Profesor: Abraham López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s-ES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OA</a:t>
            </a:r>
            <a:r>
              <a:rPr lang="es-E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06 – 07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s-ES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Clase </a:t>
            </a:r>
            <a:r>
              <a:rPr lang="es-ES" dirty="0" err="1">
                <a:solidFill>
                  <a:schemeClr val="dk2"/>
                </a:solidFill>
                <a:latin typeface="Arial"/>
                <a:cs typeface="Arial"/>
                <a:sym typeface="Arial"/>
              </a:rPr>
              <a:t>N°</a:t>
            </a:r>
            <a:r>
              <a:rPr lang="es-ES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 7 y 8</a:t>
            </a:r>
            <a:endParaRPr dirty="0"/>
          </a:p>
        </p:txBody>
      </p:sp>
      <p:sp>
        <p:nvSpPr>
          <p:cNvPr id="122" name="Google Shape;122;p1"/>
          <p:cNvSpPr txBox="1"/>
          <p:nvPr/>
        </p:nvSpPr>
        <p:spPr>
          <a:xfrm>
            <a:off x="9115837" y="5993564"/>
            <a:ext cx="233429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0" descr="Resultado de imagen para revolucion industrial wallpaper"/>
          <p:cNvPicPr preferRelativeResize="0"/>
          <p:nvPr/>
        </p:nvPicPr>
        <p:blipFill rotWithShape="1">
          <a:blip r:embed="rId3">
            <a:alphaModFix/>
          </a:blip>
          <a:srcRect t="7922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 extrusionOk="0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13" name="Google Shape;213;p10" descr="Imagen que contiene edificio, interior, viejo, tabl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t="32258" r="-2" b="28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 extrusionOk="0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4" name="Google Shape;214;p10"/>
          <p:cNvSpPr/>
          <p:nvPr/>
        </p:nvSpPr>
        <p:spPr>
          <a:xfrm>
            <a:off x="0" y="0"/>
            <a:ext cx="6096001" cy="6858000"/>
          </a:xfrm>
          <a:custGeom>
            <a:avLst/>
            <a:gdLst/>
            <a:ahLst/>
            <a:cxnLst/>
            <a:rect l="l" t="t" r="r" b="b"/>
            <a:pathLst>
              <a:path w="6096001" h="6858000" extrusionOk="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" y="0"/>
            <a:ext cx="6087332" cy="6858000"/>
          </a:xfrm>
          <a:custGeom>
            <a:avLst/>
            <a:gdLst/>
            <a:ahLst/>
            <a:cxnLst/>
            <a:rect l="l" t="t" r="r" b="b"/>
            <a:pathLst>
              <a:path w="6087332" h="6858000" extrusionOk="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body" idx="1"/>
          </p:nvPr>
        </p:nvSpPr>
        <p:spPr>
          <a:xfrm>
            <a:off x="221941" y="965797"/>
            <a:ext cx="5202315" cy="479838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Consecuencias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Introducción de maquinarias en el proceso de producción.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paso de una producción artesanal al sistema de producción en serie: donde se pasa desde un taller artesanal a una fábrica y, posteriormente, a grandes industrias.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comienza a implementar la división del trabajo: donde se aprecia una clara diferencia entre las personas que ponen las materias primas y las maquinarias, y las personas que trabajan de asalariadas.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Mejora en las condiciones de higiene y salud.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1" descr="Imagen que contiene exterior, persona, hombre, para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635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6" name="Google Shape;226;p11"/>
          <p:cNvSpPr txBox="1">
            <a:spLocks noGrp="1"/>
          </p:cNvSpPr>
          <p:nvPr>
            <p:ph type="body" idx="1"/>
          </p:nvPr>
        </p:nvSpPr>
        <p:spPr>
          <a:xfrm>
            <a:off x="816746" y="3781887"/>
            <a:ext cx="10688463" cy="28760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Consecuencias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Migración campo-ciudad y crecimiento de las ciudades: la población, ante la disminución de fuentes laborales en las zonas rurales, se desplaza a las ciudades en búsqueda de trabajo y de nuevas oportunidades.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Problemas medioambientales: el aumento en la utilización de los combustibles fósiles para la generación de producción en las industrias.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Problemas sociales: aparece una nueva clase social, el proletariado, el cual posee escasos recursos salvo su fuerza laboral y su familia. Realiza sus trabajos en las industrias y en deplorables condiciones laborales. 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9844884" y="6657945"/>
            <a:ext cx="2347116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/>
          <p:nvPr/>
        </p:nvSpPr>
        <p:spPr>
          <a:xfrm>
            <a:off x="0" y="0"/>
            <a:ext cx="1218895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2"/>
          <p:cNvGrpSpPr/>
          <p:nvPr/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9" name="Google Shape;129;p2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294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32" name="Google Shape;132;p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2"/>
          <p:cNvGrpSpPr/>
          <p:nvPr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35" name="Google Shape;135;p2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/>
              <a:ahLst/>
              <a:cxnLst/>
              <a:rect l="l" t="t" r="r" b="b"/>
              <a:pathLst>
                <a:path w="3180577" h="1033951" extrusionOk="0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/>
              <a:ahLst/>
              <a:cxnLst/>
              <a:rect l="l" t="t" r="r" b="b"/>
              <a:pathLst>
                <a:path w="2449768" h="1050628" extrusionOk="0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/>
              <a:ahLst/>
              <a:cxnLst/>
              <a:rect l="l" t="t" r="r" b="b"/>
              <a:pathLst>
                <a:path w="6386648" h="1849426" extrusionOk="0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/>
              <a:ahLst/>
              <a:cxnLst/>
              <a:rect l="l" t="t" r="r" b="b"/>
              <a:pathLst>
                <a:path w="611491" h="1429512" extrusionOk="0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/>
              <a:ahLst/>
              <a:cxnLst/>
              <a:rect l="l" t="t" r="r" b="b"/>
              <a:pathLst>
                <a:path w="3015964" h="1681468" extrusionOk="0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/>
              <a:ahLst/>
              <a:cxnLst/>
              <a:rect l="l" t="t" r="r" b="b"/>
              <a:pathLst>
                <a:path w="1242102" h="2635689" extrusionOk="0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/>
              <a:ahLst/>
              <a:cxnLst/>
              <a:rect l="l" t="t" r="r" b="b"/>
              <a:pathLst>
                <a:path w="1471018" h="795676" extrusionOk="0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E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/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3693111" y="891713"/>
            <a:ext cx="7304073" cy="516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Caracterizar el proceso de industrialización europeo en relación al desarrollo del auge imperialista durante el siglo XIX.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/>
          <p:nvPr/>
        </p:nvSpPr>
        <p:spPr>
          <a:xfrm>
            <a:off x="11118533" y="918266"/>
            <a:ext cx="706127" cy="5863534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11117879" y="643467"/>
            <a:ext cx="420307" cy="5668919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63578" y="1455264"/>
            <a:ext cx="9664846" cy="376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B69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s-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Primera Revolución industrial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4" descr="Resultado de imagen para maquina de vapor"/>
          <p:cNvPicPr preferRelativeResize="0"/>
          <p:nvPr/>
        </p:nvPicPr>
        <p:blipFill rotWithShape="1">
          <a:blip r:embed="rId3">
            <a:alphaModFix/>
          </a:blip>
          <a:srcRect r="-1" b="3556"/>
          <a:stretch/>
        </p:blipFill>
        <p:spPr>
          <a:xfrm>
            <a:off x="1332524" y="2660287"/>
            <a:ext cx="5048350" cy="36468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/>
          <p:nvPr/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 txBox="1">
            <a:spLocks noGrp="1"/>
          </p:cNvSpPr>
          <p:nvPr>
            <p:ph type="body" idx="1"/>
          </p:nvPr>
        </p:nvSpPr>
        <p:spPr>
          <a:xfrm>
            <a:off x="7744409" y="917725"/>
            <a:ext cx="4030824" cy="485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52D"/>
              </a:buClr>
              <a:buSzPts val="2000"/>
              <a:buChar char="•"/>
            </a:pPr>
            <a:r>
              <a:rPr lang="es-E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 comienza a mediados del siglo XVIII y se extiende hasta mediados del siglo XIX.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A52D"/>
              </a:buClr>
              <a:buSzPts val="2000"/>
              <a:buChar char="•"/>
            </a:pPr>
            <a:r>
              <a:rPr lang="es-E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ella destacan las innovaciones que se realizaron en la industria textil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A52D"/>
              </a:buClr>
              <a:buSzPts val="2000"/>
              <a:buChar char="•"/>
            </a:pPr>
            <a:r>
              <a:rPr lang="es-E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utilización del vapor marcó tanto a la industria como al transporte.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A52D"/>
              </a:buClr>
              <a:buSzPts val="2000"/>
              <a:buChar char="•"/>
            </a:pPr>
            <a:r>
              <a:rPr lang="es-E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Carbón y Hierro.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/>
          <p:nvPr/>
        </p:nvSpPr>
        <p:spPr>
          <a:xfrm>
            <a:off x="458921" y="453981"/>
            <a:ext cx="6697525" cy="187781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s-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Segunda Revolución Industrial.</a:t>
            </a:r>
            <a:endParaRPr/>
          </a:p>
        </p:txBody>
      </p:sp>
      <p:sp>
        <p:nvSpPr>
          <p:cNvPr id="169" name="Google Shape;169;p5"/>
          <p:cNvSpPr/>
          <p:nvPr/>
        </p:nvSpPr>
        <p:spPr>
          <a:xfrm>
            <a:off x="458921" y="2480956"/>
            <a:ext cx="4405512" cy="391812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>
            <a:spLocks noGrp="1"/>
          </p:cNvSpPr>
          <p:nvPr>
            <p:ph type="body" idx="1"/>
          </p:nvPr>
        </p:nvSpPr>
        <p:spPr>
          <a:xfrm>
            <a:off x="458920" y="2480955"/>
            <a:ext cx="4405511" cy="391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Se inicia a mediados del siglo XIX y se prolonga aproximadamente hasta las primeras décadas del siglo XX.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Se caracteriza principalmente por la implementación de nuevas fuentes de energía, como lo son el petróleo y la electricidad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Por su parte, en 1879, Edison inventa la bombilla o ampolleta, hecho que significó un gran cambio en la vida del ser humano.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5048949" y="2480956"/>
            <a:ext cx="2115455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5048949" y="4529023"/>
            <a:ext cx="2107363" cy="1870055"/>
          </a:xfrm>
          <a:prstGeom prst="rect">
            <a:avLst/>
          </a:pr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5" descr="Resultado de imagen para automovil XIX"/>
          <p:cNvPicPr preferRelativeResize="0"/>
          <p:nvPr/>
        </p:nvPicPr>
        <p:blipFill rotWithShape="1">
          <a:blip r:embed="rId3">
            <a:alphaModFix/>
          </a:blip>
          <a:srcRect l="14605" r="43822"/>
          <a:stretch/>
        </p:blipFill>
        <p:spPr>
          <a:xfrm>
            <a:off x="7308214" y="438460"/>
            <a:ext cx="4424865" cy="5960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6" descr="Resultado de imagen para penicilina"/>
          <p:cNvPicPr preferRelativeResize="0"/>
          <p:nvPr/>
        </p:nvPicPr>
        <p:blipFill rotWithShape="1">
          <a:blip r:embed="rId3">
            <a:alphaModFix/>
          </a:blip>
          <a:srcRect r="33477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/>
          <p:nvPr/>
        </p:nvSpPr>
        <p:spPr>
          <a:xfrm rot="10800000" flipH="1">
            <a:off x="0" y="-478"/>
            <a:ext cx="7859800" cy="6858478"/>
          </a:xfrm>
          <a:custGeom>
            <a:avLst/>
            <a:gdLst/>
            <a:ahLst/>
            <a:cxnLst/>
            <a:rect l="l" t="t" r="r" b="b"/>
            <a:pathLst>
              <a:path w="7859800" h="6858478" extrusionOk="0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 rot="10800000" flipH="1">
            <a:off x="0" y="-478"/>
            <a:ext cx="7431174" cy="6858478"/>
          </a:xfrm>
          <a:custGeom>
            <a:avLst/>
            <a:gdLst/>
            <a:ahLst/>
            <a:cxnLst/>
            <a:rect l="l" t="t" r="r" b="b"/>
            <a:pathLst>
              <a:path w="7431174" h="6858478" extrusionOk="0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804672" y="365125"/>
            <a:ext cx="59157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Adelantos científicos</a:t>
            </a: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804672" y="2022601"/>
            <a:ext cx="3941499" cy="415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Uso de la pasteurización en los lácteos.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Identificación del bacilo de Koch.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Invención de la penicilina.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Utilización de anestésicos.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Teoría de la Evolución de las Especies (Darwin, en 1859), entre otros.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✔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Desarrollo de vacunas.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Arial"/>
              <a:buNone/>
            </a:pPr>
            <a:r>
              <a:rPr lang="es-ES" sz="5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¿Qué otros adelantos científicos del siglo XIX conoces?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/>
              <a:t>INICIO</a:t>
            </a:r>
            <a:endParaRPr/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r="1" b="-13"/>
          <a:stretch/>
        </p:blipFill>
        <p:spPr>
          <a:xfrm>
            <a:off x="673749" y="370320"/>
            <a:ext cx="3716238" cy="585319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96" name="Google Shape;196;p8" descr="Captura de pantalla de un celular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t="11707" r="-2" b="4184"/>
          <a:stretch/>
        </p:blipFill>
        <p:spPr>
          <a:xfrm>
            <a:off x="4793019" y="83975"/>
            <a:ext cx="6798905" cy="488924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4793019" y="5039452"/>
            <a:ext cx="6725232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s-ES" sz="1700"/>
              <a:t>Considerando la información presente en los recursos de esta diapositiva y tus conocimientos previos: ¿ Qué cambios impulsó la Revolución Industrial? ¿Qué efectos pudo tener esto en la sociedad y economía europeas?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>
            <a:spLocks noGrp="1"/>
          </p:cNvSpPr>
          <p:nvPr>
            <p:ph type="title"/>
          </p:nvPr>
        </p:nvSpPr>
        <p:spPr>
          <a:xfrm>
            <a:off x="129074" y="43053"/>
            <a:ext cx="8231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El desarrollo demográfico europeo</a:t>
            </a:r>
            <a:endParaRPr/>
          </a:p>
        </p:txBody>
      </p:sp>
      <p:pic>
        <p:nvPicPr>
          <p:cNvPr id="204" name="Google Shape;204;p9" descr="Captura de pantalla de un celular con letras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82228" y="1160684"/>
            <a:ext cx="4391276" cy="555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 descr="Imagen que contiene texto, map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074" y="1487502"/>
            <a:ext cx="7208249" cy="445241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Panorámica</PresentationFormat>
  <Paragraphs>47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Tema de Office</vt:lpstr>
      <vt:lpstr>Tema de Office</vt:lpstr>
      <vt:lpstr>Imperialismo y revolución industrial siglo XIX</vt:lpstr>
      <vt:lpstr>Objetivo</vt:lpstr>
      <vt:lpstr>Presentación de PowerPoint</vt:lpstr>
      <vt:lpstr>Primera Revolución industrial</vt:lpstr>
      <vt:lpstr>Segunda Revolución Industrial.</vt:lpstr>
      <vt:lpstr>Adelantos científicos</vt:lpstr>
      <vt:lpstr>¿Qué otros adelantos científicos del siglo XIX conoces?</vt:lpstr>
      <vt:lpstr>INICIO</vt:lpstr>
      <vt:lpstr>El desarrollo demográfico europeo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Imperialismo y revolución industrial siglo XIX</dc:title>
  <dc:creator>Abraham López</dc:creator>
  <cp:lastModifiedBy>Carmen Barros Ortega</cp:lastModifiedBy>
  <cp:revision>3</cp:revision>
  <dcterms:created xsi:type="dcterms:W3CDTF">2020-08-24T07:22:08Z</dcterms:created>
  <dcterms:modified xsi:type="dcterms:W3CDTF">2021-09-10T16:17:57Z</dcterms:modified>
</cp:coreProperties>
</file>