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77" r:id="rId3"/>
    <p:sldId id="258" r:id="rId4"/>
    <p:sldId id="261" r:id="rId5"/>
    <p:sldId id="259" r:id="rId6"/>
    <p:sldId id="260" r:id="rId7"/>
    <p:sldId id="263" r:id="rId8"/>
    <p:sldId id="264" r:id="rId9"/>
    <p:sldId id="262" r:id="rId10"/>
    <p:sldId id="273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05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7589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2232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8013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0799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90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152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888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632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99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015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823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331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461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4726220-FA5E-4BB5-8DFD-5E35895DBB02}" type="datetimeFigureOut">
              <a:rPr lang="es-CL" smtClean="0"/>
              <a:t>13-04-2021</a:t>
            </a:fld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6DD05931-3FFE-4F7D-A5EB-9D3265768D3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4266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D89C-6C03-45DE-B29F-2A210C0F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672862"/>
            <a:ext cx="10572000" cy="1803607"/>
          </a:xfrm>
        </p:spPr>
        <p:txBody>
          <a:bodyPr/>
          <a:lstStyle/>
          <a:p>
            <a:pPr algn="ctr"/>
            <a:r>
              <a:rPr lang="es-CL" dirty="0"/>
              <a:t>OA:6</a:t>
            </a:r>
            <a:br>
              <a:rPr lang="es-CL" dirty="0"/>
            </a:br>
            <a:r>
              <a:rPr lang="es-CL" dirty="0"/>
              <a:t>División Celular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623373-FD36-4F75-A8DF-EABACB51A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880802"/>
          </a:xfrm>
        </p:spPr>
        <p:txBody>
          <a:bodyPr>
            <a:normAutofit/>
          </a:bodyPr>
          <a:lstStyle/>
          <a:p>
            <a:r>
              <a:rPr lang="es-CL" dirty="0"/>
              <a:t>Biología 2°Medio </a:t>
            </a:r>
          </a:p>
          <a:p>
            <a:r>
              <a:rPr lang="es-CL" dirty="0"/>
              <a:t>Profesora: Eslendy Sánchez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C6462F5-F3B7-44DA-9CAA-7FB9FE1FAF87}"/>
              </a:ext>
            </a:extLst>
          </p:cNvPr>
          <p:cNvSpPr txBox="1">
            <a:spLocks/>
          </p:cNvSpPr>
          <p:nvPr/>
        </p:nvSpPr>
        <p:spPr>
          <a:xfrm>
            <a:off x="1060875" y="488452"/>
            <a:ext cx="10572000" cy="10449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/>
              <a:t>Colegio del Real </a:t>
            </a:r>
          </a:p>
          <a:p>
            <a:pPr algn="ctr"/>
            <a:r>
              <a:rPr lang="es-CL" sz="2400" b="1" dirty="0"/>
              <a:t>Clase 4 </a:t>
            </a:r>
          </a:p>
        </p:txBody>
      </p:sp>
      <p:pic>
        <p:nvPicPr>
          <p:cNvPr id="1026" name="Imagen 3" descr="C:\Users\Maritza\Desktop\Logo Corp. del Real .png">
            <a:extLst>
              <a:ext uri="{FF2B5EF4-FFF2-40B4-BE49-F238E27FC236}">
                <a16:creationId xmlns:a16="http://schemas.microsoft.com/office/drawing/2014/main" id="{76519A18-8074-472F-A50D-AD1357BD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50" y="77373"/>
            <a:ext cx="1763370" cy="12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7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BB67D2-9E15-433A-BE28-785BC8EC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90917"/>
            <a:ext cx="10571998" cy="970450"/>
          </a:xfrm>
        </p:spPr>
        <p:txBody>
          <a:bodyPr/>
          <a:lstStyle/>
          <a:p>
            <a:r>
              <a:rPr lang="es-CL" dirty="0"/>
              <a:t>Actividad: Meiosis y Mitosis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7FB582-FAD6-4BD9-BBF2-2601DF583523}"/>
              </a:ext>
            </a:extLst>
          </p:cNvPr>
          <p:cNvSpPr txBox="1"/>
          <p:nvPr/>
        </p:nvSpPr>
        <p:spPr>
          <a:xfrm>
            <a:off x="526144" y="2325692"/>
            <a:ext cx="104325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Cada estudiante responde las preguntas planteadas:</a:t>
            </a:r>
          </a:p>
          <a:p>
            <a:r>
              <a:rPr lang="es-ES" dirty="0"/>
              <a:t>1. Observa atentamente las tres imágenes (A, B y C) que corresponden a los </a:t>
            </a:r>
            <a:r>
              <a:rPr lang="es-ES" dirty="0" err="1"/>
              <a:t>cariogramas</a:t>
            </a:r>
            <a:r>
              <a:rPr lang="es-ES" dirty="0"/>
              <a:t> de 3 individuos.</a:t>
            </a:r>
          </a:p>
          <a:p>
            <a:r>
              <a:rPr lang="es-ES" dirty="0"/>
              <a:t>2. Identifica las similitudes y las diferencias entre ellos.</a:t>
            </a:r>
          </a:p>
          <a:p>
            <a:r>
              <a:rPr lang="es-ES" dirty="0"/>
              <a:t>3. ¿Cuál es el número de cromosomas que hay en cada uno?</a:t>
            </a:r>
          </a:p>
          <a:p>
            <a:r>
              <a:rPr lang="es-ES" dirty="0"/>
              <a:t>4. ¿Cuántas copias hay de cada cromosoma?, ¿se trata de cromosomas obtenidos de células haploides o diploides?</a:t>
            </a:r>
          </a:p>
          <a:p>
            <a:r>
              <a:rPr lang="es-ES" dirty="0"/>
              <a:t>5. Sabiendo que el </a:t>
            </a:r>
            <a:r>
              <a:rPr lang="es-ES" dirty="0" err="1"/>
              <a:t>cariograma</a:t>
            </a:r>
            <a:r>
              <a:rPr lang="es-ES" dirty="0"/>
              <a:t> normal humano es 46, XY para hombres y 46, XX para mujeres, indica a qué</a:t>
            </a:r>
          </a:p>
          <a:p>
            <a:r>
              <a:rPr lang="es-ES" dirty="0" err="1"/>
              <a:t>cariograma</a:t>
            </a:r>
            <a:r>
              <a:rPr lang="es-ES" dirty="0"/>
              <a:t> (A, B o C) corresponden:</a:t>
            </a:r>
          </a:p>
          <a:p>
            <a:r>
              <a:rPr lang="es-ES" dirty="0"/>
              <a:t>a. Mujer: Cariotipo _____</a:t>
            </a:r>
          </a:p>
          <a:p>
            <a:r>
              <a:rPr lang="es-ES" dirty="0"/>
              <a:t>b. Patología que afecta al número de cromosomas sexuales: Cariotipo:______</a:t>
            </a:r>
          </a:p>
          <a:p>
            <a:r>
              <a:rPr lang="es-ES" dirty="0"/>
              <a:t>c. Hombre: Cariotipo:_____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8596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33DCB1-8104-4D50-91D7-92B726652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08" t="44510" r="25923" b="21217"/>
          <a:stretch/>
        </p:blipFill>
        <p:spPr>
          <a:xfrm>
            <a:off x="248531" y="125968"/>
            <a:ext cx="4501662" cy="32404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A154533-BAB5-42A6-A514-DE22D6E35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269" t="37738" r="25693" b="24295"/>
          <a:stretch/>
        </p:blipFill>
        <p:spPr>
          <a:xfrm>
            <a:off x="7413674" y="125968"/>
            <a:ext cx="4338577" cy="330303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2290350-E2D0-428C-BCA3-035402F704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231" t="40405" r="25530" b="27989"/>
          <a:stretch/>
        </p:blipFill>
        <p:spPr>
          <a:xfrm>
            <a:off x="3953024" y="3491612"/>
            <a:ext cx="4614201" cy="312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DD89C-6C03-45DE-B29F-2A210C0F0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082018"/>
            <a:ext cx="10572000" cy="2394451"/>
          </a:xfrm>
        </p:spPr>
        <p:txBody>
          <a:bodyPr/>
          <a:lstStyle/>
          <a:p>
            <a:r>
              <a:rPr lang="es-ES" sz="2400" dirty="0"/>
              <a:t>OA 6: Investigar y argumentar, basándose en evidencias, que el material genético se transmite de generación en generación en organismos como plantas y animales, considerando:</a:t>
            </a:r>
            <a:br>
              <a:rPr lang="es-ES" sz="2400" dirty="0"/>
            </a:br>
            <a:r>
              <a:rPr lang="es-ES" sz="2400" dirty="0"/>
              <a:t>• La comparación de la mitosis y la meiosis.</a:t>
            </a:r>
            <a:br>
              <a:rPr lang="es-ES" sz="2400" dirty="0"/>
            </a:br>
            <a:r>
              <a:rPr lang="es-ES" sz="2400" dirty="0"/>
              <a:t>• Las causas y consecuencias de anomalías y pérdida de control de la división celular (tumor, cáncer, trisomía, entre otros).</a:t>
            </a: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623373-FD36-4F75-A8DF-EABACB51A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0" y="5323050"/>
            <a:ext cx="10572000" cy="880802"/>
          </a:xfrm>
        </p:spPr>
        <p:txBody>
          <a:bodyPr>
            <a:normAutofit/>
          </a:bodyPr>
          <a:lstStyle/>
          <a:p>
            <a:r>
              <a:rPr lang="es-CL" dirty="0"/>
              <a:t>Biología 2°Medio </a:t>
            </a:r>
          </a:p>
          <a:p>
            <a:r>
              <a:rPr lang="es-CL" dirty="0"/>
              <a:t>Profesora: Eslendy Sánchez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BC6462F5-F3B7-44DA-9CAA-7FB9FE1FAF87}"/>
              </a:ext>
            </a:extLst>
          </p:cNvPr>
          <p:cNvSpPr txBox="1">
            <a:spLocks/>
          </p:cNvSpPr>
          <p:nvPr/>
        </p:nvSpPr>
        <p:spPr>
          <a:xfrm>
            <a:off x="1060875" y="488452"/>
            <a:ext cx="10572000" cy="10449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b="1" dirty="0"/>
              <a:t>Colegio del Real </a:t>
            </a:r>
          </a:p>
          <a:p>
            <a:pPr algn="ctr"/>
            <a:r>
              <a:rPr lang="es-CL" sz="2400" b="1" dirty="0"/>
              <a:t>Clase 4 </a:t>
            </a:r>
          </a:p>
        </p:txBody>
      </p:sp>
      <p:pic>
        <p:nvPicPr>
          <p:cNvPr id="1026" name="Imagen 3" descr="C:\Users\Maritza\Desktop\Logo Corp. del Real .png">
            <a:extLst>
              <a:ext uri="{FF2B5EF4-FFF2-40B4-BE49-F238E27FC236}">
                <a16:creationId xmlns:a16="http://schemas.microsoft.com/office/drawing/2014/main" id="{76519A18-8074-472F-A50D-AD1357BD6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50" y="77373"/>
            <a:ext cx="1763370" cy="12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22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 de la clase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8BCD8-57D7-4483-B73E-ADC458C6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29" y="2264898"/>
            <a:ext cx="10554574" cy="2067951"/>
          </a:xfrm>
        </p:spPr>
        <p:txBody>
          <a:bodyPr/>
          <a:lstStyle/>
          <a:p>
            <a:r>
              <a:rPr lang="es-CL" dirty="0"/>
              <a:t>Establecer una comparación entre la mitosis y meiosis y explicar las anomalías en ambos procesos. </a:t>
            </a:r>
          </a:p>
          <a:p>
            <a:r>
              <a:rPr lang="es-CL" dirty="0"/>
              <a:t>¿Qué entiendes por meiosis?</a:t>
            </a:r>
          </a:p>
          <a:p>
            <a:r>
              <a:rPr lang="es-CL" dirty="0"/>
              <a:t>¿Qué entiendes por mitosis?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D62CBCA-5EC0-44E9-8A8D-F555CFEE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608" y="3540691"/>
            <a:ext cx="3816595" cy="287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8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y organización del ADN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8BCD8-57D7-4483-B73E-ADC458C6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546" y="2264898"/>
            <a:ext cx="7678174" cy="414591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000" dirty="0"/>
              <a:t>El ADN posee información que es primordial para la determinación de nuestras características. Esta información constituye un código que está establecido por diferentes combinaciones de unidades básicas, denominadas nucleótidos; cada uno de los cuales está formado por diferentes componentes, como las bases nitrogenadas.</a:t>
            </a:r>
          </a:p>
          <a:p>
            <a:pPr algn="just"/>
            <a:r>
              <a:rPr lang="es-ES" sz="2000" dirty="0"/>
              <a:t>Los nucleótidos, al unirse, forman largas cadenas o hebras que se unen entre sí, mediante los enlaces que se establecen entre las bases nitrogenadas. Las bases nitrogenadas del ADN pueden ser púricas: adenina (A) o guanina (G); o </a:t>
            </a:r>
            <a:r>
              <a:rPr lang="es-ES" sz="2000" dirty="0" err="1"/>
              <a:t>pirimídicas</a:t>
            </a:r>
            <a:r>
              <a:rPr lang="es-ES" sz="2000" dirty="0"/>
              <a:t>: timina (T) o citosina (C), y se unen entre sí, de acuerdo a una complementariedad que existe entre ellas.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C0F8EED-E2FB-4041-94B5-CCD08779E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729" y="2546692"/>
            <a:ext cx="35147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 y organización del ADN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8BCD8-57D7-4483-B73E-ADC458C62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08" y="2307102"/>
            <a:ext cx="3143022" cy="3457136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En eucariontes, el ADN se encuentra asociado a unas proteínas formando la cromatina. Estas proteínas, denominadas histonas, permiten la compactación del material genético</a:t>
            </a:r>
            <a:endParaRPr lang="es-CL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B1E1F15-805A-44F0-BF75-43108BEF6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31" y="1991848"/>
            <a:ext cx="7528661" cy="47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88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90917"/>
            <a:ext cx="10571998" cy="970450"/>
          </a:xfrm>
        </p:spPr>
        <p:txBody>
          <a:bodyPr/>
          <a:lstStyle/>
          <a:p>
            <a:r>
              <a:rPr lang="es-CL" dirty="0"/>
              <a:t>Cromosomas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3FE079-9072-4729-83AC-249A894D3F66}"/>
              </a:ext>
            </a:extLst>
          </p:cNvPr>
          <p:cNvSpPr txBox="1"/>
          <p:nvPr/>
        </p:nvSpPr>
        <p:spPr>
          <a:xfrm>
            <a:off x="379828" y="2330945"/>
            <a:ext cx="79201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Los cromosomas están formados por una cromátida que corresponde a moléculas de ADN longitudinal. Cuando el material genético se duplica, los cromosomas quedan constituidos por dos cromátidas hermanas cuya información es idéntica.  Las partes de los cromosomas son: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El centrómero, constricción que divide a cada cromátida;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Los telómeros, cadenas largas de ADN localizadas en los extremos de los cromosomas, que cumplen funciones relacionadas con la estabilidad estructural de los cromosomas y la división celular.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Cromátidas, cada uno de los brazos visibles en un cromosoma</a:t>
            </a:r>
            <a:endParaRPr lang="es-CL" sz="20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6D3570F-0EA7-498F-ABE4-457BAFC8A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563" y="2330945"/>
            <a:ext cx="3174609" cy="395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90917"/>
            <a:ext cx="10571998" cy="970450"/>
          </a:xfrm>
        </p:spPr>
        <p:txBody>
          <a:bodyPr/>
          <a:lstStyle/>
          <a:p>
            <a:r>
              <a:rPr lang="es-CL" dirty="0"/>
              <a:t>Cromosomas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379F4F-1955-4F9A-ABD8-FD1505F27F34}"/>
              </a:ext>
            </a:extLst>
          </p:cNvPr>
          <p:cNvSpPr txBox="1"/>
          <p:nvPr/>
        </p:nvSpPr>
        <p:spPr>
          <a:xfrm>
            <a:off x="436098" y="2598852"/>
            <a:ext cx="45579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Los cromosomas solo pueden ser visualizados durante la división celular, pues su formación permite la repartición equitativa del material genético a las células hijas.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CBCD1B-3B83-4E95-A13C-43C99817A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970" y="2206023"/>
            <a:ext cx="5756028" cy="426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7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90918"/>
            <a:ext cx="10571998" cy="970450"/>
          </a:xfrm>
        </p:spPr>
        <p:txBody>
          <a:bodyPr/>
          <a:lstStyle/>
          <a:p>
            <a:pPr algn="just"/>
            <a:r>
              <a:rPr lang="es-CL" dirty="0"/>
              <a:t> </a:t>
            </a:r>
            <a:br>
              <a:rPr lang="es-ES" dirty="0"/>
            </a:br>
            <a:r>
              <a:rPr lang="es-ES" dirty="0"/>
              <a:t>Cariotipo humano </a:t>
            </a:r>
            <a:endParaRPr lang="es-CL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379F4F-1955-4F9A-ABD8-FD1505F27F34}"/>
              </a:ext>
            </a:extLst>
          </p:cNvPr>
          <p:cNvSpPr txBox="1"/>
          <p:nvPr/>
        </p:nvSpPr>
        <p:spPr>
          <a:xfrm>
            <a:off x="594911" y="2090418"/>
            <a:ext cx="11002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El número total de cromosomas de una célula, ordenados por tamaño y forma, es denominado cariotipo, y es propio para cada especie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1BF2EB-CC8B-4DC9-BC1C-6A20C7FCE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69" y="3389697"/>
            <a:ext cx="3470652" cy="28922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96417BB-FE76-4A6B-B643-8DFC348E0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263" y="3305322"/>
            <a:ext cx="7045735" cy="29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C10D-3F67-45B0-9C36-189F98481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390918"/>
            <a:ext cx="10571998" cy="970450"/>
          </a:xfrm>
        </p:spPr>
        <p:txBody>
          <a:bodyPr/>
          <a:lstStyle/>
          <a:p>
            <a:pPr algn="just"/>
            <a:r>
              <a:rPr lang="es-CL" dirty="0"/>
              <a:t> </a:t>
            </a:r>
            <a:br>
              <a:rPr lang="es-ES" dirty="0"/>
            </a:br>
            <a:r>
              <a:rPr lang="es-ES" dirty="0"/>
              <a:t>Cariotipo humano 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3FE079-9072-4729-83AC-249A894D3F66}"/>
              </a:ext>
            </a:extLst>
          </p:cNvPr>
          <p:cNvSpPr txBox="1"/>
          <p:nvPr/>
        </p:nvSpPr>
        <p:spPr>
          <a:xfrm>
            <a:off x="1162310" y="2397197"/>
            <a:ext cx="986737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Las células somáticas, es decir, todas las células del cuerpo excepto los gametos, poseen dos copias de cada cromosoma, una heredada de la madre y otra del padre. Este tipo de células se denomina diploides, presentan el material genético total de la especie y se simbolizan como 2n. Nuestras células somáticas están formadas por 46 cromosomas organizados en 23 pares homólogos. De estos, 22 pares son autosomas y 1 par corresponde a cromosomas sexuales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Las células sexuales o gametos se les denomina haploides, y poseen la mitad de la información genética de la especie, es decir, solo un cromosoma de cada tipo, por lo que se simbolizan como n.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010335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Ci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276</TotalTime>
  <Words>710</Words>
  <Application>Microsoft Office PowerPoint</Application>
  <PresentationFormat>Panorámica</PresentationFormat>
  <Paragraphs>43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Citable</vt:lpstr>
      <vt:lpstr>OA:6 División Celular </vt:lpstr>
      <vt:lpstr>OA 6: Investigar y argumentar, basándose en evidencias, que el material genético se transmite de generación en generación en organismos como plantas y animales, considerando: • La comparación de la mitosis y la meiosis. • Las causas y consecuencias de anomalías y pérdida de control de la división celular (tumor, cáncer, trisomía, entre otros).</vt:lpstr>
      <vt:lpstr>Objetivo de la clase </vt:lpstr>
      <vt:lpstr>Estructura y organización del ADN</vt:lpstr>
      <vt:lpstr>Estructura y organización del ADN</vt:lpstr>
      <vt:lpstr>Cromosomas </vt:lpstr>
      <vt:lpstr>Cromosomas </vt:lpstr>
      <vt:lpstr>  Cariotipo humano </vt:lpstr>
      <vt:lpstr>  Cariotipo humano </vt:lpstr>
      <vt:lpstr>Actividad: Meiosis y Mitosis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OA:6 División Celular </dc:title>
  <dc:creator>Eslendy Sanchez</dc:creator>
  <cp:lastModifiedBy>Eslendy Sanchez</cp:lastModifiedBy>
  <cp:revision>25</cp:revision>
  <dcterms:created xsi:type="dcterms:W3CDTF">2020-08-04T23:18:43Z</dcterms:created>
  <dcterms:modified xsi:type="dcterms:W3CDTF">2021-04-13T18:04:30Z</dcterms:modified>
</cp:coreProperties>
</file>