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6" r:id="rId4"/>
    <p:sldId id="306" r:id="rId5"/>
    <p:sldId id="302" r:id="rId6"/>
    <p:sldId id="307" r:id="rId7"/>
    <p:sldId id="308" r:id="rId8"/>
    <p:sldId id="309" r:id="rId9"/>
    <p:sldId id="311" r:id="rId10"/>
    <p:sldId id="313" r:id="rId11"/>
    <p:sldId id="314" r:id="rId12"/>
    <p:sldId id="315" r:id="rId13"/>
    <p:sldId id="316" r:id="rId14"/>
    <p:sldId id="321" r:id="rId15"/>
    <p:sldId id="317" r:id="rId16"/>
    <p:sldId id="310" r:id="rId17"/>
    <p:sldId id="275" r:id="rId18"/>
    <p:sldId id="320" r:id="rId1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699F16-37E9-45C0-A858-391DEC1BEBF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B2B8244-BA0E-4E7A-9856-988EE35B2800}">
      <dgm:prSet/>
      <dgm:spPr/>
      <dgm:t>
        <a:bodyPr/>
        <a:lstStyle/>
        <a:p>
          <a:r>
            <a:rPr lang="es-CL" b="1"/>
            <a:t>C</a:t>
          </a:r>
          <a:r>
            <a:rPr lang="en-US" b="1"/>
            <a:t>risis del modelo ISI </a:t>
          </a:r>
          <a:endParaRPr lang="en-US"/>
        </a:p>
      </dgm:t>
    </dgm:pt>
    <dgm:pt modelId="{514E6AF9-EDCB-4013-A840-F4672FC444B7}" type="parTrans" cxnId="{15E417F7-E858-441F-8DD5-2B0377DDB266}">
      <dgm:prSet/>
      <dgm:spPr/>
      <dgm:t>
        <a:bodyPr/>
        <a:lstStyle/>
        <a:p>
          <a:endParaRPr lang="en-US"/>
        </a:p>
      </dgm:t>
    </dgm:pt>
    <dgm:pt modelId="{DADBDBBD-E8C8-487B-8499-4579B320851A}" type="sibTrans" cxnId="{15E417F7-E858-441F-8DD5-2B0377DDB266}">
      <dgm:prSet/>
      <dgm:spPr/>
      <dgm:t>
        <a:bodyPr/>
        <a:lstStyle/>
        <a:p>
          <a:endParaRPr lang="en-US"/>
        </a:p>
      </dgm:t>
    </dgm:pt>
    <dgm:pt modelId="{F019CA08-EA03-422E-8A45-C4F719FBA2EC}">
      <dgm:prSet/>
      <dgm:spPr/>
      <dgm:t>
        <a:bodyPr/>
        <a:lstStyle/>
        <a:p>
          <a:r>
            <a:rPr lang="es-CL" b="1"/>
            <a:t>Factores </a:t>
          </a:r>
          <a:endParaRPr lang="en-US"/>
        </a:p>
      </dgm:t>
    </dgm:pt>
    <dgm:pt modelId="{C403A8A7-ED29-4A0F-8226-0E3740BA9197}" type="parTrans" cxnId="{7CF49BCA-B6BC-4C5B-92F9-3F583B2F117F}">
      <dgm:prSet/>
      <dgm:spPr/>
      <dgm:t>
        <a:bodyPr/>
        <a:lstStyle/>
        <a:p>
          <a:endParaRPr lang="en-US"/>
        </a:p>
      </dgm:t>
    </dgm:pt>
    <dgm:pt modelId="{B1141DC6-813F-4862-AAED-D9C2E3682E50}" type="sibTrans" cxnId="{7CF49BCA-B6BC-4C5B-92F9-3F583B2F117F}">
      <dgm:prSet/>
      <dgm:spPr/>
      <dgm:t>
        <a:bodyPr/>
        <a:lstStyle/>
        <a:p>
          <a:endParaRPr lang="en-US"/>
        </a:p>
      </dgm:t>
    </dgm:pt>
    <dgm:pt modelId="{B6C8B321-C73B-4CED-B235-24D518A0691A}">
      <dgm:prSet/>
      <dgm:spPr/>
      <dgm:t>
        <a:bodyPr/>
        <a:lstStyle/>
        <a:p>
          <a:r>
            <a:rPr lang="es-CL"/>
            <a:t>Reducción del presupuesto fiscal</a:t>
          </a:r>
          <a:endParaRPr lang="en-US"/>
        </a:p>
      </dgm:t>
    </dgm:pt>
    <dgm:pt modelId="{4644D54B-1C3A-41AD-BCDF-8F5E05716E2B}" type="parTrans" cxnId="{941BE2E2-E882-41AF-AAA7-2A81E69E3C70}">
      <dgm:prSet/>
      <dgm:spPr/>
      <dgm:t>
        <a:bodyPr/>
        <a:lstStyle/>
        <a:p>
          <a:endParaRPr lang="en-US"/>
        </a:p>
      </dgm:t>
    </dgm:pt>
    <dgm:pt modelId="{6A8D6EE1-EF13-4580-8235-45F546E57B8F}" type="sibTrans" cxnId="{941BE2E2-E882-41AF-AAA7-2A81E69E3C70}">
      <dgm:prSet/>
      <dgm:spPr/>
      <dgm:t>
        <a:bodyPr/>
        <a:lstStyle/>
        <a:p>
          <a:endParaRPr lang="en-US"/>
        </a:p>
      </dgm:t>
    </dgm:pt>
    <dgm:pt modelId="{826BBD87-79B9-40B4-A4A2-4A2C422920BB}">
      <dgm:prSet/>
      <dgm:spPr/>
      <dgm:t>
        <a:bodyPr/>
        <a:lstStyle/>
        <a:p>
          <a:r>
            <a:rPr lang="es-CL"/>
            <a:t>Características del mercado interno </a:t>
          </a:r>
          <a:endParaRPr lang="en-US"/>
        </a:p>
      </dgm:t>
    </dgm:pt>
    <dgm:pt modelId="{E604ACEC-7FF2-4EB4-A779-C46B89CAE9B5}" type="parTrans" cxnId="{12DCCFC3-5036-4D49-9D38-4B9D5D8AAC00}">
      <dgm:prSet/>
      <dgm:spPr/>
      <dgm:t>
        <a:bodyPr/>
        <a:lstStyle/>
        <a:p>
          <a:endParaRPr lang="en-US"/>
        </a:p>
      </dgm:t>
    </dgm:pt>
    <dgm:pt modelId="{56D3126B-EFD3-48BF-A33F-BE797E8E7FB7}" type="sibTrans" cxnId="{12DCCFC3-5036-4D49-9D38-4B9D5D8AAC00}">
      <dgm:prSet/>
      <dgm:spPr/>
      <dgm:t>
        <a:bodyPr/>
        <a:lstStyle/>
        <a:p>
          <a:endParaRPr lang="en-US"/>
        </a:p>
      </dgm:t>
    </dgm:pt>
    <dgm:pt modelId="{50FC2ECB-BE9E-4EDE-A40D-C2C4C0DA6E96}">
      <dgm:prSet/>
      <dgm:spPr/>
      <dgm:t>
        <a:bodyPr/>
        <a:lstStyle/>
        <a:p>
          <a:r>
            <a:rPr lang="es-CL"/>
            <a:t>Dispar crecimiento del sector agrícola </a:t>
          </a:r>
          <a:endParaRPr lang="en-US"/>
        </a:p>
      </dgm:t>
    </dgm:pt>
    <dgm:pt modelId="{E2EE0E01-58F2-4B74-91BF-6ACE56CC8041}" type="parTrans" cxnId="{1C8E26D6-7345-4036-BF83-79D8E15DB60D}">
      <dgm:prSet/>
      <dgm:spPr/>
      <dgm:t>
        <a:bodyPr/>
        <a:lstStyle/>
        <a:p>
          <a:endParaRPr lang="en-US"/>
        </a:p>
      </dgm:t>
    </dgm:pt>
    <dgm:pt modelId="{5A429BBB-5945-4241-893C-209364B7DC12}" type="sibTrans" cxnId="{1C8E26D6-7345-4036-BF83-79D8E15DB60D}">
      <dgm:prSet/>
      <dgm:spPr/>
      <dgm:t>
        <a:bodyPr/>
        <a:lstStyle/>
        <a:p>
          <a:endParaRPr lang="en-US"/>
        </a:p>
      </dgm:t>
    </dgm:pt>
    <dgm:pt modelId="{0B328490-B586-46C3-AED5-CE9A1BF2EB3B}">
      <dgm:prSet/>
      <dgm:spPr/>
      <dgm:t>
        <a:bodyPr/>
        <a:lstStyle/>
        <a:p>
          <a:r>
            <a:rPr lang="es-CL"/>
            <a:t>Se mantuvo la dependencia del exterior </a:t>
          </a:r>
          <a:endParaRPr lang="en-US"/>
        </a:p>
      </dgm:t>
    </dgm:pt>
    <dgm:pt modelId="{F92ECAA4-0AFC-4DE5-ABAC-B6511EBFC410}" type="parTrans" cxnId="{D799E28A-489A-4BF1-8B98-35A3B1565360}">
      <dgm:prSet/>
      <dgm:spPr/>
      <dgm:t>
        <a:bodyPr/>
        <a:lstStyle/>
        <a:p>
          <a:endParaRPr lang="en-US"/>
        </a:p>
      </dgm:t>
    </dgm:pt>
    <dgm:pt modelId="{E54DAE8D-A4E4-4CD1-B58D-B0A0504CB123}" type="sibTrans" cxnId="{D799E28A-489A-4BF1-8B98-35A3B1565360}">
      <dgm:prSet/>
      <dgm:spPr/>
      <dgm:t>
        <a:bodyPr/>
        <a:lstStyle/>
        <a:p>
          <a:endParaRPr lang="en-US"/>
        </a:p>
      </dgm:t>
    </dgm:pt>
    <dgm:pt modelId="{88E815AD-B287-4C09-A53B-298EB44DD966}" type="pres">
      <dgm:prSet presAssocID="{FC699F16-37E9-45C0-A858-391DEC1BEBFE}" presName="linear" presStyleCnt="0">
        <dgm:presLayoutVars>
          <dgm:dir/>
          <dgm:animLvl val="lvl"/>
          <dgm:resizeHandles val="exact"/>
        </dgm:presLayoutVars>
      </dgm:prSet>
      <dgm:spPr/>
    </dgm:pt>
    <dgm:pt modelId="{1E0A0A29-0B0F-402E-9D99-C76CB33965B6}" type="pres">
      <dgm:prSet presAssocID="{3B2B8244-BA0E-4E7A-9856-988EE35B2800}" presName="parentLin" presStyleCnt="0"/>
      <dgm:spPr/>
    </dgm:pt>
    <dgm:pt modelId="{8B981759-82B9-47CF-9F88-D26701BFFF90}" type="pres">
      <dgm:prSet presAssocID="{3B2B8244-BA0E-4E7A-9856-988EE35B2800}" presName="parentLeftMargin" presStyleLbl="node1" presStyleIdx="0" presStyleCnt="2"/>
      <dgm:spPr/>
    </dgm:pt>
    <dgm:pt modelId="{FBB7B582-4718-43FA-B628-02A56E25B57B}" type="pres">
      <dgm:prSet presAssocID="{3B2B8244-BA0E-4E7A-9856-988EE35B280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D66C556-6591-4B9B-9EEF-8FF8D40CFD02}" type="pres">
      <dgm:prSet presAssocID="{3B2B8244-BA0E-4E7A-9856-988EE35B2800}" presName="negativeSpace" presStyleCnt="0"/>
      <dgm:spPr/>
    </dgm:pt>
    <dgm:pt modelId="{210F6A46-7582-4FF1-8E03-F24416C5C957}" type="pres">
      <dgm:prSet presAssocID="{3B2B8244-BA0E-4E7A-9856-988EE35B2800}" presName="childText" presStyleLbl="conFgAcc1" presStyleIdx="0" presStyleCnt="2">
        <dgm:presLayoutVars>
          <dgm:bulletEnabled val="1"/>
        </dgm:presLayoutVars>
      </dgm:prSet>
      <dgm:spPr/>
    </dgm:pt>
    <dgm:pt modelId="{64346D94-C396-487B-9C61-3DDCB333A704}" type="pres">
      <dgm:prSet presAssocID="{DADBDBBD-E8C8-487B-8499-4579B320851A}" presName="spaceBetweenRectangles" presStyleCnt="0"/>
      <dgm:spPr/>
    </dgm:pt>
    <dgm:pt modelId="{7F70400C-CBC9-4497-9253-37FF959CB1C3}" type="pres">
      <dgm:prSet presAssocID="{F019CA08-EA03-422E-8A45-C4F719FBA2EC}" presName="parentLin" presStyleCnt="0"/>
      <dgm:spPr/>
    </dgm:pt>
    <dgm:pt modelId="{4E7364DD-25C4-4648-9904-D92AA98DA6E0}" type="pres">
      <dgm:prSet presAssocID="{F019CA08-EA03-422E-8A45-C4F719FBA2EC}" presName="parentLeftMargin" presStyleLbl="node1" presStyleIdx="0" presStyleCnt="2"/>
      <dgm:spPr/>
    </dgm:pt>
    <dgm:pt modelId="{43211E03-6BE6-4E6E-B693-EBA267AB4EB4}" type="pres">
      <dgm:prSet presAssocID="{F019CA08-EA03-422E-8A45-C4F719FBA2E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A845CAA-8E72-4690-8206-9040EBBBBC76}" type="pres">
      <dgm:prSet presAssocID="{F019CA08-EA03-422E-8A45-C4F719FBA2EC}" presName="negativeSpace" presStyleCnt="0"/>
      <dgm:spPr/>
    </dgm:pt>
    <dgm:pt modelId="{E87D4424-5FE8-4CA0-8863-33C85A8DBDE6}" type="pres">
      <dgm:prSet presAssocID="{F019CA08-EA03-422E-8A45-C4F719FBA2E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630190E-B7DA-4CF5-883D-9FBCA49B89E2}" type="presOf" srcId="{3B2B8244-BA0E-4E7A-9856-988EE35B2800}" destId="{8B981759-82B9-47CF-9F88-D26701BFFF90}" srcOrd="0" destOrd="0" presId="urn:microsoft.com/office/officeart/2005/8/layout/list1"/>
    <dgm:cxn modelId="{B0154D22-D3FA-45F4-A2F3-BB1D139F6BD9}" type="presOf" srcId="{3B2B8244-BA0E-4E7A-9856-988EE35B2800}" destId="{FBB7B582-4718-43FA-B628-02A56E25B57B}" srcOrd="1" destOrd="0" presId="urn:microsoft.com/office/officeart/2005/8/layout/list1"/>
    <dgm:cxn modelId="{D6705458-55B0-4C1C-8F4E-4376FE37AAC0}" type="presOf" srcId="{0B328490-B586-46C3-AED5-CE9A1BF2EB3B}" destId="{E87D4424-5FE8-4CA0-8863-33C85A8DBDE6}" srcOrd="0" destOrd="3" presId="urn:microsoft.com/office/officeart/2005/8/layout/list1"/>
    <dgm:cxn modelId="{2E1E877E-D68B-4900-AA51-61E88BF63BDE}" type="presOf" srcId="{F019CA08-EA03-422E-8A45-C4F719FBA2EC}" destId="{43211E03-6BE6-4E6E-B693-EBA267AB4EB4}" srcOrd="1" destOrd="0" presId="urn:microsoft.com/office/officeart/2005/8/layout/list1"/>
    <dgm:cxn modelId="{D799E28A-489A-4BF1-8B98-35A3B1565360}" srcId="{F019CA08-EA03-422E-8A45-C4F719FBA2EC}" destId="{0B328490-B586-46C3-AED5-CE9A1BF2EB3B}" srcOrd="3" destOrd="0" parTransId="{F92ECAA4-0AFC-4DE5-ABAC-B6511EBFC410}" sibTransId="{E54DAE8D-A4E4-4CD1-B58D-B0A0504CB123}"/>
    <dgm:cxn modelId="{E916148B-FABD-4AF6-B48B-09DB16753C8B}" type="presOf" srcId="{826BBD87-79B9-40B4-A4A2-4A2C422920BB}" destId="{E87D4424-5FE8-4CA0-8863-33C85A8DBDE6}" srcOrd="0" destOrd="1" presId="urn:microsoft.com/office/officeart/2005/8/layout/list1"/>
    <dgm:cxn modelId="{1ADA1195-CBFC-4ED6-ADF6-E4F1FF40F8D4}" type="presOf" srcId="{F019CA08-EA03-422E-8A45-C4F719FBA2EC}" destId="{4E7364DD-25C4-4648-9904-D92AA98DA6E0}" srcOrd="0" destOrd="0" presId="urn:microsoft.com/office/officeart/2005/8/layout/list1"/>
    <dgm:cxn modelId="{F79969A8-9722-461E-85AE-6A8B2ED677AC}" type="presOf" srcId="{50FC2ECB-BE9E-4EDE-A40D-C2C4C0DA6E96}" destId="{E87D4424-5FE8-4CA0-8863-33C85A8DBDE6}" srcOrd="0" destOrd="2" presId="urn:microsoft.com/office/officeart/2005/8/layout/list1"/>
    <dgm:cxn modelId="{221A01AF-57D3-4F11-88B5-A6362397837E}" type="presOf" srcId="{B6C8B321-C73B-4CED-B235-24D518A0691A}" destId="{E87D4424-5FE8-4CA0-8863-33C85A8DBDE6}" srcOrd="0" destOrd="0" presId="urn:microsoft.com/office/officeart/2005/8/layout/list1"/>
    <dgm:cxn modelId="{12DCCFC3-5036-4D49-9D38-4B9D5D8AAC00}" srcId="{F019CA08-EA03-422E-8A45-C4F719FBA2EC}" destId="{826BBD87-79B9-40B4-A4A2-4A2C422920BB}" srcOrd="1" destOrd="0" parTransId="{E604ACEC-7FF2-4EB4-A779-C46B89CAE9B5}" sibTransId="{56D3126B-EFD3-48BF-A33F-BE797E8E7FB7}"/>
    <dgm:cxn modelId="{7CF49BCA-B6BC-4C5B-92F9-3F583B2F117F}" srcId="{FC699F16-37E9-45C0-A858-391DEC1BEBFE}" destId="{F019CA08-EA03-422E-8A45-C4F719FBA2EC}" srcOrd="1" destOrd="0" parTransId="{C403A8A7-ED29-4A0F-8226-0E3740BA9197}" sibTransId="{B1141DC6-813F-4862-AAED-D9C2E3682E50}"/>
    <dgm:cxn modelId="{1C8E26D6-7345-4036-BF83-79D8E15DB60D}" srcId="{F019CA08-EA03-422E-8A45-C4F719FBA2EC}" destId="{50FC2ECB-BE9E-4EDE-A40D-C2C4C0DA6E96}" srcOrd="2" destOrd="0" parTransId="{E2EE0E01-58F2-4B74-91BF-6ACE56CC8041}" sibTransId="{5A429BBB-5945-4241-893C-209364B7DC12}"/>
    <dgm:cxn modelId="{941BE2E2-E882-41AF-AAA7-2A81E69E3C70}" srcId="{F019CA08-EA03-422E-8A45-C4F719FBA2EC}" destId="{B6C8B321-C73B-4CED-B235-24D518A0691A}" srcOrd="0" destOrd="0" parTransId="{4644D54B-1C3A-41AD-BCDF-8F5E05716E2B}" sibTransId="{6A8D6EE1-EF13-4580-8235-45F546E57B8F}"/>
    <dgm:cxn modelId="{41A358E8-299F-4A7A-BA03-072BDB6A1510}" type="presOf" srcId="{FC699F16-37E9-45C0-A858-391DEC1BEBFE}" destId="{88E815AD-B287-4C09-A53B-298EB44DD966}" srcOrd="0" destOrd="0" presId="urn:microsoft.com/office/officeart/2005/8/layout/list1"/>
    <dgm:cxn modelId="{15E417F7-E858-441F-8DD5-2B0377DDB266}" srcId="{FC699F16-37E9-45C0-A858-391DEC1BEBFE}" destId="{3B2B8244-BA0E-4E7A-9856-988EE35B2800}" srcOrd="0" destOrd="0" parTransId="{514E6AF9-EDCB-4013-A840-F4672FC444B7}" sibTransId="{DADBDBBD-E8C8-487B-8499-4579B320851A}"/>
    <dgm:cxn modelId="{A4BE52C6-AB74-4A1D-8284-2672D5B8C7CC}" type="presParOf" srcId="{88E815AD-B287-4C09-A53B-298EB44DD966}" destId="{1E0A0A29-0B0F-402E-9D99-C76CB33965B6}" srcOrd="0" destOrd="0" presId="urn:microsoft.com/office/officeart/2005/8/layout/list1"/>
    <dgm:cxn modelId="{F535BE23-BF77-4A94-9301-7739235618EF}" type="presParOf" srcId="{1E0A0A29-0B0F-402E-9D99-C76CB33965B6}" destId="{8B981759-82B9-47CF-9F88-D26701BFFF90}" srcOrd="0" destOrd="0" presId="urn:microsoft.com/office/officeart/2005/8/layout/list1"/>
    <dgm:cxn modelId="{18A3D3F6-7626-42F2-A5BB-BF6B18B8B5A6}" type="presParOf" srcId="{1E0A0A29-0B0F-402E-9D99-C76CB33965B6}" destId="{FBB7B582-4718-43FA-B628-02A56E25B57B}" srcOrd="1" destOrd="0" presId="urn:microsoft.com/office/officeart/2005/8/layout/list1"/>
    <dgm:cxn modelId="{5757D438-4E0B-4CCE-A71B-180C20C1F6C9}" type="presParOf" srcId="{88E815AD-B287-4C09-A53B-298EB44DD966}" destId="{8D66C556-6591-4B9B-9EEF-8FF8D40CFD02}" srcOrd="1" destOrd="0" presId="urn:microsoft.com/office/officeart/2005/8/layout/list1"/>
    <dgm:cxn modelId="{B807D8F0-CDFD-4125-983F-47C831EDAD39}" type="presParOf" srcId="{88E815AD-B287-4C09-A53B-298EB44DD966}" destId="{210F6A46-7582-4FF1-8E03-F24416C5C957}" srcOrd="2" destOrd="0" presId="urn:microsoft.com/office/officeart/2005/8/layout/list1"/>
    <dgm:cxn modelId="{3B4FDE68-A1DB-4189-8CDB-816B83B61B50}" type="presParOf" srcId="{88E815AD-B287-4C09-A53B-298EB44DD966}" destId="{64346D94-C396-487B-9C61-3DDCB333A704}" srcOrd="3" destOrd="0" presId="urn:microsoft.com/office/officeart/2005/8/layout/list1"/>
    <dgm:cxn modelId="{DBC8B3F3-4BA3-4061-8915-925BDC23F73B}" type="presParOf" srcId="{88E815AD-B287-4C09-A53B-298EB44DD966}" destId="{7F70400C-CBC9-4497-9253-37FF959CB1C3}" srcOrd="4" destOrd="0" presId="urn:microsoft.com/office/officeart/2005/8/layout/list1"/>
    <dgm:cxn modelId="{142BDAC6-CA28-4AA5-AD7D-5DB87739BE48}" type="presParOf" srcId="{7F70400C-CBC9-4497-9253-37FF959CB1C3}" destId="{4E7364DD-25C4-4648-9904-D92AA98DA6E0}" srcOrd="0" destOrd="0" presId="urn:microsoft.com/office/officeart/2005/8/layout/list1"/>
    <dgm:cxn modelId="{4CD5B5C2-5574-4039-A6EB-A5140D1ADD0C}" type="presParOf" srcId="{7F70400C-CBC9-4497-9253-37FF959CB1C3}" destId="{43211E03-6BE6-4E6E-B693-EBA267AB4EB4}" srcOrd="1" destOrd="0" presId="urn:microsoft.com/office/officeart/2005/8/layout/list1"/>
    <dgm:cxn modelId="{19CE2A85-0E98-411C-B359-231185ADD935}" type="presParOf" srcId="{88E815AD-B287-4C09-A53B-298EB44DD966}" destId="{2A845CAA-8E72-4690-8206-9040EBBBBC76}" srcOrd="5" destOrd="0" presId="urn:microsoft.com/office/officeart/2005/8/layout/list1"/>
    <dgm:cxn modelId="{F6BF9341-9321-43DB-846A-11CEBAE72B22}" type="presParOf" srcId="{88E815AD-B287-4C09-A53B-298EB44DD966}" destId="{E87D4424-5FE8-4CA0-8863-33C85A8DBDE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F6A46-7582-4FF1-8E03-F24416C5C957}">
      <dsp:nvSpPr>
        <dsp:cNvPr id="0" name=""/>
        <dsp:cNvSpPr/>
      </dsp:nvSpPr>
      <dsp:spPr>
        <a:xfrm>
          <a:off x="0" y="1285199"/>
          <a:ext cx="4189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7B582-4718-43FA-B628-02A56E25B57B}">
      <dsp:nvSpPr>
        <dsp:cNvPr id="0" name=""/>
        <dsp:cNvSpPr/>
      </dsp:nvSpPr>
      <dsp:spPr>
        <a:xfrm>
          <a:off x="209460" y="930959"/>
          <a:ext cx="293244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839" tIns="0" rIns="11083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b="1" kern="1200"/>
            <a:t>C</a:t>
          </a:r>
          <a:r>
            <a:rPr lang="en-US" sz="2400" b="1" kern="1200"/>
            <a:t>risis del modelo ISI </a:t>
          </a:r>
          <a:endParaRPr lang="en-US" sz="2400" kern="1200"/>
        </a:p>
      </dsp:txBody>
      <dsp:txXfrm>
        <a:off x="244045" y="965544"/>
        <a:ext cx="2863270" cy="639310"/>
      </dsp:txXfrm>
    </dsp:sp>
    <dsp:sp modelId="{E87D4424-5FE8-4CA0-8863-33C85A8DBDE6}">
      <dsp:nvSpPr>
        <dsp:cNvPr id="0" name=""/>
        <dsp:cNvSpPr/>
      </dsp:nvSpPr>
      <dsp:spPr>
        <a:xfrm>
          <a:off x="0" y="2373839"/>
          <a:ext cx="4189200" cy="355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128" tIns="499872" rIns="32512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400" kern="1200"/>
            <a:t>Reducción del presupuesto fiscal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400" kern="1200"/>
            <a:t>Características del mercado interno 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400" kern="1200"/>
            <a:t>Dispar crecimiento del sector agrícola 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400" kern="1200"/>
            <a:t>Se mantuvo la dependencia del exterior </a:t>
          </a:r>
          <a:endParaRPr lang="en-US" sz="2400" kern="1200"/>
        </a:p>
      </dsp:txBody>
      <dsp:txXfrm>
        <a:off x="0" y="2373839"/>
        <a:ext cx="4189200" cy="3553200"/>
      </dsp:txXfrm>
    </dsp:sp>
    <dsp:sp modelId="{43211E03-6BE6-4E6E-B693-EBA267AB4EB4}">
      <dsp:nvSpPr>
        <dsp:cNvPr id="0" name=""/>
        <dsp:cNvSpPr/>
      </dsp:nvSpPr>
      <dsp:spPr>
        <a:xfrm>
          <a:off x="209460" y="2019599"/>
          <a:ext cx="293244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839" tIns="0" rIns="11083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b="1" kern="1200"/>
            <a:t>Factores </a:t>
          </a:r>
          <a:endParaRPr lang="en-US" sz="2400" kern="1200"/>
        </a:p>
      </dsp:txBody>
      <dsp:txXfrm>
        <a:off x="244045" y="2054184"/>
        <a:ext cx="2863270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7A9CF-9153-4FAC-8F7D-CC2FCAC42917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D1D37-44EC-4729-A7BD-8B01107255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721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3943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9351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2171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5432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3283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996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F843D-D1DA-4CAD-968F-2552BF3AA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59F6AB-799D-4288-BD23-7B0C627AF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64CF39-BA09-451C-9FB5-0D40BD26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50F3-8631-467F-9D48-F3373ED2B92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A765AA-5A29-4F33-AF38-0102FE4F2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839F86-45F1-4BA5-B174-00F7B042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4141-0160-45E4-9A3D-AC2147FB57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78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FB36F-788F-428F-B2A1-846153A56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1BAAAF-EAAE-4D8F-8876-117C12EB0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3B261F-CC89-43B1-9964-336141197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50F3-8631-467F-9D48-F3373ED2B92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8FCE0B-9C9F-4F74-931A-591070D74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2CBF43-0BFE-4B70-AC16-432197C8A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4141-0160-45E4-9A3D-AC2147FB57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2742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35BEE62-D21C-4305-903F-F8BEB9159B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F47BB9C-27BE-49D3-B648-B248FB575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F160CF-2DB7-46F7-8A99-6FB47665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50F3-8631-467F-9D48-F3373ED2B92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D53AD0-04ED-4882-AC4C-6655DA49C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22DCFD-9C98-4240-BB6B-7B5A6A60B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4141-0160-45E4-9A3D-AC2147FB57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24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8716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5"/>
          <p:cNvCxnSpPr/>
          <p:nvPr/>
        </p:nvCxnSpPr>
        <p:spPr>
          <a:xfrm>
            <a:off x="0" y="1508967"/>
            <a:ext cx="1834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/>
          <p:nvPr/>
        </p:nvSpPr>
        <p:spPr>
          <a:xfrm>
            <a:off x="1089967" y="1238356"/>
            <a:ext cx="541200" cy="5412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841667" y="1230224"/>
            <a:ext cx="51712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667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667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667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667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667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667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667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667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667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841667" y="2155293"/>
            <a:ext cx="9079600" cy="41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32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667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667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7020867" y="1508967"/>
            <a:ext cx="5171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1569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Shape 67"/>
          <p:cNvGrpSpPr/>
          <p:nvPr/>
        </p:nvGrpSpPr>
        <p:grpSpPr>
          <a:xfrm>
            <a:off x="8229600" y="3541492"/>
            <a:ext cx="3962339" cy="3848201"/>
            <a:chOff x="6172200" y="2656118"/>
            <a:chExt cx="2971754" cy="2886151"/>
          </a:xfrm>
        </p:grpSpPr>
        <p:sp>
          <p:nvSpPr>
            <p:cNvPr id="68" name="Shape 68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Shape 69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Shape 70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Shape 71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Shape 72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73" name="Shape 73"/>
          <p:cNvGrpSpPr/>
          <p:nvPr/>
        </p:nvGrpSpPr>
        <p:grpSpPr>
          <a:xfrm>
            <a:off x="-42" y="-304036"/>
            <a:ext cx="2884748" cy="1796400"/>
            <a:chOff x="-32" y="-215963"/>
            <a:chExt cx="2163561" cy="1347300"/>
          </a:xfrm>
        </p:grpSpPr>
        <p:sp>
          <p:nvSpPr>
            <p:cNvPr id="74" name="Shape 74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Shape 75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Shape 76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Shape 77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Shape 78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375233" y="1532967"/>
            <a:ext cx="7680400" cy="9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1375233" y="2481167"/>
            <a:ext cx="3728000" cy="408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»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5327696" y="2481167"/>
            <a:ext cx="3728000" cy="408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»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7362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Shape 83"/>
          <p:cNvGrpSpPr/>
          <p:nvPr/>
        </p:nvGrpSpPr>
        <p:grpSpPr>
          <a:xfrm>
            <a:off x="9055511" y="4242100"/>
            <a:ext cx="3136191" cy="3045851"/>
            <a:chOff x="6172200" y="2656118"/>
            <a:chExt cx="2971754" cy="2886151"/>
          </a:xfrm>
        </p:grpSpPr>
        <p:sp>
          <p:nvSpPr>
            <p:cNvPr id="84" name="Shape 84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Shape 85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Shape 86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Shape 87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Shape 88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89" name="Shape 89"/>
          <p:cNvGrpSpPr/>
          <p:nvPr/>
        </p:nvGrpSpPr>
        <p:grpSpPr>
          <a:xfrm>
            <a:off x="-42" y="-304036"/>
            <a:ext cx="2884748" cy="1796400"/>
            <a:chOff x="-32" y="-215963"/>
            <a:chExt cx="2163561" cy="1347300"/>
          </a:xfrm>
        </p:grpSpPr>
        <p:sp>
          <p:nvSpPr>
            <p:cNvPr id="90" name="Shape 90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Shape 91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Shape 92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Shape 93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Shape 94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375233" y="1532967"/>
            <a:ext cx="8428000" cy="9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375233" y="2440567"/>
            <a:ext cx="2716800" cy="412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»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231033" y="2440567"/>
            <a:ext cx="2716800" cy="412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»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3"/>
          </p:nvPr>
        </p:nvSpPr>
        <p:spPr>
          <a:xfrm>
            <a:off x="7086833" y="2440567"/>
            <a:ext cx="2716800" cy="412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»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⋄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911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48836-CAD4-428E-8E9B-B7301554A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CC74BC-59F5-4D15-8DBF-FC573525D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D689E2-6C87-4F44-8FAC-56F24FF9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50F3-8631-467F-9D48-F3373ED2B92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C50441-71D6-42F7-93F7-D757FDFF2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159B51-73EE-461E-9D59-3E127BBB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4141-0160-45E4-9A3D-AC2147FB57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82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08708D-2439-4777-86EA-CD7B67F59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F8E444-4E40-4473-A505-5E34FCA14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6A28B0-DCD8-4544-8021-BF4CD54B4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50F3-8631-467F-9D48-F3373ED2B92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314954-146A-4F14-A33D-4C2FC4444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E68E0D-F902-4BD3-83BE-05ABD1B39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4141-0160-45E4-9A3D-AC2147FB57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13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C44B1-3E39-4FD2-8E92-6F078F90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098C61-A4F9-489A-91AB-EB43C50199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6F8EB5-D310-435F-A5B8-20F073A38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B8A631-4E2F-4A95-ACEB-8675E6AD6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50F3-8631-467F-9D48-F3373ED2B92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F5678F-3653-48A6-9EF8-DE4134858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EFE250-7B8A-4286-943C-70D0E898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4141-0160-45E4-9A3D-AC2147FB57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710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17E8EE-4ECF-403B-832B-AC390E65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89EC0A-54E1-4BDD-972B-409F5CDA8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E949FBA-6B1C-4106-89A1-113CF8081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72D7EBC-AFB9-41F0-BEC4-7E586DB186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D5FFFAB-FD87-4039-B066-CCE2EACB5E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28E5CC-F14A-4258-846B-948F21863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50F3-8631-467F-9D48-F3373ED2B92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AE93FD4-8D40-4616-8C17-1D5636D5F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787C443-4C9D-48ED-A4BF-B3220311D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4141-0160-45E4-9A3D-AC2147FB57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5097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F05AC-95E0-4701-82D1-70A6AAEA8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598D6BC-6FF8-4A15-8DA5-CE824461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50F3-8631-467F-9D48-F3373ED2B92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59629F2-F858-4217-9446-84D2A1B57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BF2D8D-80F0-451E-B505-E543F5341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4141-0160-45E4-9A3D-AC2147FB57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6962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E8139F2-2B56-415E-A21E-05F660A03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50F3-8631-467F-9D48-F3373ED2B92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41E525A-F9F8-4F3D-88F9-8CDCC89CD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41C099-223F-477D-87D6-746F232C2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4141-0160-45E4-9A3D-AC2147FB57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130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714435-B8E4-427E-850E-C03EA148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FB2F4F-7B31-44FF-822A-DF8DD73E3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92A5EA-7981-42AC-B8EC-D1F0843BB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728986-B9E9-4C81-AC59-F0C65B983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50F3-8631-467F-9D48-F3373ED2B92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A191A4-5116-4EAE-8D38-43A6C99B6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3A1CEF-8033-4943-A436-15F2D4C2F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4141-0160-45E4-9A3D-AC2147FB57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027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AE532C-379A-47F9-AC7B-3449DBC6D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2333E30-71E6-4A96-A9C3-77FC5135E0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173202-CAB3-408C-AA23-BE51BBF2D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F47734-87B1-4204-AC06-89C354606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50F3-8631-467F-9D48-F3373ED2B92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1B999D-BCD7-48E4-9655-3B8A4F27C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8E94A-126E-4CCC-BB30-785567DBE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4141-0160-45E4-9A3D-AC2147FB57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65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62D3072-34F6-4D49-9996-729D2CB4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D20F27-C062-46A5-809E-FC34E83F1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971C50-C6CF-431E-9C46-04E979856B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E50F3-8631-467F-9D48-F3373ED2B92F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A66698-96F0-4400-88A3-095FA61F8F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857F9D-ECA4-4B54-AA08-6F57F4790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E4141-0160-45E4-9A3D-AC2147FB57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69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radanovic.blogspot.com/2015/03/la-republica-socialista-de-chile-10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4FOO_6qzXUI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RfUvTP-frY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grafiti&#10;&#10;Descripción generada automáticamente">
            <a:extLst>
              <a:ext uri="{FF2B5EF4-FFF2-40B4-BE49-F238E27FC236}">
                <a16:creationId xmlns:a16="http://schemas.microsoft.com/office/drawing/2014/main" id="{9466109C-AF51-4B1B-9EA5-82CE79BD3A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8362" b="2496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E8837EB-2D00-4071-BC5A-9309FF2F01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Modelo de Crecimiento por Sustitución de Importaciones en Chile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C7320C-BA09-4ED8-9B03-E380D8B2E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 fontScale="85000" lnSpcReduction="20000"/>
          </a:bodyPr>
          <a:lstStyle/>
          <a:p>
            <a:r>
              <a:rPr lang="es-ES" sz="1700" dirty="0">
                <a:solidFill>
                  <a:srgbClr val="FFFFFF"/>
                </a:solidFill>
              </a:rPr>
              <a:t>Segundo Medio – Historia</a:t>
            </a:r>
          </a:p>
          <a:p>
            <a:r>
              <a:rPr lang="es-ES" sz="1700" dirty="0">
                <a:solidFill>
                  <a:srgbClr val="FFFFFF"/>
                </a:solidFill>
              </a:rPr>
              <a:t>Profesor: Abraham López</a:t>
            </a:r>
          </a:p>
          <a:p>
            <a:r>
              <a:rPr lang="es-ES" sz="1700" dirty="0">
                <a:solidFill>
                  <a:srgbClr val="FFFFFF"/>
                </a:solidFill>
              </a:rPr>
              <a:t>OA: 06 </a:t>
            </a:r>
          </a:p>
          <a:p>
            <a:r>
              <a:rPr lang="es-ES" sz="1700" dirty="0">
                <a:solidFill>
                  <a:srgbClr val="FFFFFF"/>
                </a:solidFill>
              </a:rPr>
              <a:t>Clase </a:t>
            </a:r>
            <a:r>
              <a:rPr lang="es-ES" sz="1700" dirty="0" err="1">
                <a:solidFill>
                  <a:srgbClr val="FFFFFF"/>
                </a:solidFill>
              </a:rPr>
              <a:t>N°</a:t>
            </a:r>
            <a:r>
              <a:rPr lang="es-ES" sz="1700" dirty="0">
                <a:solidFill>
                  <a:srgbClr val="FFFFFF"/>
                </a:solidFill>
              </a:rPr>
              <a:t> 12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3BB1A3-377C-4B4E-A9A5-27848BC76B96}"/>
              </a:ext>
            </a:extLst>
          </p:cNvPr>
          <p:cNvSpPr txBox="1"/>
          <p:nvPr/>
        </p:nvSpPr>
        <p:spPr>
          <a:xfrm>
            <a:off x="9857708" y="6657945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bradanovic.blogspot.com/2015/03/la-republica-socialista-de-chile-10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53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919536" y="260649"/>
            <a:ext cx="6336704" cy="1015663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/>
              <a:t>MODELO ISI</a:t>
            </a:r>
            <a:r>
              <a:rPr lang="es-MX" sz="3000" dirty="0"/>
              <a:t>: El Estado interviene en la economía.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1919536" y="1484784"/>
            <a:ext cx="360040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dirty="0">
                <a:solidFill>
                  <a:schemeClr val="tx1"/>
                </a:solidFill>
              </a:rPr>
              <a:t>Estado Empresario</a:t>
            </a:r>
            <a:endParaRPr lang="es-CL" sz="3000" dirty="0">
              <a:solidFill>
                <a:schemeClr val="tx1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6384032" y="1988840"/>
            <a:ext cx="3960440" cy="12961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dirty="0">
                <a:solidFill>
                  <a:schemeClr val="tx1"/>
                </a:solidFill>
              </a:rPr>
              <a:t>Primera etapa:</a:t>
            </a:r>
          </a:p>
          <a:p>
            <a:pPr algn="ctr"/>
            <a:r>
              <a:rPr lang="es-MX" sz="3000" dirty="0">
                <a:solidFill>
                  <a:schemeClr val="tx1"/>
                </a:solidFill>
              </a:rPr>
              <a:t>Industria liviana</a:t>
            </a:r>
          </a:p>
          <a:p>
            <a:pPr algn="ctr"/>
            <a:r>
              <a:rPr lang="es-MX" sz="1500" dirty="0">
                <a:solidFill>
                  <a:schemeClr val="tx1"/>
                </a:solidFill>
              </a:rPr>
              <a:t>(utensilios, textiles, electrodomésticos).</a:t>
            </a:r>
            <a:endParaRPr lang="es-CL" sz="1500" dirty="0">
              <a:solidFill>
                <a:schemeClr val="tx1"/>
              </a:solidFill>
            </a:endParaRPr>
          </a:p>
        </p:txBody>
      </p:sp>
      <p:cxnSp>
        <p:nvCxnSpPr>
          <p:cNvPr id="24" name="23 Conector recto de flecha"/>
          <p:cNvCxnSpPr/>
          <p:nvPr/>
        </p:nvCxnSpPr>
        <p:spPr>
          <a:xfrm>
            <a:off x="8040217" y="1233920"/>
            <a:ext cx="21015" cy="7549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endCxn id="15" idx="0"/>
          </p:cNvCxnSpPr>
          <p:nvPr/>
        </p:nvCxnSpPr>
        <p:spPr>
          <a:xfrm>
            <a:off x="3719736" y="126876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Rectángulo"/>
          <p:cNvSpPr/>
          <p:nvPr/>
        </p:nvSpPr>
        <p:spPr>
          <a:xfrm>
            <a:off x="6384032" y="3645024"/>
            <a:ext cx="3960440" cy="12961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dirty="0">
                <a:solidFill>
                  <a:schemeClr val="tx1"/>
                </a:solidFill>
              </a:rPr>
              <a:t>Segunda etapa:</a:t>
            </a:r>
          </a:p>
          <a:p>
            <a:pPr algn="ctr"/>
            <a:r>
              <a:rPr lang="es-MX" sz="3000" dirty="0">
                <a:solidFill>
                  <a:schemeClr val="tx1"/>
                </a:solidFill>
              </a:rPr>
              <a:t>Industria pesada</a:t>
            </a:r>
          </a:p>
          <a:p>
            <a:pPr algn="ctr"/>
            <a:r>
              <a:rPr lang="es-MX" sz="1500" dirty="0">
                <a:solidFill>
                  <a:schemeClr val="tx1"/>
                </a:solidFill>
              </a:rPr>
              <a:t>(bienes de capital, maquinaria).</a:t>
            </a:r>
            <a:endParaRPr lang="es-CL" sz="1500" dirty="0">
              <a:solidFill>
                <a:schemeClr val="tx1"/>
              </a:solidFill>
            </a:endParaRPr>
          </a:p>
        </p:txBody>
      </p:sp>
      <p:cxnSp>
        <p:nvCxnSpPr>
          <p:cNvPr id="33" name="32 Conector recto de flecha"/>
          <p:cNvCxnSpPr>
            <a:stCxn id="22" idx="2"/>
            <a:endCxn id="27" idx="0"/>
          </p:cNvCxnSpPr>
          <p:nvPr/>
        </p:nvCxnSpPr>
        <p:spPr>
          <a:xfrm>
            <a:off x="8364252" y="328498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Forma"/>
          <p:cNvCxnSpPr>
            <a:stCxn id="27" idx="2"/>
          </p:cNvCxnSpPr>
          <p:nvPr/>
        </p:nvCxnSpPr>
        <p:spPr>
          <a:xfrm rot="5400000">
            <a:off x="6942095" y="4527123"/>
            <a:ext cx="1008112" cy="183620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Rectángulo"/>
          <p:cNvSpPr/>
          <p:nvPr/>
        </p:nvSpPr>
        <p:spPr>
          <a:xfrm>
            <a:off x="2567608" y="5301208"/>
            <a:ext cx="3960440" cy="12961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500" dirty="0">
                <a:solidFill>
                  <a:schemeClr val="tx1"/>
                </a:solidFill>
              </a:rPr>
              <a:t>Generaría empleo y disminuiría las importaciones.</a:t>
            </a:r>
            <a:endParaRPr lang="es-CL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159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15" grpId="0" animBg="1"/>
      <p:bldP spid="22" grpId="0" animBg="1"/>
      <p:bldP spid="27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1169006" y="2549827"/>
            <a:ext cx="3477819" cy="34248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s-CL" dirty="0"/>
              <a:t>-  Atenuar la interdependencia  entre países exportadores de materia prima y los productores de manufacturas.</a:t>
            </a:r>
          </a:p>
          <a:p>
            <a:pPr marL="0" indent="0">
              <a:buNone/>
            </a:pPr>
            <a:r>
              <a:rPr lang="es-CL" dirty="0"/>
              <a:t>- Aumentar el control y regulación del Estado. </a:t>
            </a:r>
          </a:p>
          <a:p>
            <a:pPr marL="0" indent="0">
              <a:buNone/>
            </a:pPr>
            <a:r>
              <a:rPr lang="es-CL" dirty="0"/>
              <a:t> </a:t>
            </a:r>
            <a:endParaRPr dirty="0"/>
          </a:p>
        </p:txBody>
      </p:sp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2435749" y="1108132"/>
            <a:ext cx="7680400" cy="90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>
                <a:latin typeface="Gulim" panose="020B0600000101010101" pitchFamily="34" charset="-127"/>
                <a:ea typeface="Gulim" panose="020B0600000101010101" pitchFamily="34" charset="-127"/>
              </a:rPr>
              <a:t>Respuesta ante la crisis en América Latina  </a:t>
            </a:r>
            <a:endParaRPr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15" name="Shape 215"/>
          <p:cNvSpPr txBox="1">
            <a:spLocks noGrp="1"/>
          </p:cNvSpPr>
          <p:nvPr>
            <p:ph type="body" idx="2"/>
          </p:nvPr>
        </p:nvSpPr>
        <p:spPr>
          <a:xfrm>
            <a:off x="6566256" y="2549827"/>
            <a:ext cx="3922778" cy="342484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s-CL" dirty="0"/>
              <a:t>Las economías del mundo adoptaron medidas para proteger sus mercados </a:t>
            </a:r>
          </a:p>
          <a:p>
            <a:pPr marL="0" indent="0">
              <a:buNone/>
            </a:pPr>
            <a:r>
              <a:rPr lang="es-CL" b="1" dirty="0"/>
              <a:t>Proteccionismo: </a:t>
            </a:r>
            <a:r>
              <a:rPr lang="es-CL" dirty="0"/>
              <a:t>Conducta de un Estado que tiene como finalidad proteger la industria local, mediante barreras arancelarias </a:t>
            </a:r>
            <a:endParaRPr dirty="0"/>
          </a:p>
        </p:txBody>
      </p:sp>
      <p:grpSp>
        <p:nvGrpSpPr>
          <p:cNvPr id="5" name="Shape 412"/>
          <p:cNvGrpSpPr/>
          <p:nvPr/>
        </p:nvGrpSpPr>
        <p:grpSpPr>
          <a:xfrm>
            <a:off x="10128448" y="1108132"/>
            <a:ext cx="864315" cy="724601"/>
            <a:chOff x="1926350" y="995225"/>
            <a:chExt cx="428650" cy="356600"/>
          </a:xfrm>
          <a:solidFill>
            <a:srgbClr val="92D050"/>
          </a:solidFill>
        </p:grpSpPr>
        <p:sp>
          <p:nvSpPr>
            <p:cNvPr id="6" name="Shape 413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Shape 414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Shape 415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Shape 416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/>
              <a:t>Teoría keynesiana </a:t>
            </a:r>
          </a:p>
        </p:txBody>
      </p:sp>
      <p:pic>
        <p:nvPicPr>
          <p:cNvPr id="1028" name="Picture 4" descr="Resultado de imagen para keyn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6"/>
          <a:stretch/>
        </p:blipFill>
        <p:spPr bwMode="auto">
          <a:xfrm>
            <a:off x="20" y="10"/>
            <a:ext cx="4639713" cy="6857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5069940" y="2322576"/>
            <a:ext cx="6172200" cy="3858768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indent="-228600">
              <a:buFont typeface="Arial" panose="020B0604020202020204" pitchFamily="34" charset="0"/>
              <a:buChar char="•"/>
            </a:pPr>
            <a:r>
              <a:rPr lang="es-CL" sz="2400" dirty="0"/>
              <a:t>Teoría económica propuesta por John  Maynard Keynes, a partir de la Gran Depresión, plantea que el mercado no puede por si solo sacar una economía de la recesión. 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es-CL" sz="2400" dirty="0"/>
              <a:t>La intervención del Estado puede estabilizar la economía, aumentar los niveles de empleo y producción.</a:t>
            </a:r>
          </a:p>
        </p:txBody>
      </p:sp>
      <p:sp>
        <p:nvSpPr>
          <p:cNvPr id="3" name="AutoShape 2" descr="Resultado de imagen para keynes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s-CL" sz="24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A05E4D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 rol de estado en el nuevo modelo de desarrollo</a:t>
            </a:r>
          </a:p>
        </p:txBody>
      </p:sp>
      <p:pic>
        <p:nvPicPr>
          <p:cNvPr id="6" name="Picture 2" descr="https://encrypted-tbn1.gstatic.com/images?q=tbn:ANd9GcT9yY0Ld52ERYzOJ-FOwqero4T1K2S8aWPLBm0zjlJdaGg8OGI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" r="-2" b="-2"/>
          <a:stretch/>
        </p:blipFill>
        <p:spPr bwMode="auto">
          <a:xfrm>
            <a:off x="327547" y="2454903"/>
            <a:ext cx="7058306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001251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80985" indent="0" algn="just">
              <a:buNone/>
            </a:pPr>
            <a:r>
              <a:rPr lang="es-CL" sz="20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En este nuevo sistema que busca la sustitución de importaciones el Estado se convertirá en un estado empresario, comenzando de esta forma a construir empresa en diversos sectores de la economía  </a:t>
            </a:r>
          </a:p>
          <a:p>
            <a:pPr marL="101597"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>
          <a:xfrm>
            <a:off x="10480391" y="6535157"/>
            <a:ext cx="973667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00000000-1234-1234-1234-123412341234}" type="slidenum">
              <a:rPr lang="en-US" sz="7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13</a:t>
            </a:fld>
            <a:endParaRPr lang="en-US" sz="7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78695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FCA4C3-3943-4C2E-9654-C6E0CB94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creación de la  CORFO en 1939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623A55-3E56-40FB-8257-0495ED831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8467" y="2170183"/>
            <a:ext cx="5473533" cy="4149600"/>
          </a:xfrm>
        </p:spPr>
        <p:txBody>
          <a:bodyPr/>
          <a:lstStyle/>
          <a:p>
            <a:r>
              <a:rPr lang="es-ES" dirty="0"/>
              <a:t>¿Cuál era el objetivo de la CORFO?</a:t>
            </a:r>
          </a:p>
          <a:p>
            <a:endParaRPr lang="es-ES" dirty="0"/>
          </a:p>
          <a:p>
            <a:r>
              <a:rPr lang="es-ES" dirty="0"/>
              <a:t>¿Por qué fue importante para el desarrollo del nuevo modelo económico? </a:t>
            </a:r>
          </a:p>
        </p:txBody>
      </p:sp>
      <p:pic>
        <p:nvPicPr>
          <p:cNvPr id="4" name="Elementos multimedia en línea 3" title="Creaciￃﾳn de la CORFO 1939">
            <a:hlinkClick r:id="" action="ppaction://media"/>
            <a:extLst>
              <a:ext uri="{FF2B5EF4-FFF2-40B4-BE49-F238E27FC236}">
                <a16:creationId xmlns:a16="http://schemas.microsoft.com/office/drawing/2014/main" id="{3F12F74A-AB2D-4F50-8CDC-AB92E91A633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3274" y="1811024"/>
            <a:ext cx="58293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4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2B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Modelo de industrialización por sustitución de importaciones</a:t>
            </a:r>
          </a:p>
        </p:txBody>
      </p:sp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" r="8580" b="3"/>
          <a:stretch/>
        </p:blipFill>
        <p:spPr bwMode="auto">
          <a:xfrm>
            <a:off x="327546" y="2454903"/>
            <a:ext cx="3442801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alle de ChillÃ¡n tras el terremoto de 193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7" r="18821" b="1"/>
          <a:stretch/>
        </p:blipFill>
        <p:spPr bwMode="auto">
          <a:xfrm>
            <a:off x="3942260" y="2454901"/>
            <a:ext cx="3442803" cy="408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957973" y="763523"/>
            <a:ext cx="3511296" cy="53309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52385" indent="0">
              <a:buNone/>
            </a:pPr>
            <a:r>
              <a:rPr lang="es-CL" sz="2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Creación de la CORFO (1939)</a:t>
            </a:r>
          </a:p>
          <a:p>
            <a:pPr marL="152385" indent="0">
              <a:buNone/>
            </a:pPr>
            <a:r>
              <a:rPr lang="es-CL" sz="2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Objetivos: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s-CL" sz="2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Reconstruir las zonas devastadas por el terremoto de Chillán y reactivar su economía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s-CL" sz="2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Desarrollar todos los sectores productivos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s-CL" sz="2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Evitar la dependencia económica externa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s-CL" sz="2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Sustituir prácticamente la totalidad de las importaciones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>
          <a:xfrm>
            <a:off x="10655806" y="6535157"/>
            <a:ext cx="813463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sz="7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 sz="7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277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3200" dirty="0"/>
              <a:t>Resultados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CL" smtClean="0"/>
              <a:pPr/>
              <a:t>16</a:t>
            </a:fld>
            <a:endParaRPr lang="es-CL"/>
          </a:p>
        </p:txBody>
      </p:sp>
      <p:sp>
        <p:nvSpPr>
          <p:cNvPr id="5" name="Rectángulo redondeado 4"/>
          <p:cNvSpPr/>
          <p:nvPr/>
        </p:nvSpPr>
        <p:spPr>
          <a:xfrm>
            <a:off x="1791033" y="1913378"/>
            <a:ext cx="3729317" cy="110452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133" dirty="0"/>
              <a:t>Fortalecimiento de la industria nacional 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791033" y="3757931"/>
            <a:ext cx="3714973" cy="867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133" dirty="0"/>
              <a:t>Mayor oferta laboral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4238513" y="5400551"/>
            <a:ext cx="3714973" cy="111162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133" dirty="0"/>
              <a:t>Consumo de bienes elaborados en el país se elevó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7334543" y="1782391"/>
            <a:ext cx="3585881" cy="135996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133" dirty="0"/>
              <a:t>Sectores productivos: Bienes de consumo tradicionales </a:t>
            </a:r>
          </a:p>
          <a:p>
            <a:pPr algn="ctr"/>
            <a:r>
              <a:rPr lang="es-CL" sz="2133" dirty="0"/>
              <a:t>Textil, calzado, alimentos 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7334542" y="3715643"/>
            <a:ext cx="3585881" cy="111162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133" dirty="0"/>
              <a:t>Área energética, petrolera y acerera.</a:t>
            </a:r>
          </a:p>
        </p:txBody>
      </p:sp>
    </p:spTree>
    <p:extLst>
      <p:ext uri="{BB962C8B-B14F-4D97-AF65-F5344CB8AC3E}">
        <p14:creationId xmlns:p14="http://schemas.microsoft.com/office/powerpoint/2010/main" val="954899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799237" y="2354143"/>
            <a:ext cx="44164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>
                <a:latin typeface="Roboto Condensed" panose="020B0604020202020204" charset="0"/>
                <a:ea typeface="Roboto Condensed" panose="020B0604020202020204" charset="0"/>
              </a:rPr>
              <a:t>Consecuencias</a:t>
            </a:r>
          </a:p>
          <a:p>
            <a:pPr marL="380990" indent="-38099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CL" sz="2400" dirty="0">
                <a:latin typeface="Roboto Condensed" panose="020B0604020202020204" charset="0"/>
                <a:ea typeface="Roboto Condensed" panose="020B0604020202020204" charset="0"/>
              </a:rPr>
              <a:t>Cesantía </a:t>
            </a:r>
          </a:p>
          <a:p>
            <a:pPr marL="380990" indent="-38099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CL" sz="2400" dirty="0">
                <a:latin typeface="Roboto Condensed" panose="020B0604020202020204" charset="0"/>
                <a:ea typeface="Roboto Condensed" panose="020B0604020202020204" charset="0"/>
              </a:rPr>
              <a:t>Encarecimiento del costo de la vida </a:t>
            </a:r>
          </a:p>
          <a:p>
            <a:pPr marL="380990" indent="-38099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CL" sz="2400" dirty="0">
                <a:latin typeface="Roboto Condensed" panose="020B0604020202020204" charset="0"/>
                <a:ea typeface="Roboto Condensed" panose="020B0604020202020204" charset="0"/>
              </a:rPr>
              <a:t>Molestia social  </a:t>
            </a:r>
          </a:p>
          <a:p>
            <a:endParaRPr lang="es-CL" sz="2400" dirty="0">
              <a:solidFill>
                <a:schemeClr val="bg1"/>
              </a:solidFill>
            </a:endParaRPr>
          </a:p>
        </p:txBody>
      </p:sp>
      <p:grpSp>
        <p:nvGrpSpPr>
          <p:cNvPr id="7" name="Shape 546"/>
          <p:cNvGrpSpPr/>
          <p:nvPr/>
        </p:nvGrpSpPr>
        <p:grpSpPr>
          <a:xfrm>
            <a:off x="10032438" y="836712"/>
            <a:ext cx="1133343" cy="1056117"/>
            <a:chOff x="5300400" y="3670175"/>
            <a:chExt cx="421300" cy="399325"/>
          </a:xfrm>
          <a:solidFill>
            <a:srgbClr val="FFFF00"/>
          </a:solidFill>
        </p:grpSpPr>
        <p:sp>
          <p:nvSpPr>
            <p:cNvPr id="8" name="Shape 547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0" t="0" r="0" b="0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Shape 548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0" t="0" r="0" b="0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Shape 549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0" t="0" r="0" b="0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Shape 550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0" t="0" r="0" b="0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Shape 551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0" t="0" r="0" b="0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aphicFrame>
        <p:nvGraphicFramePr>
          <p:cNvPr id="311" name="Shape 309">
            <a:extLst>
              <a:ext uri="{FF2B5EF4-FFF2-40B4-BE49-F238E27FC236}">
                <a16:creationId xmlns:a16="http://schemas.microsoft.com/office/drawing/2014/main" id="{F48541B6-F7D1-4C3C-A26A-D703B2F512DA}"/>
              </a:ext>
            </a:extLst>
          </p:cNvPr>
          <p:cNvGraphicFramePr/>
          <p:nvPr/>
        </p:nvGraphicFramePr>
        <p:xfrm>
          <a:off x="1203565" y="0"/>
          <a:ext cx="4189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Reflexión</a:t>
            </a: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CL" dirty="0"/>
              <a:t>¿Cómo afecta a la ciudadanía la implementación de los modelos económicos?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dirty="0"/>
              <a:t>¿Cómo sería para ti el mejor modelo económico para Chile? Da algunas características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CL" smtClean="0"/>
              <a:pPr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5856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EFFF00-7D1C-444B-B373-5DEEAA214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es-ES">
                <a:solidFill>
                  <a:schemeClr val="bg1"/>
                </a:solidFill>
              </a:rPr>
              <a:t>Objetivo</a:t>
            </a:r>
          </a:p>
        </p:txBody>
      </p:sp>
      <p:cxnSp>
        <p:nvCxnSpPr>
          <p:cNvPr id="14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BA444F-8617-4527-9EC0-4D720F01F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>
                <a:solidFill>
                  <a:schemeClr val="bg1"/>
                </a:solidFill>
              </a:rPr>
              <a:t>Analizar el modelo de crecimiento implementado por Chile a mediados del siglo XX, considerando sus características e impacto en la configuración de la sociedad chilena de la época.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06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B89D37-D9B8-496B-A2D5-633E5404B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800" y="448721"/>
            <a:ext cx="4713997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Recordemos</a:t>
            </a:r>
          </a:p>
        </p:txBody>
      </p:sp>
      <p:pic>
        <p:nvPicPr>
          <p:cNvPr id="4" name="Elementos multimedia en línea 3" title="1939: &quot;Gobernar es Educar&quot; (audio original)">
            <a:hlinkClick r:id="" action="ppaction://media"/>
            <a:extLst>
              <a:ext uri="{FF2B5EF4-FFF2-40B4-BE49-F238E27FC236}">
                <a16:creationId xmlns:a16="http://schemas.microsoft.com/office/drawing/2014/main" id="{0BF667B8-F4AE-4038-B3D3-DF89B0A8BD0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346" y="1835284"/>
            <a:ext cx="5666547" cy="318743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E23EF37D-72E5-4E60-9831-62EE6BBA69B1}"/>
              </a:ext>
            </a:extLst>
          </p:cNvPr>
          <p:cNvSpPr txBox="1"/>
          <p:nvPr/>
        </p:nvSpPr>
        <p:spPr>
          <a:xfrm>
            <a:off x="6527800" y="1909192"/>
            <a:ext cx="4713997" cy="364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sz="1700" dirty="0">
                <a:solidFill>
                  <a:schemeClr val="bg1"/>
                </a:solidFill>
              </a:rPr>
              <a:t>A partir del discurso del presidente PAC, responde: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17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700" dirty="0">
                <a:solidFill>
                  <a:schemeClr val="bg1"/>
                </a:solidFill>
              </a:rPr>
              <a:t>¿Cuáles fueron los principales objetivos de los gobiernos radicales?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17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700" dirty="0">
                <a:solidFill>
                  <a:schemeClr val="bg1"/>
                </a:solidFill>
              </a:rPr>
              <a:t>¿A qué sector(es) de la población prestaron una mayor atención?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17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17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700" dirty="0">
                <a:solidFill>
                  <a:schemeClr val="bg1"/>
                </a:solidFill>
              </a:rPr>
              <a:t>¿Qué podría haber jugado la economía en el desarrollo de su proyecto político?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5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subTitle" idx="4294967295"/>
          </p:nvPr>
        </p:nvSpPr>
        <p:spPr>
          <a:xfrm>
            <a:off x="1623672" y="74645"/>
            <a:ext cx="9767297" cy="80243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CL" sz="4800" b="1" dirty="0"/>
              <a:t>¿Qué es un modelo económico?</a:t>
            </a:r>
          </a:p>
        </p:txBody>
      </p: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552" y="1289186"/>
            <a:ext cx="7650895" cy="542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80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Modelo económico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>
          <a:xfrm>
            <a:off x="1581388" y="1977208"/>
            <a:ext cx="9079600" cy="4149600"/>
          </a:xfrm>
        </p:spPr>
        <p:txBody>
          <a:bodyPr/>
          <a:lstStyle/>
          <a:p>
            <a:r>
              <a:rPr lang="es-CL" dirty="0"/>
              <a:t>Es un esquema diseñado por un gobierno para organizar la actividad económica y buscar un vínculo armónico entre las </a:t>
            </a:r>
            <a:r>
              <a:rPr lang="es-CL" b="1" dirty="0"/>
              <a:t>empresas</a:t>
            </a:r>
            <a:r>
              <a:rPr lang="es-CL" dirty="0"/>
              <a:t> y el resto de los actores sociales.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CL" smtClean="0"/>
              <a:pPr/>
              <a:t>5</a:t>
            </a:fld>
            <a:endParaRPr lang="es-CL"/>
          </a:p>
        </p:txBody>
      </p:sp>
      <p:pic>
        <p:nvPicPr>
          <p:cNvPr id="1026" name="Picture 2" descr="Resultado de imagen para modelo econom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091" y="4364806"/>
            <a:ext cx="3974195" cy="232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19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29361" y="386972"/>
            <a:ext cx="5171200" cy="580800"/>
          </a:xfrm>
        </p:spPr>
        <p:txBody>
          <a:bodyPr/>
          <a:lstStyle/>
          <a:p>
            <a:r>
              <a:rPr lang="es-CL" dirty="0"/>
              <a:t>Modelos económicos en Chile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CL" smtClean="0"/>
              <a:pPr/>
              <a:t>6</a:t>
            </a:fld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9288"/>
            <a:ext cx="12192000" cy="564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49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Modelo de crecimiento hacia afuera 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971368" y="2711395"/>
            <a:ext cx="4114801" cy="3465568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 fontScale="92500" lnSpcReduction="10000"/>
          </a:bodyPr>
          <a:lstStyle/>
          <a:p>
            <a:pPr indent="-228600" algn="ctr"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s-CL" sz="2800" dirty="0">
                <a:latin typeface="+mn-lt"/>
                <a:ea typeface="+mn-ea"/>
                <a:cs typeface="+mn-cs"/>
              </a:rPr>
              <a:t>Basado en las exportaciones de materias primas </a:t>
            </a:r>
          </a:p>
          <a:p>
            <a:pPr indent="-228600" algn="ctr"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s-CL" sz="2800" dirty="0">
                <a:latin typeface="+mn-lt"/>
                <a:ea typeface="+mn-ea"/>
                <a:cs typeface="+mn-cs"/>
              </a:rPr>
              <a:t>Salitre, carbón, etc. </a:t>
            </a:r>
          </a:p>
          <a:p>
            <a:pPr indent="-228600" algn="ctr"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s-CL" sz="2800" dirty="0">
                <a:latin typeface="+mn-lt"/>
                <a:ea typeface="+mn-ea"/>
                <a:cs typeface="+mn-cs"/>
              </a:rPr>
              <a:t>Europa, Reino Unido, Alemania, Francia y Estados Unidos. </a:t>
            </a:r>
          </a:p>
          <a:p>
            <a:pPr indent="-228600" algn="ctr"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</a:pPr>
            <a:r>
              <a:rPr lang="es-CL" sz="2800" dirty="0">
                <a:latin typeface="+mn-lt"/>
                <a:ea typeface="+mn-ea"/>
                <a:cs typeface="+mn-cs"/>
              </a:rPr>
              <a:t>1918 Creación del salitre sintético  </a:t>
            </a:r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3" b="20181"/>
          <a:stretch/>
        </p:blipFill>
        <p:spPr bwMode="auto"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l hÃ©roe alemÃ¡n y el enemigo chilen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1" b="21317"/>
          <a:stretch/>
        </p:blipFill>
        <p:spPr bwMode="auto"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3.bp.blogspot.com/-C1LTSKF6g7k/VrImKwwtFEI/AAAAAAAAHZk/2v6yH5oIRAY/s1600/Trencito%2Bde%2BLot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" r="3" b="3"/>
          <a:stretch/>
        </p:blipFill>
        <p:spPr bwMode="auto"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98276" y="5586609"/>
            <a:ext cx="3458367" cy="347626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s-CL" dirty="0">
                <a:solidFill>
                  <a:srgbClr val="FFFFFF"/>
                </a:solidFill>
              </a:rPr>
              <a:t>Fritz Haber: Creador del salitre sintético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1EE285D5-8110-4AE6-AF36-F83E457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Shape 170"/>
          <p:cNvSpPr txBox="1">
            <a:spLocks noGrp="1"/>
          </p:cNvSpPr>
          <p:nvPr>
            <p:ph type="ctrTitle" idx="4294967295"/>
          </p:nvPr>
        </p:nvSpPr>
        <p:spPr>
          <a:xfrm>
            <a:off x="629328" y="464408"/>
            <a:ext cx="4399872" cy="164253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Crisis!</a:t>
            </a:r>
          </a:p>
        </p:txBody>
      </p:sp>
      <p:sp>
        <p:nvSpPr>
          <p:cNvPr id="19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328" y="2457800"/>
            <a:ext cx="3877056" cy="18288"/>
          </a:xfrm>
          <a:custGeom>
            <a:avLst/>
            <a:gdLst>
              <a:gd name="connsiteX0" fmla="*/ 0 w 3877056"/>
              <a:gd name="connsiteY0" fmla="*/ 0 h 18288"/>
              <a:gd name="connsiteX1" fmla="*/ 723717 w 3877056"/>
              <a:gd name="connsiteY1" fmla="*/ 0 h 18288"/>
              <a:gd name="connsiteX2" fmla="*/ 1447434 w 3877056"/>
              <a:gd name="connsiteY2" fmla="*/ 0 h 18288"/>
              <a:gd name="connsiteX3" fmla="*/ 1977299 w 3877056"/>
              <a:gd name="connsiteY3" fmla="*/ 0 h 18288"/>
              <a:gd name="connsiteX4" fmla="*/ 2623475 w 3877056"/>
              <a:gd name="connsiteY4" fmla="*/ 0 h 18288"/>
              <a:gd name="connsiteX5" fmla="*/ 3192109 w 3877056"/>
              <a:gd name="connsiteY5" fmla="*/ 0 h 18288"/>
              <a:gd name="connsiteX6" fmla="*/ 3877056 w 3877056"/>
              <a:gd name="connsiteY6" fmla="*/ 0 h 18288"/>
              <a:gd name="connsiteX7" fmla="*/ 3877056 w 3877056"/>
              <a:gd name="connsiteY7" fmla="*/ 18288 h 18288"/>
              <a:gd name="connsiteX8" fmla="*/ 3230880 w 3877056"/>
              <a:gd name="connsiteY8" fmla="*/ 18288 h 18288"/>
              <a:gd name="connsiteX9" fmla="*/ 2662245 w 3877056"/>
              <a:gd name="connsiteY9" fmla="*/ 18288 h 18288"/>
              <a:gd name="connsiteX10" fmla="*/ 2016069 w 3877056"/>
              <a:gd name="connsiteY10" fmla="*/ 18288 h 18288"/>
              <a:gd name="connsiteX11" fmla="*/ 1408664 w 3877056"/>
              <a:gd name="connsiteY11" fmla="*/ 18288 h 18288"/>
              <a:gd name="connsiteX12" fmla="*/ 840029 w 3877056"/>
              <a:gd name="connsiteY12" fmla="*/ 18288 h 18288"/>
              <a:gd name="connsiteX13" fmla="*/ 0 w 3877056"/>
              <a:gd name="connsiteY13" fmla="*/ 18288 h 18288"/>
              <a:gd name="connsiteX14" fmla="*/ 0 w 3877056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7056" h="18288" fill="none" extrusionOk="0">
                <a:moveTo>
                  <a:pt x="0" y="0"/>
                </a:moveTo>
                <a:cubicBezTo>
                  <a:pt x="155902" y="14477"/>
                  <a:pt x="567164" y="18992"/>
                  <a:pt x="723717" y="0"/>
                </a:cubicBezTo>
                <a:cubicBezTo>
                  <a:pt x="880270" y="-18992"/>
                  <a:pt x="1230427" y="-33316"/>
                  <a:pt x="1447434" y="0"/>
                </a:cubicBezTo>
                <a:cubicBezTo>
                  <a:pt x="1664441" y="33316"/>
                  <a:pt x="1866557" y="5702"/>
                  <a:pt x="1977299" y="0"/>
                </a:cubicBezTo>
                <a:cubicBezTo>
                  <a:pt x="2088041" y="-5702"/>
                  <a:pt x="2302485" y="24099"/>
                  <a:pt x="2623475" y="0"/>
                </a:cubicBezTo>
                <a:cubicBezTo>
                  <a:pt x="2944465" y="-24099"/>
                  <a:pt x="2993399" y="-19795"/>
                  <a:pt x="3192109" y="0"/>
                </a:cubicBezTo>
                <a:cubicBezTo>
                  <a:pt x="3390819" y="19795"/>
                  <a:pt x="3581349" y="-26551"/>
                  <a:pt x="3877056" y="0"/>
                </a:cubicBezTo>
                <a:cubicBezTo>
                  <a:pt x="3877095" y="7328"/>
                  <a:pt x="3877675" y="9982"/>
                  <a:pt x="3877056" y="18288"/>
                </a:cubicBezTo>
                <a:cubicBezTo>
                  <a:pt x="3576596" y="42394"/>
                  <a:pt x="3502355" y="16962"/>
                  <a:pt x="3230880" y="18288"/>
                </a:cubicBezTo>
                <a:cubicBezTo>
                  <a:pt x="2959405" y="19614"/>
                  <a:pt x="2924948" y="18543"/>
                  <a:pt x="2662245" y="18288"/>
                </a:cubicBezTo>
                <a:cubicBezTo>
                  <a:pt x="2399543" y="18033"/>
                  <a:pt x="2231855" y="26028"/>
                  <a:pt x="2016069" y="18288"/>
                </a:cubicBezTo>
                <a:cubicBezTo>
                  <a:pt x="1800283" y="10548"/>
                  <a:pt x="1665927" y="755"/>
                  <a:pt x="1408664" y="18288"/>
                </a:cubicBezTo>
                <a:cubicBezTo>
                  <a:pt x="1151402" y="35821"/>
                  <a:pt x="1016899" y="28407"/>
                  <a:pt x="840029" y="18288"/>
                </a:cubicBezTo>
                <a:cubicBezTo>
                  <a:pt x="663160" y="8169"/>
                  <a:pt x="304031" y="-14425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877056" h="18288" stroke="0" extrusionOk="0">
                <a:moveTo>
                  <a:pt x="0" y="0"/>
                </a:moveTo>
                <a:cubicBezTo>
                  <a:pt x="205869" y="28368"/>
                  <a:pt x="460328" y="6409"/>
                  <a:pt x="646176" y="0"/>
                </a:cubicBezTo>
                <a:cubicBezTo>
                  <a:pt x="832024" y="-6409"/>
                  <a:pt x="1043494" y="26447"/>
                  <a:pt x="1331123" y="0"/>
                </a:cubicBezTo>
                <a:cubicBezTo>
                  <a:pt x="1618752" y="-26447"/>
                  <a:pt x="1675797" y="-26969"/>
                  <a:pt x="1938528" y="0"/>
                </a:cubicBezTo>
                <a:cubicBezTo>
                  <a:pt x="2201259" y="26969"/>
                  <a:pt x="2439942" y="23453"/>
                  <a:pt x="2662245" y="0"/>
                </a:cubicBezTo>
                <a:cubicBezTo>
                  <a:pt x="2884548" y="-23453"/>
                  <a:pt x="3094562" y="-7899"/>
                  <a:pt x="3308421" y="0"/>
                </a:cubicBezTo>
                <a:cubicBezTo>
                  <a:pt x="3522280" y="7899"/>
                  <a:pt x="3615459" y="3066"/>
                  <a:pt x="3877056" y="0"/>
                </a:cubicBezTo>
                <a:cubicBezTo>
                  <a:pt x="3877383" y="8595"/>
                  <a:pt x="3876984" y="13110"/>
                  <a:pt x="3877056" y="18288"/>
                </a:cubicBezTo>
                <a:cubicBezTo>
                  <a:pt x="3624575" y="4903"/>
                  <a:pt x="3478089" y="20597"/>
                  <a:pt x="3230880" y="18288"/>
                </a:cubicBezTo>
                <a:cubicBezTo>
                  <a:pt x="2983671" y="15979"/>
                  <a:pt x="2743376" y="19903"/>
                  <a:pt x="2507163" y="18288"/>
                </a:cubicBezTo>
                <a:cubicBezTo>
                  <a:pt x="2270950" y="16673"/>
                  <a:pt x="1992617" y="19013"/>
                  <a:pt x="1822216" y="18288"/>
                </a:cubicBezTo>
                <a:cubicBezTo>
                  <a:pt x="1651815" y="17563"/>
                  <a:pt x="1370782" y="42338"/>
                  <a:pt x="1253581" y="18288"/>
                </a:cubicBezTo>
                <a:cubicBezTo>
                  <a:pt x="1136380" y="-5762"/>
                  <a:pt x="854528" y="8046"/>
                  <a:pt x="723717" y="18288"/>
                </a:cubicBezTo>
                <a:cubicBezTo>
                  <a:pt x="592906" y="28530"/>
                  <a:pt x="166343" y="24405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Shape 171"/>
          <p:cNvSpPr txBox="1">
            <a:spLocks noGrp="1"/>
          </p:cNvSpPr>
          <p:nvPr>
            <p:ph type="subTitle" idx="4294967295"/>
          </p:nvPr>
        </p:nvSpPr>
        <p:spPr>
          <a:xfrm>
            <a:off x="629489" y="2741264"/>
            <a:ext cx="4404039" cy="3386399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algn="ctr">
              <a:spcBef>
                <a:spcPts val="800"/>
              </a:spcBef>
            </a:pPr>
            <a:r>
              <a:rPr lang="es-CL" dirty="0"/>
              <a:t>La dependencia económica lleva a la inestabilidad y a la vulnerabilidad. </a:t>
            </a:r>
          </a:p>
          <a:p>
            <a:pPr marL="0" algn="ctr">
              <a:spcBef>
                <a:spcPts val="800"/>
              </a:spcBef>
            </a:pPr>
            <a:r>
              <a:rPr lang="es-CL" dirty="0"/>
              <a:t>- Cierres de las salitreras provocando cesantía </a:t>
            </a:r>
          </a:p>
          <a:p>
            <a:pPr marL="0" algn="ctr">
              <a:spcBef>
                <a:spcPts val="800"/>
              </a:spcBef>
            </a:pPr>
            <a:r>
              <a:rPr lang="es-CL" dirty="0"/>
              <a:t>- Hacinamiento debido a las migraciones </a:t>
            </a:r>
          </a:p>
          <a:p>
            <a:pPr marL="0">
              <a:spcBef>
                <a:spcPts val="800"/>
              </a:spcBef>
            </a:pPr>
            <a:endParaRPr lang="en-US" sz="2200" b="1" dirty="0"/>
          </a:p>
        </p:txBody>
      </p:sp>
      <p:pic>
        <p:nvPicPr>
          <p:cNvPr id="1028" name="Picture 4" descr="Resultado de imagen para primera guerra mundi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r="28546" b="2"/>
          <a:stretch/>
        </p:blipFill>
        <p:spPr bwMode="auto">
          <a:xfrm>
            <a:off x="5376648" y="448967"/>
            <a:ext cx="2800021" cy="2607952"/>
          </a:xfrm>
          <a:custGeom>
            <a:avLst/>
            <a:gdLst/>
            <a:ahLst/>
            <a:cxnLst/>
            <a:rect l="l" t="t" r="r" b="b"/>
            <a:pathLst>
              <a:path w="2800021" h="2607952">
                <a:moveTo>
                  <a:pt x="1896921" y="1283"/>
                </a:moveTo>
                <a:cubicBezTo>
                  <a:pt x="1964079" y="3763"/>
                  <a:pt x="2031133" y="9836"/>
                  <a:pt x="2097856" y="19493"/>
                </a:cubicBezTo>
                <a:cubicBezTo>
                  <a:pt x="2197875" y="35580"/>
                  <a:pt x="2298741" y="25628"/>
                  <a:pt x="2399244" y="18812"/>
                </a:cubicBezTo>
                <a:cubicBezTo>
                  <a:pt x="2520913" y="10497"/>
                  <a:pt x="2642460" y="5999"/>
                  <a:pt x="2764369" y="19631"/>
                </a:cubicBezTo>
                <a:lnTo>
                  <a:pt x="2781331" y="20066"/>
                </a:lnTo>
                <a:lnTo>
                  <a:pt x="2771027" y="223244"/>
                </a:lnTo>
                <a:cubicBezTo>
                  <a:pt x="2770027" y="306498"/>
                  <a:pt x="2772785" y="389724"/>
                  <a:pt x="2780906" y="472842"/>
                </a:cubicBezTo>
                <a:cubicBezTo>
                  <a:pt x="2793852" y="625932"/>
                  <a:pt x="2795719" y="779623"/>
                  <a:pt x="2786483" y="932933"/>
                </a:cubicBezTo>
                <a:cubicBezTo>
                  <a:pt x="2780058" y="1071462"/>
                  <a:pt x="2764299" y="1209772"/>
                  <a:pt x="2777754" y="1348629"/>
                </a:cubicBezTo>
                <a:cubicBezTo>
                  <a:pt x="2782361" y="1396405"/>
                  <a:pt x="2793512" y="1443308"/>
                  <a:pt x="2796058" y="1491412"/>
                </a:cubicBezTo>
                <a:cubicBezTo>
                  <a:pt x="2808180" y="1716767"/>
                  <a:pt x="2789997" y="1941359"/>
                  <a:pt x="2775088" y="2165950"/>
                </a:cubicBezTo>
                <a:cubicBezTo>
                  <a:pt x="2769633" y="2247759"/>
                  <a:pt x="2762966" y="2329567"/>
                  <a:pt x="2777876" y="2411376"/>
                </a:cubicBezTo>
                <a:cubicBezTo>
                  <a:pt x="2783785" y="2445894"/>
                  <a:pt x="2787349" y="2480670"/>
                  <a:pt x="2788562" y="2515512"/>
                </a:cubicBezTo>
                <a:lnTo>
                  <a:pt x="2785862" y="2598193"/>
                </a:lnTo>
                <a:lnTo>
                  <a:pt x="2765823" y="2598670"/>
                </a:lnTo>
                <a:cubicBezTo>
                  <a:pt x="2658539" y="2600165"/>
                  <a:pt x="2550823" y="2613972"/>
                  <a:pt x="2444081" y="2598670"/>
                </a:cubicBezTo>
                <a:cubicBezTo>
                  <a:pt x="2255735" y="2573645"/>
                  <a:pt x="2065408" y="2570205"/>
                  <a:pt x="1876379" y="2588429"/>
                </a:cubicBezTo>
                <a:cubicBezTo>
                  <a:pt x="1663187" y="2606148"/>
                  <a:pt x="1449075" y="2607414"/>
                  <a:pt x="1235711" y="2592226"/>
                </a:cubicBezTo>
                <a:cubicBezTo>
                  <a:pt x="1077655" y="2581411"/>
                  <a:pt x="919274" y="2573358"/>
                  <a:pt x="760677" y="2583023"/>
                </a:cubicBezTo>
                <a:cubicBezTo>
                  <a:pt x="699945" y="2586819"/>
                  <a:pt x="640728" y="2603387"/>
                  <a:pt x="580211" y="2605228"/>
                </a:cubicBezTo>
                <a:cubicBezTo>
                  <a:pt x="409739" y="2610520"/>
                  <a:pt x="239309" y="2608104"/>
                  <a:pt x="68912" y="2597979"/>
                </a:cubicBezTo>
                <a:lnTo>
                  <a:pt x="9851" y="2595036"/>
                </a:lnTo>
                <a:lnTo>
                  <a:pt x="14918" y="2533474"/>
                </a:lnTo>
                <a:cubicBezTo>
                  <a:pt x="24226" y="2470964"/>
                  <a:pt x="33057" y="2409078"/>
                  <a:pt x="21123" y="2345943"/>
                </a:cubicBezTo>
                <a:cubicBezTo>
                  <a:pt x="15873" y="2318439"/>
                  <a:pt x="11935" y="2290684"/>
                  <a:pt x="9189" y="2262929"/>
                </a:cubicBezTo>
                <a:cubicBezTo>
                  <a:pt x="3723" y="2192068"/>
                  <a:pt x="5681" y="2120806"/>
                  <a:pt x="15036" y="2050394"/>
                </a:cubicBezTo>
                <a:cubicBezTo>
                  <a:pt x="23988" y="1968631"/>
                  <a:pt x="9428" y="1886367"/>
                  <a:pt x="21362" y="1804853"/>
                </a:cubicBezTo>
                <a:cubicBezTo>
                  <a:pt x="29835" y="1739206"/>
                  <a:pt x="30157" y="1672681"/>
                  <a:pt x="22317" y="1606945"/>
                </a:cubicBezTo>
                <a:cubicBezTo>
                  <a:pt x="8211" y="1482675"/>
                  <a:pt x="9093" y="1357041"/>
                  <a:pt x="24942" y="1233009"/>
                </a:cubicBezTo>
                <a:cubicBezTo>
                  <a:pt x="34728" y="1160621"/>
                  <a:pt x="40337" y="1086110"/>
                  <a:pt x="22794" y="1015097"/>
                </a:cubicBezTo>
                <a:cubicBezTo>
                  <a:pt x="-18498" y="848195"/>
                  <a:pt x="5610" y="681043"/>
                  <a:pt x="22794" y="515015"/>
                </a:cubicBezTo>
                <a:cubicBezTo>
                  <a:pt x="33236" y="425851"/>
                  <a:pt x="33475" y="335698"/>
                  <a:pt x="23510" y="246472"/>
                </a:cubicBezTo>
                <a:cubicBezTo>
                  <a:pt x="14667" y="180579"/>
                  <a:pt x="9392" y="114270"/>
                  <a:pt x="7698" y="47862"/>
                </a:cubicBezTo>
                <a:lnTo>
                  <a:pt x="8577" y="16981"/>
                </a:lnTo>
                <a:lnTo>
                  <a:pt x="105876" y="19483"/>
                </a:lnTo>
                <a:cubicBezTo>
                  <a:pt x="269744" y="18941"/>
                  <a:pt x="433357" y="6953"/>
                  <a:pt x="596356" y="8998"/>
                </a:cubicBezTo>
                <a:cubicBezTo>
                  <a:pt x="687063" y="10088"/>
                  <a:pt x="777528" y="30535"/>
                  <a:pt x="868476" y="26719"/>
                </a:cubicBezTo>
                <a:cubicBezTo>
                  <a:pt x="1144104" y="15541"/>
                  <a:pt x="1419853" y="19221"/>
                  <a:pt x="1695360" y="4635"/>
                </a:cubicBezTo>
                <a:cubicBezTo>
                  <a:pt x="1762501" y="-82"/>
                  <a:pt x="1829763" y="-1196"/>
                  <a:pt x="1896921" y="1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3" r="-2" b="-2"/>
          <a:stretch/>
        </p:blipFill>
        <p:spPr bwMode="auto">
          <a:xfrm>
            <a:off x="5371395" y="3215684"/>
            <a:ext cx="2809123" cy="3034623"/>
          </a:xfrm>
          <a:custGeom>
            <a:avLst/>
            <a:gdLst/>
            <a:ahLst/>
            <a:cxnLst/>
            <a:rect l="l" t="t" r="r" b="b"/>
            <a:pathLst>
              <a:path w="2809123" h="3034623">
                <a:moveTo>
                  <a:pt x="909359" y="1412"/>
                </a:moveTo>
                <a:cubicBezTo>
                  <a:pt x="958144" y="-855"/>
                  <a:pt x="1007041" y="-392"/>
                  <a:pt x="1055844" y="2812"/>
                </a:cubicBezTo>
                <a:cubicBezTo>
                  <a:pt x="1188892" y="11671"/>
                  <a:pt x="1321724" y="23752"/>
                  <a:pt x="1455098" y="27433"/>
                </a:cubicBezTo>
                <a:cubicBezTo>
                  <a:pt x="1585007" y="30886"/>
                  <a:pt x="1714916" y="19724"/>
                  <a:pt x="1844174" y="11211"/>
                </a:cubicBezTo>
                <a:cubicBezTo>
                  <a:pt x="2032760" y="-1215"/>
                  <a:pt x="2221452" y="7644"/>
                  <a:pt x="2410145" y="15353"/>
                </a:cubicBezTo>
                <a:cubicBezTo>
                  <a:pt x="2481555" y="18287"/>
                  <a:pt x="2552964" y="17014"/>
                  <a:pt x="2624374" y="15060"/>
                </a:cubicBezTo>
                <a:lnTo>
                  <a:pt x="2784992" y="11774"/>
                </a:lnTo>
                <a:lnTo>
                  <a:pt x="2785432" y="38761"/>
                </a:lnTo>
                <a:cubicBezTo>
                  <a:pt x="2800584" y="206742"/>
                  <a:pt x="2808948" y="374831"/>
                  <a:pt x="2808827" y="543247"/>
                </a:cubicBezTo>
                <a:cubicBezTo>
                  <a:pt x="2810305" y="612173"/>
                  <a:pt x="2806257" y="681111"/>
                  <a:pt x="2796705" y="749514"/>
                </a:cubicBezTo>
                <a:cubicBezTo>
                  <a:pt x="2780583" y="847684"/>
                  <a:pt x="2768461" y="946836"/>
                  <a:pt x="2778522" y="1046533"/>
                </a:cubicBezTo>
                <a:cubicBezTo>
                  <a:pt x="2785553" y="1115252"/>
                  <a:pt x="2789675" y="1183862"/>
                  <a:pt x="2789432" y="1252908"/>
                </a:cubicBezTo>
                <a:cubicBezTo>
                  <a:pt x="2789432" y="1411618"/>
                  <a:pt x="2787978" y="1570434"/>
                  <a:pt x="2791008" y="1729144"/>
                </a:cubicBezTo>
                <a:cubicBezTo>
                  <a:pt x="2793675" y="1870399"/>
                  <a:pt x="2799493" y="2011110"/>
                  <a:pt x="2784826" y="2152475"/>
                </a:cubicBezTo>
                <a:cubicBezTo>
                  <a:pt x="2763249" y="2361141"/>
                  <a:pt x="2770159" y="2570898"/>
                  <a:pt x="2772704" y="2780218"/>
                </a:cubicBezTo>
                <a:lnTo>
                  <a:pt x="2785201" y="3024103"/>
                </a:lnTo>
                <a:lnTo>
                  <a:pt x="2729575" y="3019707"/>
                </a:lnTo>
                <a:cubicBezTo>
                  <a:pt x="2664468" y="3010397"/>
                  <a:pt x="2600011" y="3001566"/>
                  <a:pt x="2534253" y="3013501"/>
                </a:cubicBezTo>
                <a:cubicBezTo>
                  <a:pt x="2505606" y="3018752"/>
                  <a:pt x="2476698" y="3022690"/>
                  <a:pt x="2447790" y="3025435"/>
                </a:cubicBezTo>
                <a:cubicBezTo>
                  <a:pt x="2373985" y="3030901"/>
                  <a:pt x="2299762" y="3028945"/>
                  <a:pt x="2226426" y="3019587"/>
                </a:cubicBezTo>
                <a:cubicBezTo>
                  <a:pt x="2141266" y="3010636"/>
                  <a:pt x="2055584" y="3025196"/>
                  <a:pt x="1970684" y="3013262"/>
                </a:cubicBezTo>
                <a:cubicBezTo>
                  <a:pt x="1902309" y="3004788"/>
                  <a:pt x="1833021" y="3004466"/>
                  <a:pt x="1764554" y="3012307"/>
                </a:cubicBezTo>
                <a:cubicBezTo>
                  <a:pt x="1635120" y="3026413"/>
                  <a:pt x="1504268" y="3025530"/>
                  <a:pt x="1375082" y="3009682"/>
                </a:cubicBezTo>
                <a:cubicBezTo>
                  <a:pt x="1299687" y="2999895"/>
                  <a:pt x="1222081" y="2994286"/>
                  <a:pt x="1148118" y="3011830"/>
                </a:cubicBezTo>
                <a:cubicBezTo>
                  <a:pt x="974281" y="3053123"/>
                  <a:pt x="800184" y="3029015"/>
                  <a:pt x="627259" y="3011830"/>
                </a:cubicBezTo>
                <a:cubicBezTo>
                  <a:pt x="534391" y="3001387"/>
                  <a:pt x="440493" y="3001148"/>
                  <a:pt x="347559" y="3011113"/>
                </a:cubicBezTo>
                <a:cubicBezTo>
                  <a:pt x="278929" y="3019957"/>
                  <a:pt x="209866" y="3025232"/>
                  <a:pt x="140699" y="3026927"/>
                </a:cubicBezTo>
                <a:lnTo>
                  <a:pt x="44501" y="3024299"/>
                </a:lnTo>
                <a:lnTo>
                  <a:pt x="26973" y="2893528"/>
                </a:lnTo>
                <a:cubicBezTo>
                  <a:pt x="-4174" y="2764506"/>
                  <a:pt x="-10619" y="2635110"/>
                  <a:pt x="19693" y="2504963"/>
                </a:cubicBezTo>
                <a:cubicBezTo>
                  <a:pt x="48311" y="2384006"/>
                  <a:pt x="46914" y="2257385"/>
                  <a:pt x="15637" y="2137152"/>
                </a:cubicBezTo>
                <a:cubicBezTo>
                  <a:pt x="8714" y="2106022"/>
                  <a:pt x="4478" y="2074304"/>
                  <a:pt x="2986" y="2042386"/>
                </a:cubicBezTo>
                <a:cubicBezTo>
                  <a:pt x="-6442" y="1925867"/>
                  <a:pt x="9430" y="1810973"/>
                  <a:pt x="22676" y="1695829"/>
                </a:cubicBezTo>
                <a:cubicBezTo>
                  <a:pt x="31508" y="1622442"/>
                  <a:pt x="44993" y="1548304"/>
                  <a:pt x="22676" y="1475668"/>
                </a:cubicBezTo>
                <a:cubicBezTo>
                  <a:pt x="7389" y="1425047"/>
                  <a:pt x="3989" y="1371313"/>
                  <a:pt x="12773" y="1319017"/>
                </a:cubicBezTo>
                <a:cubicBezTo>
                  <a:pt x="27582" y="1226202"/>
                  <a:pt x="30672" y="1131749"/>
                  <a:pt x="21961" y="1038096"/>
                </a:cubicBezTo>
                <a:cubicBezTo>
                  <a:pt x="16209" y="976348"/>
                  <a:pt x="17092" y="914112"/>
                  <a:pt x="24587" y="852564"/>
                </a:cubicBezTo>
                <a:cubicBezTo>
                  <a:pt x="34491" y="769801"/>
                  <a:pt x="49886" y="685536"/>
                  <a:pt x="31150" y="602524"/>
                </a:cubicBezTo>
                <a:cubicBezTo>
                  <a:pt x="1315" y="470626"/>
                  <a:pt x="7282" y="338854"/>
                  <a:pt x="19217" y="205958"/>
                </a:cubicBezTo>
                <a:cubicBezTo>
                  <a:pt x="23692" y="156512"/>
                  <a:pt x="28406" y="106785"/>
                  <a:pt x="29763" y="56918"/>
                </a:cubicBezTo>
                <a:lnTo>
                  <a:pt x="29335" y="22484"/>
                </a:lnTo>
                <a:lnTo>
                  <a:pt x="182423" y="11326"/>
                </a:lnTo>
                <a:cubicBezTo>
                  <a:pt x="307134" y="-180"/>
                  <a:pt x="431415" y="11326"/>
                  <a:pt x="556126" y="18689"/>
                </a:cubicBezTo>
                <a:cubicBezTo>
                  <a:pt x="625195" y="22602"/>
                  <a:pt x="694588" y="27319"/>
                  <a:pt x="763549" y="16388"/>
                </a:cubicBezTo>
                <a:cubicBezTo>
                  <a:pt x="811902" y="8674"/>
                  <a:pt x="860574" y="3678"/>
                  <a:pt x="909359" y="141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SEGUNDA guerra mundia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8" r="20047" b="-1"/>
          <a:stretch/>
        </p:blipFill>
        <p:spPr bwMode="auto">
          <a:xfrm>
            <a:off x="8344949" y="453323"/>
            <a:ext cx="3451906" cy="3553662"/>
          </a:xfrm>
          <a:custGeom>
            <a:avLst/>
            <a:gdLst/>
            <a:ahLst/>
            <a:cxnLst/>
            <a:rect l="l" t="t" r="r" b="b"/>
            <a:pathLst>
              <a:path w="3451906" h="3553662">
                <a:moveTo>
                  <a:pt x="723689" y="906"/>
                </a:moveTo>
                <a:cubicBezTo>
                  <a:pt x="772066" y="2729"/>
                  <a:pt x="820443" y="7023"/>
                  <a:pt x="868820" y="11181"/>
                </a:cubicBezTo>
                <a:cubicBezTo>
                  <a:pt x="1039107" y="26039"/>
                  <a:pt x="1209273" y="19359"/>
                  <a:pt x="1379198" y="8454"/>
                </a:cubicBezTo>
                <a:cubicBezTo>
                  <a:pt x="1496186" y="1474"/>
                  <a:pt x="1613486" y="5305"/>
                  <a:pt x="1729930" y="19904"/>
                </a:cubicBezTo>
                <a:lnTo>
                  <a:pt x="1770732" y="22354"/>
                </a:lnTo>
                <a:lnTo>
                  <a:pt x="1793470" y="25525"/>
                </a:lnTo>
                <a:lnTo>
                  <a:pt x="1895014" y="29765"/>
                </a:lnTo>
                <a:lnTo>
                  <a:pt x="1895984" y="30265"/>
                </a:lnTo>
                <a:lnTo>
                  <a:pt x="1908078" y="30265"/>
                </a:lnTo>
                <a:lnTo>
                  <a:pt x="1909048" y="29667"/>
                </a:lnTo>
                <a:lnTo>
                  <a:pt x="2008240" y="25525"/>
                </a:lnTo>
                <a:lnTo>
                  <a:pt x="2081672" y="15283"/>
                </a:lnTo>
                <a:lnTo>
                  <a:pt x="2184918" y="9562"/>
                </a:lnTo>
                <a:cubicBezTo>
                  <a:pt x="2268544" y="8356"/>
                  <a:pt x="2352209" y="10573"/>
                  <a:pt x="2435750" y="16224"/>
                </a:cubicBezTo>
                <a:cubicBezTo>
                  <a:pt x="2589588" y="24540"/>
                  <a:pt x="2743185" y="15952"/>
                  <a:pt x="2896904" y="5864"/>
                </a:cubicBezTo>
                <a:cubicBezTo>
                  <a:pt x="2988276" y="-133"/>
                  <a:pt x="3079618" y="1639"/>
                  <a:pt x="3170959" y="5268"/>
                </a:cubicBezTo>
                <a:lnTo>
                  <a:pt x="3437940" y="15543"/>
                </a:lnTo>
                <a:lnTo>
                  <a:pt x="3440062" y="77084"/>
                </a:lnTo>
                <a:cubicBezTo>
                  <a:pt x="3439759" y="207598"/>
                  <a:pt x="3426999" y="337557"/>
                  <a:pt x="3419542" y="467764"/>
                </a:cubicBezTo>
                <a:cubicBezTo>
                  <a:pt x="3416314" y="527314"/>
                  <a:pt x="3411472" y="587156"/>
                  <a:pt x="3410666" y="646723"/>
                </a:cubicBezTo>
                <a:cubicBezTo>
                  <a:pt x="3409858" y="706293"/>
                  <a:pt x="3413086" y="765586"/>
                  <a:pt x="3425999" y="824040"/>
                </a:cubicBezTo>
                <a:cubicBezTo>
                  <a:pt x="3458153" y="973974"/>
                  <a:pt x="3447305" y="1120693"/>
                  <a:pt x="3425999" y="1269168"/>
                </a:cubicBezTo>
                <a:cubicBezTo>
                  <a:pt x="3415281" y="1344279"/>
                  <a:pt x="3402111" y="1421878"/>
                  <a:pt x="3425353" y="1494944"/>
                </a:cubicBezTo>
                <a:cubicBezTo>
                  <a:pt x="3464867" y="1616236"/>
                  <a:pt x="3452342" y="1736506"/>
                  <a:pt x="3438266" y="1858381"/>
                </a:cubicBezTo>
                <a:cubicBezTo>
                  <a:pt x="3429228" y="1937294"/>
                  <a:pt x="3419930" y="2017084"/>
                  <a:pt x="3430518" y="2095996"/>
                </a:cubicBezTo>
                <a:cubicBezTo>
                  <a:pt x="3446660" y="2216411"/>
                  <a:pt x="3439170" y="2335949"/>
                  <a:pt x="3431293" y="2456072"/>
                </a:cubicBezTo>
                <a:cubicBezTo>
                  <a:pt x="3426129" y="2537469"/>
                  <a:pt x="3413086" y="2619889"/>
                  <a:pt x="3430002" y="2700556"/>
                </a:cubicBezTo>
                <a:cubicBezTo>
                  <a:pt x="3441812" y="2765790"/>
                  <a:pt x="3444254" y="2832749"/>
                  <a:pt x="3437233" y="2898861"/>
                </a:cubicBezTo>
                <a:cubicBezTo>
                  <a:pt x="3429485" y="3003493"/>
                  <a:pt x="3415798" y="3108125"/>
                  <a:pt x="3435297" y="3213050"/>
                </a:cubicBezTo>
                <a:cubicBezTo>
                  <a:pt x="3445497" y="3268582"/>
                  <a:pt x="3441754" y="3324843"/>
                  <a:pt x="3438137" y="3380812"/>
                </a:cubicBezTo>
                <a:lnTo>
                  <a:pt x="3429447" y="3533975"/>
                </a:lnTo>
                <a:lnTo>
                  <a:pt x="3428457" y="3533971"/>
                </a:lnTo>
                <a:cubicBezTo>
                  <a:pt x="3362736" y="3534214"/>
                  <a:pt x="3297429" y="3530092"/>
                  <a:pt x="3232020" y="3523062"/>
                </a:cubicBezTo>
                <a:cubicBezTo>
                  <a:pt x="3137124" y="3513000"/>
                  <a:pt x="3042746" y="3525122"/>
                  <a:pt x="2949304" y="3541245"/>
                </a:cubicBezTo>
                <a:cubicBezTo>
                  <a:pt x="2884196" y="3550796"/>
                  <a:pt x="2818577" y="3554844"/>
                  <a:pt x="2752970" y="3553366"/>
                </a:cubicBezTo>
                <a:cubicBezTo>
                  <a:pt x="2592664" y="3553487"/>
                  <a:pt x="2432670" y="3545124"/>
                  <a:pt x="2272778" y="3529971"/>
                </a:cubicBezTo>
                <a:cubicBezTo>
                  <a:pt x="2213920" y="3526298"/>
                  <a:pt x="2154916" y="3527959"/>
                  <a:pt x="2096275" y="3534941"/>
                </a:cubicBezTo>
                <a:cubicBezTo>
                  <a:pt x="2030066" y="3541923"/>
                  <a:pt x="1963369" y="3539486"/>
                  <a:pt x="1897658" y="3527668"/>
                </a:cubicBezTo>
                <a:cubicBezTo>
                  <a:pt x="1858723" y="3520213"/>
                  <a:pt x="1819789" y="3518153"/>
                  <a:pt x="1780854" y="3518637"/>
                </a:cubicBezTo>
                <a:cubicBezTo>
                  <a:pt x="1741920" y="3519123"/>
                  <a:pt x="1702985" y="3522153"/>
                  <a:pt x="1664051" y="3524880"/>
                </a:cubicBezTo>
                <a:cubicBezTo>
                  <a:pt x="1450275" y="3539790"/>
                  <a:pt x="1236498" y="3557973"/>
                  <a:pt x="1021996" y="3545850"/>
                </a:cubicBezTo>
                <a:cubicBezTo>
                  <a:pt x="976208" y="3543304"/>
                  <a:pt x="931564" y="3532154"/>
                  <a:pt x="886089" y="3527546"/>
                </a:cubicBezTo>
                <a:cubicBezTo>
                  <a:pt x="753918" y="3514091"/>
                  <a:pt x="622269" y="3529851"/>
                  <a:pt x="490410" y="3536275"/>
                </a:cubicBezTo>
                <a:cubicBezTo>
                  <a:pt x="344484" y="3545511"/>
                  <a:pt x="198194" y="3543645"/>
                  <a:pt x="52476" y="3530699"/>
                </a:cubicBezTo>
                <a:lnTo>
                  <a:pt x="16096" y="3528137"/>
                </a:lnTo>
                <a:lnTo>
                  <a:pt x="13820" y="3457111"/>
                </a:lnTo>
                <a:cubicBezTo>
                  <a:pt x="6425" y="3369848"/>
                  <a:pt x="-1454" y="3282586"/>
                  <a:pt x="8728" y="3195323"/>
                </a:cubicBezTo>
                <a:cubicBezTo>
                  <a:pt x="18037" y="3120746"/>
                  <a:pt x="19541" y="3045559"/>
                  <a:pt x="13214" y="2970732"/>
                </a:cubicBezTo>
                <a:cubicBezTo>
                  <a:pt x="6911" y="2888880"/>
                  <a:pt x="6911" y="2806721"/>
                  <a:pt x="13214" y="2724870"/>
                </a:cubicBezTo>
                <a:cubicBezTo>
                  <a:pt x="18062" y="2646442"/>
                  <a:pt x="26184" y="2567797"/>
                  <a:pt x="17457" y="2489589"/>
                </a:cubicBezTo>
                <a:cubicBezTo>
                  <a:pt x="5335" y="2379639"/>
                  <a:pt x="9335" y="2270015"/>
                  <a:pt x="16729" y="2160282"/>
                </a:cubicBezTo>
                <a:cubicBezTo>
                  <a:pt x="22790" y="2069639"/>
                  <a:pt x="31640" y="1978667"/>
                  <a:pt x="17335" y="1888460"/>
                </a:cubicBezTo>
                <a:cubicBezTo>
                  <a:pt x="159" y="1768104"/>
                  <a:pt x="-4267" y="1646557"/>
                  <a:pt x="4122" y="1525448"/>
                </a:cubicBezTo>
                <a:cubicBezTo>
                  <a:pt x="17093" y="1276969"/>
                  <a:pt x="13820" y="1028271"/>
                  <a:pt x="23760" y="779682"/>
                </a:cubicBezTo>
                <a:cubicBezTo>
                  <a:pt x="27153" y="697655"/>
                  <a:pt x="8971" y="616065"/>
                  <a:pt x="8002" y="534256"/>
                </a:cubicBezTo>
                <a:cubicBezTo>
                  <a:pt x="6790" y="436250"/>
                  <a:pt x="11124" y="337998"/>
                  <a:pt x="14291" y="239596"/>
                </a:cubicBezTo>
                <a:lnTo>
                  <a:pt x="13744" y="13183"/>
                </a:lnTo>
                <a:lnTo>
                  <a:pt x="56934" y="10499"/>
                </a:lnTo>
                <a:cubicBezTo>
                  <a:pt x="147688" y="3411"/>
                  <a:pt x="238784" y="3411"/>
                  <a:pt x="329538" y="10499"/>
                </a:cubicBezTo>
                <a:cubicBezTo>
                  <a:pt x="412505" y="17614"/>
                  <a:pt x="495870" y="15924"/>
                  <a:pt x="578558" y="5455"/>
                </a:cubicBezTo>
                <a:cubicBezTo>
                  <a:pt x="626936" y="-270"/>
                  <a:pt x="675313" y="-917"/>
                  <a:pt x="723689" y="90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CRISIS DEL 29 JUEVES NEGR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5" r="-3" b="38068"/>
          <a:stretch/>
        </p:blipFill>
        <p:spPr bwMode="auto">
          <a:xfrm>
            <a:off x="8350554" y="4171427"/>
            <a:ext cx="3434858" cy="2084130"/>
          </a:xfrm>
          <a:custGeom>
            <a:avLst/>
            <a:gdLst/>
            <a:ahLst/>
            <a:cxnLst/>
            <a:rect l="l" t="t" r="r" b="b"/>
            <a:pathLst>
              <a:path w="3434858" h="2084130">
                <a:moveTo>
                  <a:pt x="1225971" y="1141"/>
                </a:moveTo>
                <a:cubicBezTo>
                  <a:pt x="1283624" y="3345"/>
                  <a:pt x="1341187" y="8746"/>
                  <a:pt x="1398467" y="17334"/>
                </a:cubicBezTo>
                <a:cubicBezTo>
                  <a:pt x="1484331" y="31639"/>
                  <a:pt x="1570921" y="22789"/>
                  <a:pt x="1657200" y="16728"/>
                </a:cubicBezTo>
                <a:cubicBezTo>
                  <a:pt x="1761649" y="9334"/>
                  <a:pt x="1865993" y="5334"/>
                  <a:pt x="1970648" y="17456"/>
                </a:cubicBezTo>
                <a:cubicBezTo>
                  <a:pt x="2045091" y="26183"/>
                  <a:pt x="2119948" y="18061"/>
                  <a:pt x="2194600" y="13213"/>
                </a:cubicBezTo>
                <a:cubicBezTo>
                  <a:pt x="2272509" y="6910"/>
                  <a:pt x="2350711" y="6910"/>
                  <a:pt x="2428622" y="13213"/>
                </a:cubicBezTo>
                <a:cubicBezTo>
                  <a:pt x="2499846" y="19540"/>
                  <a:pt x="2571412" y="18037"/>
                  <a:pt x="2642398" y="8727"/>
                </a:cubicBezTo>
                <a:cubicBezTo>
                  <a:pt x="2725458" y="-1455"/>
                  <a:pt x="2808518" y="6424"/>
                  <a:pt x="2891579" y="13819"/>
                </a:cubicBezTo>
                <a:cubicBezTo>
                  <a:pt x="3037765" y="27031"/>
                  <a:pt x="3183847" y="21092"/>
                  <a:pt x="3329721" y="11394"/>
                </a:cubicBezTo>
                <a:lnTo>
                  <a:pt x="3422995" y="10092"/>
                </a:lnTo>
                <a:lnTo>
                  <a:pt x="3423106" y="30386"/>
                </a:lnTo>
                <a:cubicBezTo>
                  <a:pt x="3435867" y="237971"/>
                  <a:pt x="3438238" y="446198"/>
                  <a:pt x="3430208" y="654090"/>
                </a:cubicBezTo>
                <a:cubicBezTo>
                  <a:pt x="3423106" y="827990"/>
                  <a:pt x="3429304" y="1002474"/>
                  <a:pt x="3417295" y="1176228"/>
                </a:cubicBezTo>
                <a:cubicBezTo>
                  <a:pt x="3411355" y="1261425"/>
                  <a:pt x="3404770" y="1348083"/>
                  <a:pt x="3419490" y="1431526"/>
                </a:cubicBezTo>
                <a:cubicBezTo>
                  <a:pt x="3444413" y="1572253"/>
                  <a:pt x="3430724" y="1710643"/>
                  <a:pt x="3415229" y="1849910"/>
                </a:cubicBezTo>
                <a:cubicBezTo>
                  <a:pt x="3410101" y="1894678"/>
                  <a:pt x="3408864" y="1939801"/>
                  <a:pt x="3411481" y="1984635"/>
                </a:cubicBezTo>
                <a:lnTo>
                  <a:pt x="3420281" y="2045052"/>
                </a:lnTo>
                <a:lnTo>
                  <a:pt x="3334389" y="2032837"/>
                </a:lnTo>
                <a:cubicBezTo>
                  <a:pt x="3297879" y="2029644"/>
                  <a:pt x="3261227" y="2028419"/>
                  <a:pt x="3224622" y="2029160"/>
                </a:cubicBezTo>
                <a:cubicBezTo>
                  <a:pt x="3151412" y="2030641"/>
                  <a:pt x="3078391" y="2039983"/>
                  <a:pt x="3007079" y="2057157"/>
                </a:cubicBezTo>
                <a:cubicBezTo>
                  <a:pt x="2872697" y="2088306"/>
                  <a:pt x="2737925" y="2094750"/>
                  <a:pt x="2602371" y="2064436"/>
                </a:cubicBezTo>
                <a:cubicBezTo>
                  <a:pt x="2476389" y="2035818"/>
                  <a:pt x="2344507" y="2037215"/>
                  <a:pt x="2219280" y="2068494"/>
                </a:cubicBezTo>
                <a:cubicBezTo>
                  <a:pt x="2186857" y="2075416"/>
                  <a:pt x="2153821" y="2079653"/>
                  <a:pt x="2120577" y="2081145"/>
                </a:cubicBezTo>
                <a:cubicBezTo>
                  <a:pt x="1999217" y="2090573"/>
                  <a:pt x="1879549" y="2074701"/>
                  <a:pt x="1759622" y="2061453"/>
                </a:cubicBezTo>
                <a:cubicBezTo>
                  <a:pt x="1683186" y="2052622"/>
                  <a:pt x="1605969" y="2039136"/>
                  <a:pt x="1530313" y="2061453"/>
                </a:cubicBezTo>
                <a:cubicBezTo>
                  <a:pt x="1477590" y="2076742"/>
                  <a:pt x="1421623" y="2080142"/>
                  <a:pt x="1367155" y="2071358"/>
                </a:cubicBezTo>
                <a:cubicBezTo>
                  <a:pt x="1270484" y="2056548"/>
                  <a:pt x="1172107" y="2053457"/>
                  <a:pt x="1074563" y="2062169"/>
                </a:cubicBezTo>
                <a:cubicBezTo>
                  <a:pt x="1010251" y="2067921"/>
                  <a:pt x="945429" y="2067038"/>
                  <a:pt x="881325" y="2059543"/>
                </a:cubicBezTo>
                <a:cubicBezTo>
                  <a:pt x="795121" y="2049639"/>
                  <a:pt x="707357" y="2034243"/>
                  <a:pt x="620895" y="2052980"/>
                </a:cubicBezTo>
                <a:cubicBezTo>
                  <a:pt x="483518" y="2082816"/>
                  <a:pt x="346272" y="2076848"/>
                  <a:pt x="207854" y="2064914"/>
                </a:cubicBezTo>
                <a:cubicBezTo>
                  <a:pt x="156354" y="2060439"/>
                  <a:pt x="104562" y="2055725"/>
                  <a:pt x="52622" y="2054367"/>
                </a:cubicBezTo>
                <a:lnTo>
                  <a:pt x="12047" y="2054851"/>
                </a:lnTo>
                <a:lnTo>
                  <a:pt x="2957" y="1815310"/>
                </a:lnTo>
                <a:cubicBezTo>
                  <a:pt x="-270" y="1732929"/>
                  <a:pt x="-1846" y="1650548"/>
                  <a:pt x="3487" y="1568139"/>
                </a:cubicBezTo>
                <a:cubicBezTo>
                  <a:pt x="12457" y="1429500"/>
                  <a:pt x="20094" y="1290971"/>
                  <a:pt x="12700" y="1152224"/>
                </a:cubicBezTo>
                <a:cubicBezTo>
                  <a:pt x="7675" y="1076879"/>
                  <a:pt x="5703" y="1001421"/>
                  <a:pt x="6775" y="925999"/>
                </a:cubicBezTo>
                <a:lnTo>
                  <a:pt x="11863" y="832882"/>
                </a:lnTo>
                <a:lnTo>
                  <a:pt x="20970" y="766654"/>
                </a:lnTo>
                <a:lnTo>
                  <a:pt x="24654" y="677192"/>
                </a:lnTo>
                <a:lnTo>
                  <a:pt x="25185" y="676317"/>
                </a:lnTo>
                <a:lnTo>
                  <a:pt x="25185" y="665409"/>
                </a:lnTo>
                <a:lnTo>
                  <a:pt x="24741" y="664535"/>
                </a:lnTo>
                <a:lnTo>
                  <a:pt x="20970" y="572951"/>
                </a:lnTo>
                <a:lnTo>
                  <a:pt x="18150" y="552445"/>
                </a:lnTo>
                <a:lnTo>
                  <a:pt x="15972" y="515645"/>
                </a:lnTo>
                <a:cubicBezTo>
                  <a:pt x="2990" y="410624"/>
                  <a:pt x="-416" y="304831"/>
                  <a:pt x="5790" y="199319"/>
                </a:cubicBezTo>
                <a:lnTo>
                  <a:pt x="13901" y="9025"/>
                </a:lnTo>
                <a:lnTo>
                  <a:pt x="109477" y="8001"/>
                </a:lnTo>
                <a:cubicBezTo>
                  <a:pt x="187346" y="8970"/>
                  <a:pt x="265007" y="27152"/>
                  <a:pt x="343084" y="23759"/>
                </a:cubicBezTo>
                <a:cubicBezTo>
                  <a:pt x="579702" y="13819"/>
                  <a:pt x="816423" y="17092"/>
                  <a:pt x="1052937" y="4121"/>
                </a:cubicBezTo>
                <a:cubicBezTo>
                  <a:pt x="1110576" y="-73"/>
                  <a:pt x="1168318" y="-1064"/>
                  <a:pt x="1225971" y="11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919536" y="196516"/>
            <a:ext cx="6336704" cy="1015663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000" dirty="0"/>
              <a:t>OBJETIVO: SUPERAR LA DEPENDENCIA ECONÓMICA</a:t>
            </a:r>
          </a:p>
        </p:txBody>
      </p:sp>
      <p:cxnSp>
        <p:nvCxnSpPr>
          <p:cNvPr id="10" name="9 Forma"/>
          <p:cNvCxnSpPr>
            <a:stCxn id="6" idx="3"/>
          </p:cNvCxnSpPr>
          <p:nvPr/>
        </p:nvCxnSpPr>
        <p:spPr>
          <a:xfrm>
            <a:off x="8256240" y="704348"/>
            <a:ext cx="288032" cy="71630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6168008" y="1484785"/>
            <a:ext cx="3960440" cy="738664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Teoría de la Dependencia </a:t>
            </a:r>
            <a:r>
              <a:rPr lang="es-MX" sz="1400" dirty="0"/>
              <a:t>(CEPAL)</a:t>
            </a:r>
          </a:p>
          <a:p>
            <a:pPr algn="ctr"/>
            <a:r>
              <a:rPr lang="es-MX" sz="1400" dirty="0"/>
              <a:t>Existencia de un </a:t>
            </a:r>
            <a:r>
              <a:rPr lang="es-MX" sz="1400" b="1" dirty="0"/>
              <a:t>centro </a:t>
            </a:r>
            <a:r>
              <a:rPr lang="es-MX" sz="1400" dirty="0"/>
              <a:t>industrial y una </a:t>
            </a:r>
            <a:r>
              <a:rPr lang="es-MX" sz="1400" b="1" dirty="0"/>
              <a:t>periferia </a:t>
            </a:r>
            <a:r>
              <a:rPr lang="es-MX" sz="1400" dirty="0"/>
              <a:t>exportadora de materias primas.</a:t>
            </a:r>
            <a:endParaRPr lang="es-CL" sz="1400" dirty="0"/>
          </a:p>
        </p:txBody>
      </p:sp>
      <p:sp>
        <p:nvSpPr>
          <p:cNvPr id="15" name="14 Rectángulo"/>
          <p:cNvSpPr/>
          <p:nvPr/>
        </p:nvSpPr>
        <p:spPr>
          <a:xfrm>
            <a:off x="1919536" y="1727847"/>
            <a:ext cx="360040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dirty="0">
                <a:solidFill>
                  <a:schemeClr val="tx1"/>
                </a:solidFill>
              </a:rPr>
              <a:t>“Crecimiento hacia fuera”</a:t>
            </a:r>
            <a:endParaRPr lang="es-CL" sz="3000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934527" y="3717032"/>
            <a:ext cx="3600400" cy="100811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dirty="0">
                <a:solidFill>
                  <a:schemeClr val="tx1"/>
                </a:solidFill>
              </a:rPr>
              <a:t>Crisis económica de 1929</a:t>
            </a:r>
            <a:endParaRPr lang="es-CL" sz="3000" dirty="0">
              <a:solidFill>
                <a:schemeClr val="tx1"/>
              </a:solidFill>
            </a:endParaRPr>
          </a:p>
        </p:txBody>
      </p:sp>
      <p:cxnSp>
        <p:nvCxnSpPr>
          <p:cNvPr id="19" name="18 Conector recto de flecha"/>
          <p:cNvCxnSpPr>
            <a:stCxn id="11" idx="1"/>
            <a:endCxn id="15" idx="3"/>
          </p:cNvCxnSpPr>
          <p:nvPr/>
        </p:nvCxnSpPr>
        <p:spPr>
          <a:xfrm flipH="1">
            <a:off x="5519936" y="1854117"/>
            <a:ext cx="648072" cy="3777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6369043" y="3717032"/>
            <a:ext cx="3600400" cy="10081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dirty="0">
                <a:solidFill>
                  <a:schemeClr val="tx1"/>
                </a:solidFill>
              </a:rPr>
              <a:t>¿Solución?</a:t>
            </a:r>
            <a:r>
              <a:rPr lang="es-CL" sz="30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s-MX" sz="3000" dirty="0">
                <a:solidFill>
                  <a:schemeClr val="tx1"/>
                </a:solidFill>
              </a:rPr>
              <a:t>Industrialización</a:t>
            </a:r>
            <a:endParaRPr lang="es-CL" sz="3000" dirty="0">
              <a:solidFill>
                <a:schemeClr val="tx1"/>
              </a:solidFill>
            </a:endParaRPr>
          </a:p>
        </p:txBody>
      </p:sp>
      <p:cxnSp>
        <p:nvCxnSpPr>
          <p:cNvPr id="24" name="23 Conector recto de flecha"/>
          <p:cNvCxnSpPr>
            <a:stCxn id="11" idx="2"/>
            <a:endCxn id="22" idx="0"/>
          </p:cNvCxnSpPr>
          <p:nvPr/>
        </p:nvCxnSpPr>
        <p:spPr>
          <a:xfrm>
            <a:off x="8148228" y="2223449"/>
            <a:ext cx="21015" cy="14935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>
            <a:stCxn id="15" idx="2"/>
            <a:endCxn id="16" idx="0"/>
          </p:cNvCxnSpPr>
          <p:nvPr/>
        </p:nvCxnSpPr>
        <p:spPr>
          <a:xfrm>
            <a:off x="3719737" y="2735957"/>
            <a:ext cx="14991" cy="981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>
            <a:stCxn id="16" idx="3"/>
            <a:endCxn id="22" idx="1"/>
          </p:cNvCxnSpPr>
          <p:nvPr/>
        </p:nvCxnSpPr>
        <p:spPr>
          <a:xfrm>
            <a:off x="5534927" y="4221088"/>
            <a:ext cx="8341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Rectángulo"/>
          <p:cNvSpPr/>
          <p:nvPr/>
        </p:nvSpPr>
        <p:spPr>
          <a:xfrm>
            <a:off x="6371984" y="5445224"/>
            <a:ext cx="360040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tx1"/>
                </a:solidFill>
              </a:rPr>
              <a:t>“Crecimiento hacia dentro”</a:t>
            </a:r>
            <a:endParaRPr lang="es-CL" sz="3000" b="1" dirty="0">
              <a:solidFill>
                <a:schemeClr val="tx1"/>
              </a:solidFill>
            </a:endParaRPr>
          </a:p>
        </p:txBody>
      </p:sp>
      <p:cxnSp>
        <p:nvCxnSpPr>
          <p:cNvPr id="31" name="30 Conector recto de flecha"/>
          <p:cNvCxnSpPr>
            <a:stCxn id="22" idx="2"/>
            <a:endCxn id="29" idx="0"/>
          </p:cNvCxnSpPr>
          <p:nvPr/>
        </p:nvCxnSpPr>
        <p:spPr>
          <a:xfrm>
            <a:off x="8169242" y="4725144"/>
            <a:ext cx="2943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>
          <a:xfrm>
            <a:off x="2753652" y="2996953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/>
              <a:t>provoca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3614444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11" grpId="0" animBg="1"/>
      <p:bldP spid="15" grpId="0" animBg="1"/>
      <p:bldP spid="16" grpId="0" animBg="1"/>
      <p:bldP spid="22" grpId="0" animBg="1"/>
      <p:bldP spid="29" grpId="0" animBg="1"/>
      <p:bldP spid="3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652</Words>
  <Application>Microsoft Office PowerPoint</Application>
  <PresentationFormat>Panorámica</PresentationFormat>
  <Paragraphs>99</Paragraphs>
  <Slides>18</Slides>
  <Notes>6</Notes>
  <HiddenSlides>0</HiddenSlides>
  <MMClips>2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Gulim</vt:lpstr>
      <vt:lpstr>Arial</vt:lpstr>
      <vt:lpstr>Calibri</vt:lpstr>
      <vt:lpstr>Calibri Light</vt:lpstr>
      <vt:lpstr>Lora</vt:lpstr>
      <vt:lpstr>Quattrocento Sans</vt:lpstr>
      <vt:lpstr>Roboto Condensed</vt:lpstr>
      <vt:lpstr>Wingdings</vt:lpstr>
      <vt:lpstr>Tema de Office</vt:lpstr>
      <vt:lpstr>Modelo de Crecimiento por Sustitución de Importaciones en Chile</vt:lpstr>
      <vt:lpstr>Objetivo</vt:lpstr>
      <vt:lpstr>Recordemos</vt:lpstr>
      <vt:lpstr>Presentación de PowerPoint</vt:lpstr>
      <vt:lpstr>Modelo económico</vt:lpstr>
      <vt:lpstr>Modelos económicos en Chile</vt:lpstr>
      <vt:lpstr>Modelo de crecimiento hacia afuera </vt:lpstr>
      <vt:lpstr>Crisis!</vt:lpstr>
      <vt:lpstr>Presentación de PowerPoint</vt:lpstr>
      <vt:lpstr>Presentación de PowerPoint</vt:lpstr>
      <vt:lpstr>Respuesta ante la crisis en América Latina  </vt:lpstr>
      <vt:lpstr>Teoría keynesiana </vt:lpstr>
      <vt:lpstr>El rol de estado en el nuevo modelo de desarrollo</vt:lpstr>
      <vt:lpstr>La creación de la  CORFO en 1939</vt:lpstr>
      <vt:lpstr>Modelo de industrialización por sustitución de importaciones</vt:lpstr>
      <vt:lpstr>Resultados</vt:lpstr>
      <vt:lpstr>Presentación de PowerPoint</vt:lpstr>
      <vt:lpstr>Reflexión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Crecimiento por Sustitución de Importaciones en Chile</dc:title>
  <dc:creator>Abraham López</dc:creator>
  <cp:lastModifiedBy>Carmen Barros Ortega</cp:lastModifiedBy>
  <cp:revision>4</cp:revision>
  <dcterms:created xsi:type="dcterms:W3CDTF">2020-07-28T09:07:36Z</dcterms:created>
  <dcterms:modified xsi:type="dcterms:W3CDTF">2021-09-10T16:26:48Z</dcterms:modified>
</cp:coreProperties>
</file>