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5" r:id="rId10"/>
    <p:sldId id="264" r:id="rId11"/>
    <p:sldId id="267"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61CEF-CAB7-4C04-AC93-06DCE5CD527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980496B-F7DD-4C55-8D2B-79C246A0B089}">
      <dgm:prSet/>
      <dgm:spPr>
        <a:solidFill>
          <a:schemeClr val="tx2"/>
        </a:solidFill>
      </dgm:spPr>
      <dgm:t>
        <a:bodyPr/>
        <a:lstStyle/>
        <a:p>
          <a:r>
            <a:rPr lang="es-CL" dirty="0"/>
            <a:t>En 1919, para establecer definitivamente la paz entre las potencias que se enfrentaron en la Primera Guerra Mundial, se firmó el Tratado de Versalles. Este fue especialmente exigente con los países vencidos, obligando a Alemania a reconocer toda la responsabilidad por el conflicto.</a:t>
          </a:r>
          <a:endParaRPr lang="en-US" dirty="0"/>
        </a:p>
      </dgm:t>
    </dgm:pt>
    <dgm:pt modelId="{CD50BCBC-E169-45BB-B7CB-3F73C4C97800}" type="parTrans" cxnId="{629061A1-1D61-4863-8E08-9FC024C4E00F}">
      <dgm:prSet/>
      <dgm:spPr/>
      <dgm:t>
        <a:bodyPr/>
        <a:lstStyle/>
        <a:p>
          <a:endParaRPr lang="en-US"/>
        </a:p>
      </dgm:t>
    </dgm:pt>
    <dgm:pt modelId="{D450C1C5-CED3-4313-AC5B-F9EE10F0AA99}" type="sibTrans" cxnId="{629061A1-1D61-4863-8E08-9FC024C4E00F}">
      <dgm:prSet/>
      <dgm:spPr/>
      <dgm:t>
        <a:bodyPr/>
        <a:lstStyle/>
        <a:p>
          <a:endParaRPr lang="en-US"/>
        </a:p>
      </dgm:t>
    </dgm:pt>
    <dgm:pt modelId="{26D7C3F6-0007-425F-8FF8-D0E4BF14B2C9}">
      <dgm:prSet/>
      <dgm:spPr>
        <a:solidFill>
          <a:schemeClr val="accent1">
            <a:lumMod val="50000"/>
          </a:schemeClr>
        </a:solidFill>
      </dgm:spPr>
      <dgm:t>
        <a:bodyPr/>
        <a:lstStyle/>
        <a:p>
          <a:r>
            <a:rPr lang="es-CL"/>
            <a:t>También se impusieron sanciones económicas y territoriales que sumieron a los países vencidos, nuevamente siendo el más afectado Alemania, en una profunda crisis económica y social.</a:t>
          </a:r>
          <a:endParaRPr lang="en-US"/>
        </a:p>
      </dgm:t>
    </dgm:pt>
    <dgm:pt modelId="{53B5FE0F-3B53-4690-A528-4D1BF4D12B27}" type="parTrans" cxnId="{7E7D48AB-3B07-4627-9E93-C06DBFE52793}">
      <dgm:prSet/>
      <dgm:spPr/>
      <dgm:t>
        <a:bodyPr/>
        <a:lstStyle/>
        <a:p>
          <a:endParaRPr lang="en-US"/>
        </a:p>
      </dgm:t>
    </dgm:pt>
    <dgm:pt modelId="{147696BD-6638-49E6-818F-83AE6D7510D7}" type="sibTrans" cxnId="{7E7D48AB-3B07-4627-9E93-C06DBFE52793}">
      <dgm:prSet/>
      <dgm:spPr/>
      <dgm:t>
        <a:bodyPr/>
        <a:lstStyle/>
        <a:p>
          <a:endParaRPr lang="en-US"/>
        </a:p>
      </dgm:t>
    </dgm:pt>
    <dgm:pt modelId="{8F15231C-58AA-4A72-AB9F-B5DB36134D64}" type="pres">
      <dgm:prSet presAssocID="{46961CEF-CAB7-4C04-AC93-06DCE5CD5279}" presName="linear" presStyleCnt="0">
        <dgm:presLayoutVars>
          <dgm:animLvl val="lvl"/>
          <dgm:resizeHandles val="exact"/>
        </dgm:presLayoutVars>
      </dgm:prSet>
      <dgm:spPr/>
    </dgm:pt>
    <dgm:pt modelId="{EEE12AB9-1032-4BD2-8C3D-A7C90083225A}" type="pres">
      <dgm:prSet presAssocID="{6980496B-F7DD-4C55-8D2B-79C246A0B089}" presName="parentText" presStyleLbl="node1" presStyleIdx="0" presStyleCnt="2">
        <dgm:presLayoutVars>
          <dgm:chMax val="0"/>
          <dgm:bulletEnabled val="1"/>
        </dgm:presLayoutVars>
      </dgm:prSet>
      <dgm:spPr/>
    </dgm:pt>
    <dgm:pt modelId="{A5CA3044-7ED5-4912-A3F2-3F5AC1F6492D}" type="pres">
      <dgm:prSet presAssocID="{D450C1C5-CED3-4313-AC5B-F9EE10F0AA99}" presName="spacer" presStyleCnt="0"/>
      <dgm:spPr/>
    </dgm:pt>
    <dgm:pt modelId="{084D9EE7-1152-4A06-A4D9-5CB0273B3018}" type="pres">
      <dgm:prSet presAssocID="{26D7C3F6-0007-425F-8FF8-D0E4BF14B2C9}" presName="parentText" presStyleLbl="node1" presStyleIdx="1" presStyleCnt="2">
        <dgm:presLayoutVars>
          <dgm:chMax val="0"/>
          <dgm:bulletEnabled val="1"/>
        </dgm:presLayoutVars>
      </dgm:prSet>
      <dgm:spPr/>
    </dgm:pt>
  </dgm:ptLst>
  <dgm:cxnLst>
    <dgm:cxn modelId="{D4836F68-8ED5-468D-806F-09F2022E141D}" type="presOf" srcId="{46961CEF-CAB7-4C04-AC93-06DCE5CD5279}" destId="{8F15231C-58AA-4A72-AB9F-B5DB36134D64}" srcOrd="0" destOrd="0" presId="urn:microsoft.com/office/officeart/2005/8/layout/vList2"/>
    <dgm:cxn modelId="{4BE18E80-EB44-4501-A306-AF13B0CA4F29}" type="presOf" srcId="{26D7C3F6-0007-425F-8FF8-D0E4BF14B2C9}" destId="{084D9EE7-1152-4A06-A4D9-5CB0273B3018}" srcOrd="0" destOrd="0" presId="urn:microsoft.com/office/officeart/2005/8/layout/vList2"/>
    <dgm:cxn modelId="{629061A1-1D61-4863-8E08-9FC024C4E00F}" srcId="{46961CEF-CAB7-4C04-AC93-06DCE5CD5279}" destId="{6980496B-F7DD-4C55-8D2B-79C246A0B089}" srcOrd="0" destOrd="0" parTransId="{CD50BCBC-E169-45BB-B7CB-3F73C4C97800}" sibTransId="{D450C1C5-CED3-4313-AC5B-F9EE10F0AA99}"/>
    <dgm:cxn modelId="{7E7D48AB-3B07-4627-9E93-C06DBFE52793}" srcId="{46961CEF-CAB7-4C04-AC93-06DCE5CD5279}" destId="{26D7C3F6-0007-425F-8FF8-D0E4BF14B2C9}" srcOrd="1" destOrd="0" parTransId="{53B5FE0F-3B53-4690-A528-4D1BF4D12B27}" sibTransId="{147696BD-6638-49E6-818F-83AE6D7510D7}"/>
    <dgm:cxn modelId="{1C4C69C6-7062-4CCE-AB5A-7094B8760089}" type="presOf" srcId="{6980496B-F7DD-4C55-8D2B-79C246A0B089}" destId="{EEE12AB9-1032-4BD2-8C3D-A7C90083225A}" srcOrd="0" destOrd="0" presId="urn:microsoft.com/office/officeart/2005/8/layout/vList2"/>
    <dgm:cxn modelId="{13FF43D9-A1C3-41D1-B4D1-1C94AFA9E372}" type="presParOf" srcId="{8F15231C-58AA-4A72-AB9F-B5DB36134D64}" destId="{EEE12AB9-1032-4BD2-8C3D-A7C90083225A}" srcOrd="0" destOrd="0" presId="urn:microsoft.com/office/officeart/2005/8/layout/vList2"/>
    <dgm:cxn modelId="{88CF9157-AC33-4AFE-9B83-02B3F52F1086}" type="presParOf" srcId="{8F15231C-58AA-4A72-AB9F-B5DB36134D64}" destId="{A5CA3044-7ED5-4912-A3F2-3F5AC1F6492D}" srcOrd="1" destOrd="0" presId="urn:microsoft.com/office/officeart/2005/8/layout/vList2"/>
    <dgm:cxn modelId="{B7A78BB5-A0EC-4E24-A774-0AC57B6F343C}" type="presParOf" srcId="{8F15231C-58AA-4A72-AB9F-B5DB36134D64}" destId="{084D9EE7-1152-4A06-A4D9-5CB0273B301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12AB9-1032-4BD2-8C3D-A7C90083225A}">
      <dsp:nvSpPr>
        <dsp:cNvPr id="0" name=""/>
        <dsp:cNvSpPr/>
      </dsp:nvSpPr>
      <dsp:spPr>
        <a:xfrm>
          <a:off x="0" y="302400"/>
          <a:ext cx="6496050" cy="1956240"/>
        </a:xfrm>
        <a:prstGeom prst="roundRect">
          <a:avLst/>
        </a:prstGeom>
        <a:solidFill>
          <a:schemeClr val="tx2"/>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L" sz="1900" kern="1200" dirty="0"/>
            <a:t>En 1919, para establecer definitivamente la paz entre las potencias que se enfrentaron en la Primera Guerra Mundial, se firmó el Tratado de Versalles. Este fue especialmente exigente con los países vencidos, obligando a Alemania a reconocer toda la responsabilidad por el conflicto.</a:t>
          </a:r>
          <a:endParaRPr lang="en-US" sz="1900" kern="1200" dirty="0"/>
        </a:p>
      </dsp:txBody>
      <dsp:txXfrm>
        <a:off x="95496" y="397896"/>
        <a:ext cx="6305058" cy="1765248"/>
      </dsp:txXfrm>
    </dsp:sp>
    <dsp:sp modelId="{084D9EE7-1152-4A06-A4D9-5CB0273B3018}">
      <dsp:nvSpPr>
        <dsp:cNvPr id="0" name=""/>
        <dsp:cNvSpPr/>
      </dsp:nvSpPr>
      <dsp:spPr>
        <a:xfrm>
          <a:off x="0" y="2313360"/>
          <a:ext cx="6496050" cy="1956240"/>
        </a:xfrm>
        <a:prstGeom prst="roundRect">
          <a:avLst/>
        </a:prstGeom>
        <a:solidFill>
          <a:schemeClr val="accent1">
            <a:lumMod val="50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L" sz="1900" kern="1200"/>
            <a:t>También se impusieron sanciones económicas y territoriales que sumieron a los países vencidos, nuevamente siendo el más afectado Alemania, en una profunda crisis económica y social.</a:t>
          </a:r>
          <a:endParaRPr lang="en-US" sz="1900" kern="1200"/>
        </a:p>
      </dsp:txBody>
      <dsp:txXfrm>
        <a:off x="95496" y="2408856"/>
        <a:ext cx="6305058" cy="17652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228981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363B62-6253-4C85-8AAB-520A184B263A}" type="datetimeFigureOut">
              <a:rPr lang="es-CL" smtClean="0"/>
              <a:t>18-06-2021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19318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157813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67602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3547483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1975523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1501774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621580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243104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180542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38855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A363B62-6253-4C85-8AAB-520A184B263A}" type="datetimeFigureOut">
              <a:rPr lang="es-CL" smtClean="0"/>
              <a:t>18-06-2021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250271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A363B62-6253-4C85-8AAB-520A184B263A}" type="datetimeFigureOut">
              <a:rPr lang="es-CL" smtClean="0"/>
              <a:t>18-06-2021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262107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39123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13080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EA363B62-6253-4C85-8AAB-520A184B263A}" type="datetimeFigureOut">
              <a:rPr lang="es-CL" smtClean="0"/>
              <a:t>18-06-2021</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134049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363B62-6253-4C85-8AAB-520A184B263A}" type="datetimeFigureOut">
              <a:rPr lang="es-CL" smtClean="0"/>
              <a:t>18-06-2021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526D644-9986-4F57-8495-4113B119FC61}" type="slidenum">
              <a:rPr lang="es-CL" smtClean="0"/>
              <a:t>‹Nº›</a:t>
            </a:fld>
            <a:endParaRPr lang="es-CL"/>
          </a:p>
        </p:txBody>
      </p:sp>
    </p:spTree>
    <p:extLst>
      <p:ext uri="{BB962C8B-B14F-4D97-AF65-F5344CB8AC3E}">
        <p14:creationId xmlns:p14="http://schemas.microsoft.com/office/powerpoint/2010/main" val="79336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A363B62-6253-4C85-8AAB-520A184B263A}" type="datetimeFigureOut">
              <a:rPr lang="es-CL" smtClean="0"/>
              <a:t>18-06-2021</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26D644-9986-4F57-8495-4113B119FC61}" type="slidenum">
              <a:rPr lang="es-CL" smtClean="0"/>
              <a:t>‹Nº›</a:t>
            </a:fld>
            <a:endParaRPr lang="es-CL"/>
          </a:p>
        </p:txBody>
      </p:sp>
    </p:spTree>
    <p:extLst>
      <p:ext uri="{BB962C8B-B14F-4D97-AF65-F5344CB8AC3E}">
        <p14:creationId xmlns:p14="http://schemas.microsoft.com/office/powerpoint/2010/main" val="76903336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www.loslunesseriefilos.com/2015/06/especial-genero-belico-la-segunda.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www.labrujulaverde.com/2009/11/composicion-de-las-divisiones-en-la-segunda-guerra-mundial" TargetMode="External"/><Relationship Id="rId7" Type="http://schemas.openxmlformats.org/officeDocument/2006/relationships/hyperlink" Target="https://es.wikipedia.org/wiki/Batalla_de_Stalingrado"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grupoexpertosentodo.blogspot.com/2015/?m=0"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18.jpg"/><Relationship Id="rId9"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cp7Ursc51Ls?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elcajondegrisom.com/2014/01/el-tratado-de-versalles-causa-o-excusa.html" TargetMode="External"/><Relationship Id="rId7" Type="http://schemas.openxmlformats.org/officeDocument/2006/relationships/diagramQuickStyle" Target="../diagrams/quickStyle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creativecommons.org/licenses/by-nc-sa/3.0/" TargetMode="Externa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desdeelexilio.com/2014/02/24/nacionalismo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teo-teoblog.blogspot.com/2012/02/la-sociedad-de-nacion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x-ray_delta_one/472270975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0652C-F417-4D05-A229-83B11FB4BC21}"/>
              </a:ext>
            </a:extLst>
          </p:cNvPr>
          <p:cNvSpPr>
            <a:spLocks noGrp="1"/>
          </p:cNvSpPr>
          <p:nvPr>
            <p:ph type="ctrTitle"/>
          </p:nvPr>
        </p:nvSpPr>
        <p:spPr>
          <a:xfrm>
            <a:off x="647701" y="1454964"/>
            <a:ext cx="3339281" cy="3308840"/>
          </a:xfrm>
        </p:spPr>
        <p:txBody>
          <a:bodyPr>
            <a:normAutofit/>
          </a:bodyPr>
          <a:lstStyle/>
          <a:p>
            <a:pPr>
              <a:lnSpc>
                <a:spcPct val="90000"/>
              </a:lnSpc>
            </a:pPr>
            <a:r>
              <a:rPr lang="es-CL" sz="4200"/>
              <a:t>Lección 2: La Segunda Guerra Mundial</a:t>
            </a:r>
          </a:p>
        </p:txBody>
      </p:sp>
      <p:sp>
        <p:nvSpPr>
          <p:cNvPr id="3" name="Subtítulo 2">
            <a:extLst>
              <a:ext uri="{FF2B5EF4-FFF2-40B4-BE49-F238E27FC236}">
                <a16:creationId xmlns:a16="http://schemas.microsoft.com/office/drawing/2014/main" id="{C9C0FB1A-ECEB-4714-9094-C1224EE95FEC}"/>
              </a:ext>
            </a:extLst>
          </p:cNvPr>
          <p:cNvSpPr>
            <a:spLocks noGrp="1"/>
          </p:cNvSpPr>
          <p:nvPr>
            <p:ph type="subTitle" idx="1"/>
          </p:nvPr>
        </p:nvSpPr>
        <p:spPr>
          <a:xfrm>
            <a:off x="647701" y="4763802"/>
            <a:ext cx="3339281" cy="1674575"/>
          </a:xfrm>
        </p:spPr>
        <p:txBody>
          <a:bodyPr>
            <a:normAutofit fontScale="77500" lnSpcReduction="20000"/>
          </a:bodyPr>
          <a:lstStyle/>
          <a:p>
            <a:r>
              <a:rPr lang="es-CL" sz="1800" dirty="0"/>
              <a:t>Unidad 1. Crisis, Totalitarismos y Guerras</a:t>
            </a:r>
          </a:p>
          <a:p>
            <a:r>
              <a:rPr lang="es-CL" sz="1800" dirty="0"/>
              <a:t>HISTORIA SEGUNDO MEDIO</a:t>
            </a:r>
          </a:p>
          <a:p>
            <a:r>
              <a:rPr lang="es-CL" sz="1800" dirty="0"/>
              <a:t>PROFESOR: ABRAHAM LÓPEZ </a:t>
            </a:r>
          </a:p>
          <a:p>
            <a:r>
              <a:rPr lang="es-CL" sz="1800" dirty="0" err="1"/>
              <a:t>OA</a:t>
            </a:r>
            <a:r>
              <a:rPr lang="es-CL" sz="1800" dirty="0"/>
              <a:t> : 03 Y 04</a:t>
            </a:r>
          </a:p>
          <a:p>
            <a:r>
              <a:rPr lang="es-CL" sz="1800" dirty="0"/>
              <a:t>Clase 21 - 22</a:t>
            </a:r>
          </a:p>
        </p:txBody>
      </p:sp>
      <p:pic>
        <p:nvPicPr>
          <p:cNvPr id="5" name="Imagen 4" descr="Imagen que contiene exterior, pasto, oveja, grupo&#10;&#10;Descripción generada automáticamente">
            <a:extLst>
              <a:ext uri="{FF2B5EF4-FFF2-40B4-BE49-F238E27FC236}">
                <a16:creationId xmlns:a16="http://schemas.microsoft.com/office/drawing/2014/main" id="{23081C01-4F0E-4365-AA36-2291A43386F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864" r="23150"/>
          <a:stretch/>
        </p:blipFill>
        <p:spPr>
          <a:xfrm>
            <a:off x="4634682" y="10"/>
            <a:ext cx="7557319" cy="6857990"/>
          </a:xfrm>
          <a:prstGeom prst="rect">
            <a:avLst/>
          </a:prstGeom>
        </p:spPr>
      </p:pic>
      <p:sp>
        <p:nvSpPr>
          <p:cNvPr id="11" name="Rectangle 10">
            <a:extLst>
              <a:ext uri="{FF2B5EF4-FFF2-40B4-BE49-F238E27FC236}">
                <a16:creationId xmlns:a16="http://schemas.microsoft.com/office/drawing/2014/main" id="{C91B2AEB-9C03-4291-82DB-27D351F31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CuadroTexto 5">
            <a:extLst>
              <a:ext uri="{FF2B5EF4-FFF2-40B4-BE49-F238E27FC236}">
                <a16:creationId xmlns:a16="http://schemas.microsoft.com/office/drawing/2014/main" id="{E0409B8A-FEFB-46A6-A9A9-75E88A499EAE}"/>
              </a:ext>
            </a:extLst>
          </p:cNvPr>
          <p:cNvSpPr txBox="1"/>
          <p:nvPr/>
        </p:nvSpPr>
        <p:spPr>
          <a:xfrm>
            <a:off x="9178034" y="6657945"/>
            <a:ext cx="3013967"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4" tooltip="http://www.loslunesseriefilos.com/2015/06/especial-genero-belico-la-segunda.html">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s-CL" sz="700">
              <a:solidFill>
                <a:srgbClr val="FFFFFF"/>
              </a:solidFill>
            </a:endParaRPr>
          </a:p>
        </p:txBody>
      </p:sp>
    </p:spTree>
    <p:extLst>
      <p:ext uri="{BB962C8B-B14F-4D97-AF65-F5344CB8AC3E}">
        <p14:creationId xmlns:p14="http://schemas.microsoft.com/office/powerpoint/2010/main" val="181318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85A9E74-2AC7-4645-8E67-D73D86BABB13}"/>
              </a:ext>
            </a:extLst>
          </p:cNvPr>
          <p:cNvSpPr/>
          <p:nvPr/>
        </p:nvSpPr>
        <p:spPr>
          <a:xfrm>
            <a:off x="132172" y="249667"/>
            <a:ext cx="8441359" cy="1152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L" sz="4800" b="1" dirty="0"/>
              <a:t>Ubicación temporal </a:t>
            </a:r>
          </a:p>
        </p:txBody>
      </p:sp>
      <p:grpSp>
        <p:nvGrpSpPr>
          <p:cNvPr id="7" name="Grupo 6">
            <a:extLst>
              <a:ext uri="{FF2B5EF4-FFF2-40B4-BE49-F238E27FC236}">
                <a16:creationId xmlns:a16="http://schemas.microsoft.com/office/drawing/2014/main" id="{5013C496-C807-4F4D-A4E2-0A3C9DFB5596}"/>
              </a:ext>
            </a:extLst>
          </p:cNvPr>
          <p:cNvGrpSpPr/>
          <p:nvPr/>
        </p:nvGrpSpPr>
        <p:grpSpPr>
          <a:xfrm>
            <a:off x="682235" y="3132693"/>
            <a:ext cx="11456892" cy="1507015"/>
            <a:chOff x="3526666" y="2434107"/>
            <a:chExt cx="8489323" cy="708338"/>
          </a:xfrm>
        </p:grpSpPr>
        <p:sp>
          <p:nvSpPr>
            <p:cNvPr id="8" name="Cheurón 7">
              <a:extLst>
                <a:ext uri="{FF2B5EF4-FFF2-40B4-BE49-F238E27FC236}">
                  <a16:creationId xmlns:a16="http://schemas.microsoft.com/office/drawing/2014/main" id="{5342078A-2A2A-4587-8231-412D3F936DE2}"/>
                </a:ext>
              </a:extLst>
            </p:cNvPr>
            <p:cNvSpPr/>
            <p:nvPr/>
          </p:nvSpPr>
          <p:spPr>
            <a:xfrm>
              <a:off x="3526666" y="2434107"/>
              <a:ext cx="955182" cy="708338"/>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dirty="0">
                <a:solidFill>
                  <a:schemeClr val="tx1"/>
                </a:solidFill>
              </a:endParaRPr>
            </a:p>
          </p:txBody>
        </p:sp>
        <p:sp>
          <p:nvSpPr>
            <p:cNvPr id="9" name="Cheurón 8">
              <a:extLst>
                <a:ext uri="{FF2B5EF4-FFF2-40B4-BE49-F238E27FC236}">
                  <a16:creationId xmlns:a16="http://schemas.microsoft.com/office/drawing/2014/main" id="{AF8B3D88-0D0D-4A88-8A9E-663CF763DA33}"/>
                </a:ext>
              </a:extLst>
            </p:cNvPr>
            <p:cNvSpPr/>
            <p:nvPr/>
          </p:nvSpPr>
          <p:spPr>
            <a:xfrm>
              <a:off x="4284372" y="2434107"/>
              <a:ext cx="2052033" cy="70833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dirty="0">
                <a:solidFill>
                  <a:schemeClr val="tx1"/>
                </a:solidFill>
              </a:endParaRPr>
            </a:p>
          </p:txBody>
        </p:sp>
        <p:sp>
          <p:nvSpPr>
            <p:cNvPr id="10" name="Cheurón 9">
              <a:extLst>
                <a:ext uri="{FF2B5EF4-FFF2-40B4-BE49-F238E27FC236}">
                  <a16:creationId xmlns:a16="http://schemas.microsoft.com/office/drawing/2014/main" id="{942DD37E-45CD-45FC-A7EE-08B1CBB57339}"/>
                </a:ext>
              </a:extLst>
            </p:cNvPr>
            <p:cNvSpPr/>
            <p:nvPr/>
          </p:nvSpPr>
          <p:spPr>
            <a:xfrm>
              <a:off x="6126052" y="2434107"/>
              <a:ext cx="955182" cy="708338"/>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a:solidFill>
                  <a:schemeClr val="tx1"/>
                </a:solidFill>
              </a:endParaRPr>
            </a:p>
          </p:txBody>
        </p:sp>
        <p:sp>
          <p:nvSpPr>
            <p:cNvPr id="11" name="Cheurón 10">
              <a:extLst>
                <a:ext uri="{FF2B5EF4-FFF2-40B4-BE49-F238E27FC236}">
                  <a16:creationId xmlns:a16="http://schemas.microsoft.com/office/drawing/2014/main" id="{7131BC41-9360-4860-9DBB-8CDF4F870C3A}"/>
                </a:ext>
              </a:extLst>
            </p:cNvPr>
            <p:cNvSpPr/>
            <p:nvPr/>
          </p:nvSpPr>
          <p:spPr>
            <a:xfrm>
              <a:off x="6911662" y="2434107"/>
              <a:ext cx="5104327" cy="708338"/>
            </a:xfrm>
            <a:prstGeom prst="chevr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a:solidFill>
                  <a:schemeClr val="tx1"/>
                </a:solidFill>
              </a:endParaRPr>
            </a:p>
          </p:txBody>
        </p:sp>
      </p:grpSp>
      <p:sp>
        <p:nvSpPr>
          <p:cNvPr id="12" name="CuadroTexto 16">
            <a:extLst>
              <a:ext uri="{FF2B5EF4-FFF2-40B4-BE49-F238E27FC236}">
                <a16:creationId xmlns:a16="http://schemas.microsoft.com/office/drawing/2014/main" id="{296BF4A0-3DEE-40A4-80D5-8D105F11A0A9}"/>
              </a:ext>
            </a:extLst>
          </p:cNvPr>
          <p:cNvSpPr txBox="1"/>
          <p:nvPr/>
        </p:nvSpPr>
        <p:spPr>
          <a:xfrm>
            <a:off x="532831" y="4639708"/>
            <a:ext cx="1171977"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b="1" dirty="0"/>
              <a:t>Primera</a:t>
            </a:r>
          </a:p>
          <a:p>
            <a:r>
              <a:rPr lang="es-MX" b="1" dirty="0"/>
              <a:t>Guerra Mundial </a:t>
            </a:r>
          </a:p>
        </p:txBody>
      </p:sp>
      <p:sp>
        <p:nvSpPr>
          <p:cNvPr id="13" name="CuadroTexto 21">
            <a:extLst>
              <a:ext uri="{FF2B5EF4-FFF2-40B4-BE49-F238E27FC236}">
                <a16:creationId xmlns:a16="http://schemas.microsoft.com/office/drawing/2014/main" id="{DE537904-D05F-4029-80C3-4B5139DFBD39}"/>
              </a:ext>
            </a:extLst>
          </p:cNvPr>
          <p:cNvSpPr txBox="1"/>
          <p:nvPr/>
        </p:nvSpPr>
        <p:spPr>
          <a:xfrm>
            <a:off x="1850871" y="4655977"/>
            <a:ext cx="1753556"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b="1" dirty="0"/>
              <a:t>Período entreguerras</a:t>
            </a:r>
          </a:p>
        </p:txBody>
      </p:sp>
      <p:sp>
        <p:nvSpPr>
          <p:cNvPr id="15" name="CuadroTexto 17">
            <a:extLst>
              <a:ext uri="{FF2B5EF4-FFF2-40B4-BE49-F238E27FC236}">
                <a16:creationId xmlns:a16="http://schemas.microsoft.com/office/drawing/2014/main" id="{5AADFC2B-2677-46C8-B481-FB8C8195BE63}"/>
              </a:ext>
            </a:extLst>
          </p:cNvPr>
          <p:cNvSpPr txBox="1"/>
          <p:nvPr/>
        </p:nvSpPr>
        <p:spPr>
          <a:xfrm>
            <a:off x="3750490" y="4639708"/>
            <a:ext cx="2030385"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3200" b="1" dirty="0"/>
              <a:t>Segunda</a:t>
            </a:r>
          </a:p>
          <a:p>
            <a:r>
              <a:rPr lang="es-MX" sz="3200" b="1" dirty="0"/>
              <a:t>Guerra Mundial </a:t>
            </a:r>
          </a:p>
        </p:txBody>
      </p:sp>
      <p:sp>
        <p:nvSpPr>
          <p:cNvPr id="16" name="CuadroTexto 19">
            <a:extLst>
              <a:ext uri="{FF2B5EF4-FFF2-40B4-BE49-F238E27FC236}">
                <a16:creationId xmlns:a16="http://schemas.microsoft.com/office/drawing/2014/main" id="{E37D9FE6-9991-4A9A-AB96-633F105B84BB}"/>
              </a:ext>
            </a:extLst>
          </p:cNvPr>
          <p:cNvSpPr txBox="1"/>
          <p:nvPr/>
        </p:nvSpPr>
        <p:spPr>
          <a:xfrm>
            <a:off x="7826557" y="4720013"/>
            <a:ext cx="149394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b="1" dirty="0"/>
              <a:t>Guerra Fría</a:t>
            </a:r>
          </a:p>
        </p:txBody>
      </p:sp>
      <p:sp>
        <p:nvSpPr>
          <p:cNvPr id="17" name="CuadroTexto 14">
            <a:extLst>
              <a:ext uri="{FF2B5EF4-FFF2-40B4-BE49-F238E27FC236}">
                <a16:creationId xmlns:a16="http://schemas.microsoft.com/office/drawing/2014/main" id="{C2C602FB-7DF6-4031-9ACF-85180D174870}"/>
              </a:ext>
            </a:extLst>
          </p:cNvPr>
          <p:cNvSpPr txBox="1"/>
          <p:nvPr/>
        </p:nvSpPr>
        <p:spPr>
          <a:xfrm>
            <a:off x="-1847833" y="2732583"/>
            <a:ext cx="1398696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000" b="1" dirty="0"/>
              <a:t>                          1914        1919                         1939          1945                                                                                    1991</a:t>
            </a:r>
          </a:p>
        </p:txBody>
      </p:sp>
    </p:spTree>
    <p:extLst>
      <p:ext uri="{BB962C8B-B14F-4D97-AF65-F5344CB8AC3E}">
        <p14:creationId xmlns:p14="http://schemas.microsoft.com/office/powerpoint/2010/main" val="403062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FDC35C-B87E-4B85-82DD-ADBB6FA39335}"/>
              </a:ext>
            </a:extLst>
          </p:cNvPr>
          <p:cNvPicPr>
            <a:picLocks noChangeAspect="1"/>
          </p:cNvPicPr>
          <p:nvPr/>
        </p:nvPicPr>
        <p:blipFill>
          <a:blip r:embed="rId2"/>
          <a:stretch>
            <a:fillRect/>
          </a:stretch>
        </p:blipFill>
        <p:spPr>
          <a:xfrm>
            <a:off x="95595" y="230832"/>
            <a:ext cx="11116902" cy="6586764"/>
          </a:xfrm>
          <a:prstGeom prst="rect">
            <a:avLst/>
          </a:prstGeom>
        </p:spPr>
      </p:pic>
      <p:sp>
        <p:nvSpPr>
          <p:cNvPr id="3" name="Marcador de contenido 2">
            <a:extLst>
              <a:ext uri="{FF2B5EF4-FFF2-40B4-BE49-F238E27FC236}">
                <a16:creationId xmlns:a16="http://schemas.microsoft.com/office/drawing/2014/main" id="{51F5A840-05AD-4E46-A3FE-6B492164903A}"/>
              </a:ext>
            </a:extLst>
          </p:cNvPr>
          <p:cNvSpPr>
            <a:spLocks noGrp="1"/>
          </p:cNvSpPr>
          <p:nvPr>
            <p:ph idx="1"/>
          </p:nvPr>
        </p:nvSpPr>
        <p:spPr>
          <a:xfrm>
            <a:off x="5119533" y="5473428"/>
            <a:ext cx="6976872" cy="1344168"/>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marL="0" indent="0">
              <a:buNone/>
            </a:pPr>
            <a:r>
              <a:rPr lang="es-CL" sz="1700" dirty="0">
                <a:solidFill>
                  <a:schemeClr val="bg1"/>
                </a:solidFill>
              </a:rPr>
              <a:t>Considerando el titulo y la simbología del mapa:</a:t>
            </a:r>
          </a:p>
          <a:p>
            <a:pPr marL="0" indent="0">
              <a:buNone/>
            </a:pPr>
            <a:r>
              <a:rPr lang="es-CL" sz="1700" dirty="0">
                <a:solidFill>
                  <a:schemeClr val="bg1"/>
                </a:solidFill>
              </a:rPr>
              <a:t>¿Qué información sobre la Segunda Guerra Mundial nos está entregando?</a:t>
            </a:r>
          </a:p>
        </p:txBody>
      </p:sp>
      <p:sp>
        <p:nvSpPr>
          <p:cNvPr id="12" name="CuadroTexto 11">
            <a:extLst>
              <a:ext uri="{FF2B5EF4-FFF2-40B4-BE49-F238E27FC236}">
                <a16:creationId xmlns:a16="http://schemas.microsoft.com/office/drawing/2014/main" id="{477EF6D9-86E9-49E1-91DE-BBE9DA209101}"/>
              </a:ext>
            </a:extLst>
          </p:cNvPr>
          <p:cNvSpPr txBox="1"/>
          <p:nvPr/>
        </p:nvSpPr>
        <p:spPr>
          <a:xfrm>
            <a:off x="3730752" y="0"/>
            <a:ext cx="440236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MX" sz="2400" b="1" dirty="0"/>
              <a:t>EXTENSIÓN  PLANETARIA</a:t>
            </a:r>
          </a:p>
        </p:txBody>
      </p:sp>
    </p:spTree>
    <p:extLst>
      <p:ext uri="{BB962C8B-B14F-4D97-AF65-F5344CB8AC3E}">
        <p14:creationId xmlns:p14="http://schemas.microsoft.com/office/powerpoint/2010/main" val="154181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E65722-A8CC-437D-A69F-CFBC496E6135}"/>
              </a:ext>
            </a:extLst>
          </p:cNvPr>
          <p:cNvSpPr>
            <a:spLocks noGrp="1"/>
          </p:cNvSpPr>
          <p:nvPr>
            <p:ph type="title"/>
          </p:nvPr>
        </p:nvSpPr>
        <p:spPr>
          <a:xfrm>
            <a:off x="1166648" y="721805"/>
            <a:ext cx="3981425" cy="2147520"/>
          </a:xfrm>
        </p:spPr>
        <p:txBody>
          <a:bodyPr>
            <a:normAutofit/>
          </a:bodyPr>
          <a:lstStyle/>
          <a:p>
            <a:r>
              <a:rPr lang="es-CL" sz="4000"/>
              <a:t>Bandos Enfrentados</a:t>
            </a:r>
          </a:p>
        </p:txBody>
      </p:sp>
      <p:sp>
        <p:nvSpPr>
          <p:cNvPr id="3" name="Marcador de contenido 2">
            <a:extLst>
              <a:ext uri="{FF2B5EF4-FFF2-40B4-BE49-F238E27FC236}">
                <a16:creationId xmlns:a16="http://schemas.microsoft.com/office/drawing/2014/main" id="{94DB681E-C40A-4DFC-B2B7-2D1BC1D60A86}"/>
              </a:ext>
            </a:extLst>
          </p:cNvPr>
          <p:cNvSpPr>
            <a:spLocks noGrp="1"/>
          </p:cNvSpPr>
          <p:nvPr>
            <p:ph idx="1"/>
          </p:nvPr>
        </p:nvSpPr>
        <p:spPr>
          <a:xfrm>
            <a:off x="363984" y="2432481"/>
            <a:ext cx="5291092" cy="3794583"/>
          </a:xfrm>
        </p:spPr>
        <p:txBody>
          <a:bodyPr anchor="ctr">
            <a:normAutofit lnSpcReduction="10000"/>
          </a:bodyPr>
          <a:lstStyle/>
          <a:p>
            <a:pPr marL="0" indent="0" algn="just">
              <a:buNone/>
            </a:pPr>
            <a:r>
              <a:rPr lang="es-CL" dirty="0"/>
              <a:t>Uno de los antecedentes de este conflicto fue la generación de alianzas políticas/militares que luego conformarían los dos grandes bloques que encabezaron la guerra.</a:t>
            </a:r>
          </a:p>
          <a:p>
            <a:pPr marL="0" indent="0" algn="just">
              <a:buNone/>
            </a:pPr>
            <a:endParaRPr lang="es-CL" dirty="0"/>
          </a:p>
          <a:p>
            <a:pPr marL="0" indent="0" algn="just">
              <a:buNone/>
            </a:pPr>
            <a:r>
              <a:rPr lang="es-CL" dirty="0"/>
              <a:t>Responde en tu cuaderno:</a:t>
            </a:r>
          </a:p>
          <a:p>
            <a:pPr marL="0" indent="0" algn="just">
              <a:buNone/>
            </a:pPr>
            <a:r>
              <a:rPr lang="es-CL" dirty="0"/>
              <a:t>¿A qué naciones/facciones corresponde cada bandera? ¿Qué podría haber motivado que estos países se aliaran entre sí?</a:t>
            </a:r>
          </a:p>
        </p:txBody>
      </p:sp>
      <p:pic>
        <p:nvPicPr>
          <p:cNvPr id="4" name="Picture 2" descr="Resultado de imagen para alianzas militares la segunda guerra mundial">
            <a:extLst>
              <a:ext uri="{FF2B5EF4-FFF2-40B4-BE49-F238E27FC236}">
                <a16:creationId xmlns:a16="http://schemas.microsoft.com/office/drawing/2014/main" id="{63EAC074-B5C1-4328-92A9-3B6CB2CF05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00" r="2" b="2"/>
          <a:stretch/>
        </p:blipFill>
        <p:spPr bwMode="auto">
          <a:xfrm>
            <a:off x="5860472" y="730949"/>
            <a:ext cx="5731071" cy="549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54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descr="Imagen que contiene persona, exterior, gente, grupo&#10;&#10;Descripción generada automáticamente">
            <a:extLst>
              <a:ext uri="{FF2B5EF4-FFF2-40B4-BE49-F238E27FC236}">
                <a16:creationId xmlns:a16="http://schemas.microsoft.com/office/drawing/2014/main" id="{E984F10E-9C30-4B43-8C51-F18C7BB7BBC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611" r="-1" b="-1"/>
          <a:stretch/>
        </p:blipFill>
        <p:spPr>
          <a:xfrm>
            <a:off x="4693921" y="-478"/>
            <a:ext cx="7498080" cy="2286478"/>
          </a:xfrm>
          <a:prstGeom prst="rect">
            <a:avLst/>
          </a:prstGeom>
        </p:spPr>
      </p:pic>
      <p:pic>
        <p:nvPicPr>
          <p:cNvPr id="12" name="Imagen 11" descr="Imagen que contiene pasto, camioneta, exterior, granja&#10;&#10;Descripción generada automáticamente">
            <a:extLst>
              <a:ext uri="{FF2B5EF4-FFF2-40B4-BE49-F238E27FC236}">
                <a16:creationId xmlns:a16="http://schemas.microsoft.com/office/drawing/2014/main" id="{DF3B4AAF-0A5D-4F36-AF16-A3265273522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140" r="1" b="18759"/>
          <a:stretch/>
        </p:blipFill>
        <p:spPr>
          <a:xfrm>
            <a:off x="5669281" y="2285999"/>
            <a:ext cx="6522720" cy="2286000"/>
          </a:xfrm>
          <a:prstGeom prst="rect">
            <a:avLst/>
          </a:prstGeom>
        </p:spPr>
      </p:pic>
      <p:pic>
        <p:nvPicPr>
          <p:cNvPr id="24" name="Imagen 23" descr="Foto blanco y negro de un grupo de personas frente a un edificio&#10;&#10;Descripción generada automáticamente">
            <a:extLst>
              <a:ext uri="{FF2B5EF4-FFF2-40B4-BE49-F238E27FC236}">
                <a16:creationId xmlns:a16="http://schemas.microsoft.com/office/drawing/2014/main" id="{9D2B2955-1563-41C6-84AB-A113F9548315}"/>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35549" r="2" b="2"/>
          <a:stretch/>
        </p:blipFill>
        <p:spPr>
          <a:xfrm>
            <a:off x="6838122" y="4571999"/>
            <a:ext cx="5353878" cy="2286000"/>
          </a:xfrm>
          <a:prstGeom prst="rect">
            <a:avLst/>
          </a:prstGeom>
        </p:spPr>
      </p:pic>
      <p:sp>
        <p:nvSpPr>
          <p:cNvPr id="4" name="Título 1">
            <a:extLst>
              <a:ext uri="{FF2B5EF4-FFF2-40B4-BE49-F238E27FC236}">
                <a16:creationId xmlns:a16="http://schemas.microsoft.com/office/drawing/2014/main" id="{054ABCC6-3A47-4FDC-9CDE-3F7C6CF95D07}"/>
              </a:ext>
            </a:extLst>
          </p:cNvPr>
          <p:cNvSpPr>
            <a:spLocks noGrp="1"/>
          </p:cNvSpPr>
          <p:nvPr>
            <p:ph type="title"/>
          </p:nvPr>
        </p:nvSpPr>
        <p:spPr>
          <a:xfrm>
            <a:off x="235400" y="120148"/>
            <a:ext cx="4088026" cy="1540988"/>
          </a:xfrm>
          <a:solidFill>
            <a:schemeClr val="bg1"/>
          </a:solidFill>
        </p:spPr>
        <p:txBody>
          <a:bodyPr vert="horz" lIns="91440" tIns="45720" rIns="91440" bIns="45720" rtlCol="0" anchor="t">
            <a:normAutofit fontScale="90000"/>
          </a:bodyPr>
          <a:lstStyle/>
          <a:p>
            <a:r>
              <a:rPr lang="es-CL" sz="5400" b="1" kern="1200" dirty="0">
                <a:solidFill>
                  <a:schemeClr val="tx1"/>
                </a:solidFill>
                <a:latin typeface="+mj-lt"/>
                <a:ea typeface="+mj-ea"/>
                <a:cs typeface="+mj-cs"/>
              </a:rPr>
              <a:t>Etapas</a:t>
            </a:r>
            <a:r>
              <a:rPr lang="en-US" sz="5400" b="1" kern="1200" dirty="0">
                <a:solidFill>
                  <a:schemeClr val="tx1"/>
                </a:solidFill>
                <a:latin typeface="+mj-lt"/>
                <a:ea typeface="+mj-ea"/>
                <a:cs typeface="+mj-cs"/>
              </a:rPr>
              <a:t> de la </a:t>
            </a:r>
            <a:r>
              <a:rPr lang="es-CL" sz="5400" b="1" dirty="0"/>
              <a:t>G</a:t>
            </a:r>
            <a:r>
              <a:rPr lang="es-CL" sz="5400" b="1" kern="1200" dirty="0">
                <a:solidFill>
                  <a:schemeClr val="tx1"/>
                </a:solidFill>
                <a:latin typeface="+mj-lt"/>
                <a:ea typeface="+mj-ea"/>
                <a:cs typeface="+mj-cs"/>
              </a:rPr>
              <a:t>uerra</a:t>
            </a:r>
          </a:p>
        </p:txBody>
      </p:sp>
      <p:sp>
        <p:nvSpPr>
          <p:cNvPr id="6" name="Marcador de contenido 2">
            <a:extLst>
              <a:ext uri="{FF2B5EF4-FFF2-40B4-BE49-F238E27FC236}">
                <a16:creationId xmlns:a16="http://schemas.microsoft.com/office/drawing/2014/main" id="{2D952E25-ACA4-4C17-A4CF-79E9DAF86240}"/>
              </a:ext>
            </a:extLst>
          </p:cNvPr>
          <p:cNvSpPr txBox="1">
            <a:spLocks/>
          </p:cNvSpPr>
          <p:nvPr/>
        </p:nvSpPr>
        <p:spPr>
          <a:xfrm>
            <a:off x="90116" y="1955374"/>
            <a:ext cx="5579165" cy="1126434"/>
          </a:xfrm>
          <a:prstGeom prst="rect">
            <a:avLst/>
          </a:prstGeom>
          <a:ln w="57150" cap="flat" cmpd="sng" algn="ctr">
            <a:solidFill>
              <a:schemeClr val="accent2"/>
            </a:solidFill>
            <a:prstDash val="lgDashDot"/>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s-CL" sz="3200" dirty="0"/>
              <a:t>1. La guerra relámpago (1939-1941).</a:t>
            </a:r>
          </a:p>
        </p:txBody>
      </p:sp>
      <p:sp>
        <p:nvSpPr>
          <p:cNvPr id="9" name="Marcador de contenido 2">
            <a:extLst>
              <a:ext uri="{FF2B5EF4-FFF2-40B4-BE49-F238E27FC236}">
                <a16:creationId xmlns:a16="http://schemas.microsoft.com/office/drawing/2014/main" id="{E373BFF1-AA6D-4E05-8920-069ED64FD96F}"/>
              </a:ext>
            </a:extLst>
          </p:cNvPr>
          <p:cNvSpPr txBox="1">
            <a:spLocks/>
          </p:cNvSpPr>
          <p:nvPr/>
        </p:nvSpPr>
        <p:spPr>
          <a:xfrm>
            <a:off x="620541" y="3393050"/>
            <a:ext cx="5579165" cy="1126434"/>
          </a:xfrm>
          <a:prstGeom prst="rect">
            <a:avLst/>
          </a:prstGeom>
          <a:ln w="57150" cap="flat" cmpd="sng" algn="ctr">
            <a:solidFill>
              <a:schemeClr val="accent2"/>
            </a:solidFill>
            <a:prstDash val="lgDashDot"/>
          </a:ln>
        </p:spPr>
        <p:style>
          <a:lnRef idx="2">
            <a:schemeClr val="accent2"/>
          </a:lnRef>
          <a:fillRef idx="1">
            <a:schemeClr val="lt1"/>
          </a:fillRef>
          <a:effectRef idx="0">
            <a:schemeClr val="accent2"/>
          </a:effectRef>
          <a:fontRef idx="minor">
            <a:schemeClr val="dk1"/>
          </a:fontRef>
        </p:style>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dk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dk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9pPr>
          </a:lstStyle>
          <a:p>
            <a:pPr marL="0" indent="0">
              <a:buNone/>
            </a:pPr>
            <a:r>
              <a:rPr lang="es-CL" sz="3200" dirty="0"/>
              <a:t>2. La guerra de dimensiones mundiales (1941-1942).</a:t>
            </a:r>
          </a:p>
        </p:txBody>
      </p:sp>
      <p:sp>
        <p:nvSpPr>
          <p:cNvPr id="10" name="Marcador de contenido 2">
            <a:extLst>
              <a:ext uri="{FF2B5EF4-FFF2-40B4-BE49-F238E27FC236}">
                <a16:creationId xmlns:a16="http://schemas.microsoft.com/office/drawing/2014/main" id="{25926C21-F9EE-4726-B357-8E85D7F5CA29}"/>
              </a:ext>
            </a:extLst>
          </p:cNvPr>
          <p:cNvSpPr txBox="1">
            <a:spLocks/>
          </p:cNvSpPr>
          <p:nvPr/>
        </p:nvSpPr>
        <p:spPr>
          <a:xfrm>
            <a:off x="1124333" y="4830726"/>
            <a:ext cx="5579163" cy="1126435"/>
          </a:xfrm>
          <a:prstGeom prst="rect">
            <a:avLst/>
          </a:prstGeom>
          <a:ln w="57150" cap="flat" cmpd="sng" algn="ctr">
            <a:solidFill>
              <a:schemeClr val="accent2"/>
            </a:solidFill>
            <a:prstDash val="lgDashDot"/>
          </a:ln>
        </p:spPr>
        <p:style>
          <a:lnRef idx="2">
            <a:schemeClr val="accent2"/>
          </a:lnRef>
          <a:fillRef idx="1">
            <a:schemeClr val="lt1"/>
          </a:fillRef>
          <a:effectRef idx="0">
            <a:schemeClr val="accent2"/>
          </a:effectRef>
          <a:fontRef idx="minor">
            <a:schemeClr val="dk1"/>
          </a:fontRef>
        </p:style>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dk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dk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9pPr>
          </a:lstStyle>
          <a:p>
            <a:pPr marL="0" indent="0">
              <a:buNone/>
            </a:pPr>
            <a:r>
              <a:rPr lang="es-CL" sz="3200" dirty="0"/>
              <a:t>3. La derrota del Eje (1943-1945).</a:t>
            </a:r>
          </a:p>
        </p:txBody>
      </p:sp>
      <p:sp>
        <p:nvSpPr>
          <p:cNvPr id="13" name="CuadroTexto 12">
            <a:extLst>
              <a:ext uri="{FF2B5EF4-FFF2-40B4-BE49-F238E27FC236}">
                <a16:creationId xmlns:a16="http://schemas.microsoft.com/office/drawing/2014/main" id="{87A7DFE4-E463-4B05-90FB-5A6333AFEB4E}"/>
              </a:ext>
            </a:extLst>
          </p:cNvPr>
          <p:cNvSpPr txBox="1"/>
          <p:nvPr/>
        </p:nvSpPr>
        <p:spPr>
          <a:xfrm>
            <a:off x="9724659" y="4371944"/>
            <a:ext cx="2467342"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5" tooltip="https://grupoexpertosentodo.blogspot.com/2015/?m=0">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s-CL" sz="700">
              <a:solidFill>
                <a:srgbClr val="FFFFFF"/>
              </a:solidFill>
            </a:endParaRPr>
          </a:p>
        </p:txBody>
      </p:sp>
      <p:sp>
        <p:nvSpPr>
          <p:cNvPr id="22" name="CuadroTexto 21">
            <a:extLst>
              <a:ext uri="{FF2B5EF4-FFF2-40B4-BE49-F238E27FC236}">
                <a16:creationId xmlns:a16="http://schemas.microsoft.com/office/drawing/2014/main" id="{91FA45EC-8912-48C6-82C1-C00EF8ECCE64}"/>
              </a:ext>
            </a:extLst>
          </p:cNvPr>
          <p:cNvSpPr txBox="1"/>
          <p:nvPr/>
        </p:nvSpPr>
        <p:spPr>
          <a:xfrm>
            <a:off x="9977933" y="2085945"/>
            <a:ext cx="2214068"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3" tooltip="https://www.labrujulaverde.com/2009/11/composicion-de-las-divisiones-en-la-segunda-guerra-mundial">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s-CL" sz="700">
              <a:solidFill>
                <a:srgbClr val="FFFFFF"/>
              </a:solidFill>
            </a:endParaRPr>
          </a:p>
        </p:txBody>
      </p:sp>
      <p:sp>
        <p:nvSpPr>
          <p:cNvPr id="25" name="CuadroTexto 24">
            <a:extLst>
              <a:ext uri="{FF2B5EF4-FFF2-40B4-BE49-F238E27FC236}">
                <a16:creationId xmlns:a16="http://schemas.microsoft.com/office/drawing/2014/main" id="{ABC6480E-CB09-4F3E-9617-69BA9FFF944A}"/>
              </a:ext>
            </a:extLst>
          </p:cNvPr>
          <p:cNvSpPr txBox="1"/>
          <p:nvPr/>
        </p:nvSpPr>
        <p:spPr>
          <a:xfrm>
            <a:off x="9857708" y="6657944"/>
            <a:ext cx="2334292"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7" tooltip="https://es.wikipedia.org/wiki/Batalla_de_Stalingrado">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es-CL" sz="700">
              <a:solidFill>
                <a:srgbClr val="FFFFFF"/>
              </a:solidFill>
            </a:endParaRPr>
          </a:p>
        </p:txBody>
      </p:sp>
    </p:spTree>
    <p:extLst>
      <p:ext uri="{BB962C8B-B14F-4D97-AF65-F5344CB8AC3E}">
        <p14:creationId xmlns:p14="http://schemas.microsoft.com/office/powerpoint/2010/main" val="27819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69B95-6964-4AA2-BC69-0C0CB4093060}"/>
              </a:ext>
            </a:extLst>
          </p:cNvPr>
          <p:cNvSpPr>
            <a:spLocks noGrp="1"/>
          </p:cNvSpPr>
          <p:nvPr>
            <p:ph type="title"/>
          </p:nvPr>
        </p:nvSpPr>
        <p:spPr>
          <a:xfrm>
            <a:off x="4590473" y="102093"/>
            <a:ext cx="5460361" cy="781278"/>
          </a:xfrm>
        </p:spPr>
        <p:txBody>
          <a:bodyPr/>
          <a:lstStyle/>
          <a:p>
            <a:r>
              <a:rPr lang="es-CL" dirty="0"/>
              <a:t>La Segunda Guerra Mundial</a:t>
            </a:r>
          </a:p>
        </p:txBody>
      </p:sp>
      <p:pic>
        <p:nvPicPr>
          <p:cNvPr id="4" name="Elementos multimedia en línea 3" title="La Segunda Guerra Mundial | DW Documental">
            <a:hlinkClick r:id="" action="ppaction://media"/>
            <a:extLst>
              <a:ext uri="{FF2B5EF4-FFF2-40B4-BE49-F238E27FC236}">
                <a16:creationId xmlns:a16="http://schemas.microsoft.com/office/drawing/2014/main" id="{FA75982D-3074-42D3-83D2-3AC671279E5B}"/>
              </a:ext>
            </a:extLst>
          </p:cNvPr>
          <p:cNvPicPr>
            <a:picLocks noGrp="1" noRot="1" noChangeAspect="1"/>
          </p:cNvPicPr>
          <p:nvPr>
            <p:ph idx="1"/>
            <a:videoFile r:link="rId1"/>
          </p:nvPr>
        </p:nvPicPr>
        <p:blipFill>
          <a:blip r:embed="rId3"/>
          <a:stretch>
            <a:fillRect/>
          </a:stretch>
        </p:blipFill>
        <p:spPr>
          <a:xfrm>
            <a:off x="4472712" y="1493345"/>
            <a:ext cx="7426325" cy="4195762"/>
          </a:xfrm>
          <a:prstGeom prst="rect">
            <a:avLst/>
          </a:prstGeom>
        </p:spPr>
      </p:pic>
      <p:sp>
        <p:nvSpPr>
          <p:cNvPr id="5" name="Rectángulo 4">
            <a:extLst>
              <a:ext uri="{FF2B5EF4-FFF2-40B4-BE49-F238E27FC236}">
                <a16:creationId xmlns:a16="http://schemas.microsoft.com/office/drawing/2014/main" id="{2898049D-C0B8-4130-A4FC-CB0CB94E7764}"/>
              </a:ext>
            </a:extLst>
          </p:cNvPr>
          <p:cNvSpPr/>
          <p:nvPr/>
        </p:nvSpPr>
        <p:spPr>
          <a:xfrm>
            <a:off x="200599" y="102093"/>
            <a:ext cx="4092606" cy="675590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t>Observa atentamente el documental y luego responde:</a:t>
            </a:r>
          </a:p>
          <a:p>
            <a:pPr algn="just"/>
            <a:endParaRPr lang="es-CL" dirty="0"/>
          </a:p>
          <a:p>
            <a:pPr algn="just"/>
            <a:r>
              <a:rPr lang="es-CL" dirty="0"/>
              <a:t>a. ¿Qué rol jugaron los lideres políticos – de los distintos bandos – en el inicio y desarrollo del conflicto? Justifica</a:t>
            </a:r>
          </a:p>
          <a:p>
            <a:pPr algn="just"/>
            <a:endParaRPr lang="es-CL" dirty="0"/>
          </a:p>
          <a:p>
            <a:pPr algn="just"/>
            <a:r>
              <a:rPr lang="es-CL" dirty="0"/>
              <a:t>b. ¿Cómo recibió la población el inicio de este conflicto? Argumenta</a:t>
            </a:r>
          </a:p>
          <a:p>
            <a:pPr algn="just"/>
            <a:endParaRPr lang="es-CL" dirty="0"/>
          </a:p>
          <a:p>
            <a:pPr algn="just"/>
            <a:r>
              <a:rPr lang="es-CL" dirty="0"/>
              <a:t>c. ¿Qué efectos tuvo sobre la población afectada? Ejemplifica</a:t>
            </a:r>
          </a:p>
          <a:p>
            <a:pPr algn="just"/>
            <a:endParaRPr lang="es-CL" dirty="0"/>
          </a:p>
          <a:p>
            <a:pPr algn="just"/>
            <a:r>
              <a:rPr lang="es-CL" dirty="0"/>
              <a:t>d. ¿Qué importancia tuvieron los totalitarismos en el desarrollo del conflicto? </a:t>
            </a:r>
          </a:p>
          <a:p>
            <a:pPr algn="just"/>
            <a:endParaRPr lang="es-CL" dirty="0"/>
          </a:p>
          <a:p>
            <a:pPr algn="just"/>
            <a:r>
              <a:rPr lang="es-CL" dirty="0"/>
              <a:t>e. ¿Qué opinas sobre la manera en que la humanidad abordó sus conflictos políticos durante la Guerra?</a:t>
            </a:r>
          </a:p>
          <a:p>
            <a:pPr algn="ctr"/>
            <a:endParaRPr lang="es-CL" dirty="0"/>
          </a:p>
        </p:txBody>
      </p:sp>
    </p:spTree>
    <p:extLst>
      <p:ext uri="{BB962C8B-B14F-4D97-AF65-F5344CB8AC3E}">
        <p14:creationId xmlns:p14="http://schemas.microsoft.com/office/powerpoint/2010/main" val="162147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78190649-354E-4986-B003-6C464D447E1F}"/>
              </a:ext>
            </a:extLst>
          </p:cNvPr>
          <p:cNvSpPr>
            <a:spLocks noGrp="1"/>
          </p:cNvSpPr>
          <p:nvPr>
            <p:ph type="title"/>
          </p:nvPr>
        </p:nvSpPr>
        <p:spPr>
          <a:xfrm>
            <a:off x="806195" y="804672"/>
            <a:ext cx="3521359" cy="5248656"/>
          </a:xfrm>
        </p:spPr>
        <p:txBody>
          <a:bodyPr anchor="ctr">
            <a:normAutofit/>
          </a:bodyPr>
          <a:lstStyle/>
          <a:p>
            <a:pPr algn="ctr"/>
            <a:r>
              <a:rPr lang="es-CL"/>
              <a:t>Objetivo</a:t>
            </a:r>
          </a:p>
        </p:txBody>
      </p:sp>
      <p:sp>
        <p:nvSpPr>
          <p:cNvPr id="3" name="Marcador de contenido 2">
            <a:extLst>
              <a:ext uri="{FF2B5EF4-FFF2-40B4-BE49-F238E27FC236}">
                <a16:creationId xmlns:a16="http://schemas.microsoft.com/office/drawing/2014/main" id="{95015105-C55D-4257-ABB0-A5B543886F51}"/>
              </a:ext>
            </a:extLst>
          </p:cNvPr>
          <p:cNvSpPr>
            <a:spLocks noGrp="1"/>
          </p:cNvSpPr>
          <p:nvPr>
            <p:ph idx="1"/>
          </p:nvPr>
        </p:nvSpPr>
        <p:spPr>
          <a:xfrm>
            <a:off x="4975861" y="804671"/>
            <a:ext cx="6399930" cy="5248657"/>
          </a:xfrm>
        </p:spPr>
        <p:txBody>
          <a:bodyPr anchor="ctr">
            <a:normAutofit/>
          </a:bodyPr>
          <a:lstStyle/>
          <a:p>
            <a:pPr marL="0" indent="0" algn="just">
              <a:buNone/>
            </a:pPr>
            <a:r>
              <a:rPr lang="es-CL" dirty="0"/>
              <a:t>Caracterizar la incidencia de los principales procesos ocurridos durante el periodo de entreguerras en el desencadenamiento de la Segunda Guerra Mundial.</a:t>
            </a:r>
          </a:p>
        </p:txBody>
      </p:sp>
    </p:spTree>
    <p:extLst>
      <p:ext uri="{BB962C8B-B14F-4D97-AF65-F5344CB8AC3E}">
        <p14:creationId xmlns:p14="http://schemas.microsoft.com/office/powerpoint/2010/main" val="214587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97BA7-4258-4335-AEDA-4FE5B8B3C4CC}"/>
              </a:ext>
            </a:extLst>
          </p:cNvPr>
          <p:cNvSpPr>
            <a:spLocks noGrp="1"/>
          </p:cNvSpPr>
          <p:nvPr>
            <p:ph type="title"/>
          </p:nvPr>
        </p:nvSpPr>
        <p:spPr>
          <a:xfrm>
            <a:off x="1586185" y="1143000"/>
            <a:ext cx="1968780" cy="788987"/>
          </a:xfrm>
        </p:spPr>
        <p:txBody>
          <a:bodyPr>
            <a:normAutofit/>
          </a:bodyPr>
          <a:lstStyle/>
          <a:p>
            <a:r>
              <a:rPr lang="es-CL" dirty="0"/>
              <a:t>INICIO</a:t>
            </a:r>
          </a:p>
        </p:txBody>
      </p:sp>
      <p:sp>
        <p:nvSpPr>
          <p:cNvPr id="12" name="Rectangle 11">
            <a:extLst>
              <a:ext uri="{FF2B5EF4-FFF2-40B4-BE49-F238E27FC236}">
                <a16:creationId xmlns:a16="http://schemas.microsoft.com/office/drawing/2014/main" id="{1D480BF2-9A4A-4D05-96A1-C4D618CF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BC19AC18-6B0C-46B0-90A9-D7B3F5CAD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E4F9042-1D02-445A-95BA-5F6A675AC1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5675" y="2003651"/>
            <a:ext cx="2697479" cy="2697479"/>
          </a:xfrm>
          <a:prstGeom prst="rect">
            <a:avLst/>
          </a:prstGeom>
          <a:effectLst/>
        </p:spPr>
      </p:pic>
      <p:sp>
        <p:nvSpPr>
          <p:cNvPr id="16" name="Rectangle 15">
            <a:extLst>
              <a:ext uri="{FF2B5EF4-FFF2-40B4-BE49-F238E27FC236}">
                <a16:creationId xmlns:a16="http://schemas.microsoft.com/office/drawing/2014/main" id="{B86B4E32-FF92-4243-B8C0-BDC2DBF34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Marcador de contenido 2">
            <a:extLst>
              <a:ext uri="{FF2B5EF4-FFF2-40B4-BE49-F238E27FC236}">
                <a16:creationId xmlns:a16="http://schemas.microsoft.com/office/drawing/2014/main" id="{6A1727AD-8F31-4EBC-B2E7-77298B9C031E}"/>
              </a:ext>
            </a:extLst>
          </p:cNvPr>
          <p:cNvSpPr txBox="1">
            <a:spLocks/>
          </p:cNvSpPr>
          <p:nvPr/>
        </p:nvSpPr>
        <p:spPr>
          <a:xfrm>
            <a:off x="648929" y="2949120"/>
            <a:ext cx="6586489" cy="295715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just">
              <a:lnSpc>
                <a:spcPct val="90000"/>
              </a:lnSpc>
              <a:buFont typeface="Wingdings 3" charset="2"/>
              <a:buNone/>
            </a:pPr>
            <a:r>
              <a:rPr lang="es-CL" sz="2800" dirty="0"/>
              <a:t>¿Qué sucesos o procesos históricos de las primeras décadas del siglo XX conoces?</a:t>
            </a:r>
          </a:p>
          <a:p>
            <a:pPr marL="0" indent="0" algn="just">
              <a:lnSpc>
                <a:spcPct val="90000"/>
              </a:lnSpc>
              <a:buFont typeface="Wingdings 3" charset="2"/>
              <a:buNone/>
            </a:pPr>
            <a:endParaRPr lang="es-CL" sz="2800" dirty="0"/>
          </a:p>
          <a:p>
            <a:pPr marL="0" indent="0" algn="just">
              <a:lnSpc>
                <a:spcPct val="90000"/>
              </a:lnSpc>
              <a:buFont typeface="Wingdings 3" charset="2"/>
              <a:buNone/>
            </a:pPr>
            <a:r>
              <a:rPr lang="es-CL" sz="2800" dirty="0"/>
              <a:t>De los antes mencionados ¿Cuáles podrían tener relación con el desarrollo de la Segunda Guerra Mundial?</a:t>
            </a:r>
          </a:p>
          <a:p>
            <a:pPr marL="0" indent="0">
              <a:lnSpc>
                <a:spcPct val="90000"/>
              </a:lnSpc>
              <a:buFont typeface="Wingdings 3" charset="2"/>
              <a:buNone/>
            </a:pPr>
            <a:endParaRPr lang="es-CL" sz="1700" dirty="0"/>
          </a:p>
        </p:txBody>
      </p:sp>
    </p:spTree>
    <p:extLst>
      <p:ext uri="{BB962C8B-B14F-4D97-AF65-F5344CB8AC3E}">
        <p14:creationId xmlns:p14="http://schemas.microsoft.com/office/powerpoint/2010/main" val="99212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33494-F7F2-48D7-ABB0-10459CCE2873}"/>
              </a:ext>
            </a:extLst>
          </p:cNvPr>
          <p:cNvSpPr>
            <a:spLocks noGrp="1"/>
          </p:cNvSpPr>
          <p:nvPr>
            <p:ph type="title"/>
          </p:nvPr>
        </p:nvSpPr>
        <p:spPr>
          <a:xfrm>
            <a:off x="648929" y="629266"/>
            <a:ext cx="6586491" cy="1622321"/>
          </a:xfrm>
        </p:spPr>
        <p:txBody>
          <a:bodyPr>
            <a:normAutofit/>
          </a:bodyPr>
          <a:lstStyle/>
          <a:p>
            <a:r>
              <a:rPr lang="es-CL"/>
              <a:t>Antecedentes de la Guerra</a:t>
            </a:r>
            <a:endParaRPr lang="es-CL" dirty="0"/>
          </a:p>
        </p:txBody>
      </p:sp>
      <p:sp>
        <p:nvSpPr>
          <p:cNvPr id="7" name="Marcador de contenido 2">
            <a:extLst>
              <a:ext uri="{FF2B5EF4-FFF2-40B4-BE49-F238E27FC236}">
                <a16:creationId xmlns:a16="http://schemas.microsoft.com/office/drawing/2014/main" id="{8A54C003-C2BB-4221-A6AD-17323D76526D}"/>
              </a:ext>
            </a:extLst>
          </p:cNvPr>
          <p:cNvSpPr>
            <a:spLocks noGrp="1"/>
          </p:cNvSpPr>
          <p:nvPr>
            <p:ph idx="1"/>
          </p:nvPr>
        </p:nvSpPr>
        <p:spPr>
          <a:xfrm>
            <a:off x="648930" y="2438400"/>
            <a:ext cx="6586489" cy="3785419"/>
          </a:xfrm>
        </p:spPr>
        <p:txBody>
          <a:bodyPr>
            <a:normAutofit/>
          </a:bodyPr>
          <a:lstStyle/>
          <a:p>
            <a:pPr algn="just"/>
            <a:r>
              <a:rPr lang="es-CL" dirty="0"/>
              <a:t>Con antecedentes nos referimos a aquellos sucesos y/o procesos que ocurrieron antes del inicio del conflicto y que se pueden relacionar de alguna manera con el mismo. </a:t>
            </a:r>
          </a:p>
          <a:p>
            <a:pPr algn="just"/>
            <a:endParaRPr lang="es-CL" dirty="0"/>
          </a:p>
          <a:p>
            <a:pPr algn="just"/>
            <a:r>
              <a:rPr lang="es-CL" dirty="0"/>
              <a:t>Para abordar estos antecedentes, debemos considerar un contexto mundial marcado por lo que el Tratado de Versalles estableció a finales de la Primera Guerra Mundial, antes del periodo de entreguerras estudiado en la lección anterior.</a:t>
            </a:r>
          </a:p>
        </p:txBody>
      </p:sp>
      <p:sp>
        <p:nvSpPr>
          <p:cNvPr id="13" name="Rectangle 12">
            <a:extLst>
              <a:ext uri="{FF2B5EF4-FFF2-40B4-BE49-F238E27FC236}">
                <a16:creationId xmlns:a16="http://schemas.microsoft.com/office/drawing/2014/main" id="{1D480BF2-9A4A-4D05-96A1-C4D618CF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BC19AC18-6B0C-46B0-90A9-D7B3F5CAD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Imagen que contiene interior, objeto, tabla, pieza de ajedrez&#10;&#10;Descripción generada automáticamente">
            <a:extLst>
              <a:ext uri="{FF2B5EF4-FFF2-40B4-BE49-F238E27FC236}">
                <a16:creationId xmlns:a16="http://schemas.microsoft.com/office/drawing/2014/main" id="{0B95D4E8-0B3F-4F7B-83B3-1219D0A36762}"/>
              </a:ext>
            </a:extLst>
          </p:cNvPr>
          <p:cNvPicPr>
            <a:picLocks noChangeAspect="1"/>
          </p:cNvPicPr>
          <p:nvPr/>
        </p:nvPicPr>
        <p:blipFill rotWithShape="1">
          <a:blip r:embed="rId3"/>
          <a:srcRect l="23143" r="25656" b="2"/>
          <a:stretch/>
        </p:blipFill>
        <p:spPr>
          <a:xfrm>
            <a:off x="8525675" y="1357020"/>
            <a:ext cx="2697479" cy="3990741"/>
          </a:xfrm>
          <a:prstGeom prst="rect">
            <a:avLst/>
          </a:prstGeom>
          <a:effectLst/>
        </p:spPr>
      </p:pic>
      <p:sp>
        <p:nvSpPr>
          <p:cNvPr id="17" name="Rectangle 16">
            <a:extLst>
              <a:ext uri="{FF2B5EF4-FFF2-40B4-BE49-F238E27FC236}">
                <a16:creationId xmlns:a16="http://schemas.microsoft.com/office/drawing/2014/main" id="{B86B4E32-FF92-4243-B8C0-BDC2DBF34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016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9996E37-208A-403D-A2DB-3FFB6A163149}"/>
              </a:ext>
            </a:extLst>
          </p:cNvPr>
          <p:cNvSpPr>
            <a:spLocks noGrp="1"/>
          </p:cNvSpPr>
          <p:nvPr>
            <p:ph type="title"/>
          </p:nvPr>
        </p:nvSpPr>
        <p:spPr>
          <a:xfrm>
            <a:off x="609214" y="591716"/>
            <a:ext cx="3108626" cy="1981200"/>
          </a:xfrm>
        </p:spPr>
        <p:txBody>
          <a:bodyPr anchor="ctr">
            <a:normAutofit/>
          </a:bodyPr>
          <a:lstStyle/>
          <a:p>
            <a:r>
              <a:rPr lang="es-CL" sz="3600" dirty="0">
                <a:solidFill>
                  <a:srgbClr val="EBEBEB"/>
                </a:solidFill>
              </a:rPr>
              <a:t>Los efectos del Tratado de Versalles</a:t>
            </a:r>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ángulo 3">
            <a:extLst>
              <a:ext uri="{FF2B5EF4-FFF2-40B4-BE49-F238E27FC236}">
                <a16:creationId xmlns:a16="http://schemas.microsoft.com/office/drawing/2014/main" id="{207CB665-F7A9-4E39-B8A6-1A10D4CDD695}"/>
              </a:ext>
            </a:extLst>
          </p:cNvPr>
          <p:cNvSpPr/>
          <p:nvPr/>
        </p:nvSpPr>
        <p:spPr>
          <a:xfrm>
            <a:off x="501332" y="2572916"/>
            <a:ext cx="3324389" cy="1035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CL" dirty="0"/>
              <a:t>¿Qué establecía este tratado?</a:t>
            </a:r>
          </a:p>
        </p:txBody>
      </p:sp>
      <p:pic>
        <p:nvPicPr>
          <p:cNvPr id="15" name="Imagen 14" descr="Imagen que contiene texto, recibo, señal&#10;&#10;Descripción generada automáticamente">
            <a:extLst>
              <a:ext uri="{FF2B5EF4-FFF2-40B4-BE49-F238E27FC236}">
                <a16:creationId xmlns:a16="http://schemas.microsoft.com/office/drawing/2014/main" id="{C510DC00-7FCF-4FC6-B40F-295B5206E45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3"/>
          <a:stretch/>
        </p:blipFill>
        <p:spPr>
          <a:xfrm>
            <a:off x="7525166" y="10"/>
            <a:ext cx="4666834" cy="6857990"/>
          </a:xfrm>
          <a:prstGeom prst="rect">
            <a:avLst/>
          </a:prstGeom>
        </p:spPr>
      </p:pic>
      <p:sp>
        <p:nvSpPr>
          <p:cNvPr id="17" name="CuadroTexto 16">
            <a:extLst>
              <a:ext uri="{FF2B5EF4-FFF2-40B4-BE49-F238E27FC236}">
                <a16:creationId xmlns:a16="http://schemas.microsoft.com/office/drawing/2014/main" id="{AAEB60E4-9DA4-4CE5-91B2-4066F11AFD55}"/>
              </a:ext>
            </a:extLst>
          </p:cNvPr>
          <p:cNvSpPr txBox="1"/>
          <p:nvPr/>
        </p:nvSpPr>
        <p:spPr>
          <a:xfrm>
            <a:off x="9724658" y="6657945"/>
            <a:ext cx="2467342"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3" tooltip="http://www.elcajondegrisom.com/2014/01/el-tratado-de-versalles-causa-o-excusa.html">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CL" sz="700">
              <a:solidFill>
                <a:srgbClr val="FFFFFF"/>
              </a:solidFill>
            </a:endParaRPr>
          </a:p>
        </p:txBody>
      </p:sp>
      <p:graphicFrame>
        <p:nvGraphicFramePr>
          <p:cNvPr id="6" name="Marcador de contenido 2">
            <a:extLst>
              <a:ext uri="{FF2B5EF4-FFF2-40B4-BE49-F238E27FC236}">
                <a16:creationId xmlns:a16="http://schemas.microsoft.com/office/drawing/2014/main" id="{AE7DFAF6-C566-47A3-B406-2BB9C7304069}"/>
              </a:ext>
            </a:extLst>
          </p:cNvPr>
          <p:cNvGraphicFramePr>
            <a:graphicFrameLocks noGrp="1"/>
          </p:cNvGraphicFramePr>
          <p:nvPr>
            <p:ph idx="1"/>
            <p:extLst>
              <p:ext uri="{D42A27DB-BD31-4B8C-83A1-F6EECF244321}">
                <p14:modId xmlns:p14="http://schemas.microsoft.com/office/powerpoint/2010/main" val="3856688539"/>
              </p:ext>
            </p:extLst>
          </p:nvPr>
        </p:nvGraphicFramePr>
        <p:xfrm>
          <a:off x="4484596" y="1152329"/>
          <a:ext cx="649605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76551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FAAFA-F4CA-45DE-B069-751DE3C7A615}"/>
              </a:ext>
            </a:extLst>
          </p:cNvPr>
          <p:cNvSpPr>
            <a:spLocks noGrp="1"/>
          </p:cNvSpPr>
          <p:nvPr>
            <p:ph type="title"/>
          </p:nvPr>
        </p:nvSpPr>
        <p:spPr>
          <a:xfrm>
            <a:off x="650669" y="629266"/>
            <a:ext cx="3330328" cy="1641986"/>
          </a:xfrm>
        </p:spPr>
        <p:txBody>
          <a:bodyPr>
            <a:normAutofit/>
          </a:bodyPr>
          <a:lstStyle/>
          <a:p>
            <a:pPr>
              <a:lnSpc>
                <a:spcPct val="90000"/>
              </a:lnSpc>
            </a:pPr>
            <a:r>
              <a:rPr lang="es-CL" sz="3600"/>
              <a:t>Auge de los nacionalismos</a:t>
            </a:r>
          </a:p>
        </p:txBody>
      </p:sp>
      <p:pic>
        <p:nvPicPr>
          <p:cNvPr id="5" name="Imagen 4" descr="Imagen que contiene lado, grafiti, señal, firmar&#10;&#10;Descripción generada automáticamente">
            <a:extLst>
              <a:ext uri="{FF2B5EF4-FFF2-40B4-BE49-F238E27FC236}">
                <a16:creationId xmlns:a16="http://schemas.microsoft.com/office/drawing/2014/main" id="{52DB66F8-B876-419D-8A3E-948E625750B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661" r="8661"/>
          <a:stretch/>
        </p:blipFill>
        <p:spPr>
          <a:xfrm>
            <a:off x="4634680" y="10"/>
            <a:ext cx="7560130" cy="6857990"/>
          </a:xfrm>
          <a:prstGeom prst="rect">
            <a:avLst/>
          </a:prstGeom>
        </p:spPr>
      </p:pic>
      <p:sp>
        <p:nvSpPr>
          <p:cNvPr id="11" name="Rectangle 10">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7C448452-EF4A-4C8E-A2C2-14BE8FB705CE}"/>
              </a:ext>
            </a:extLst>
          </p:cNvPr>
          <p:cNvSpPr>
            <a:spLocks noGrp="1"/>
          </p:cNvSpPr>
          <p:nvPr>
            <p:ph idx="1"/>
          </p:nvPr>
        </p:nvSpPr>
        <p:spPr>
          <a:xfrm>
            <a:off x="275208" y="2068498"/>
            <a:ext cx="4145871" cy="4589448"/>
          </a:xfrm>
        </p:spPr>
        <p:txBody>
          <a:bodyPr>
            <a:normAutofit fontScale="92500" lnSpcReduction="10000"/>
          </a:bodyPr>
          <a:lstStyle/>
          <a:p>
            <a:pPr algn="just">
              <a:lnSpc>
                <a:spcPct val="90000"/>
              </a:lnSpc>
            </a:pPr>
            <a:r>
              <a:rPr lang="es-CL" sz="1600" b="1" dirty="0"/>
              <a:t>Entendemos el nacionalismo como el sentimiento de apego hacia la nación – identidad del grupo al que se pertenece. En extremos, puede generar desprecio hacia otras naciones.</a:t>
            </a:r>
          </a:p>
          <a:p>
            <a:pPr algn="just">
              <a:lnSpc>
                <a:spcPct val="90000"/>
              </a:lnSpc>
            </a:pPr>
            <a:r>
              <a:rPr lang="es-CL" sz="1600" b="1" dirty="0"/>
              <a:t>Esto impulso una nueva carrera armamentista y deseos de expansión territorial que buscaban fortalecer las naciones frente a enemigos externos.</a:t>
            </a:r>
          </a:p>
          <a:p>
            <a:pPr algn="just">
              <a:lnSpc>
                <a:spcPct val="90000"/>
              </a:lnSpc>
            </a:pPr>
            <a:endParaRPr lang="es-CL" sz="1600" b="1" dirty="0"/>
          </a:p>
          <a:p>
            <a:pPr algn="just">
              <a:lnSpc>
                <a:spcPct val="90000"/>
              </a:lnSpc>
            </a:pPr>
            <a:r>
              <a:rPr lang="es-CL" sz="1600" b="1" dirty="0"/>
              <a:t>¿Por qué es posible afirmar que la crisis del Estado liberal ayudo al desarrollo de totalitarismos? ¿Qué procesos del periodo de entreguerras debilitaron este modelo es Estado?</a:t>
            </a:r>
          </a:p>
          <a:p>
            <a:pPr algn="just">
              <a:lnSpc>
                <a:spcPct val="90000"/>
              </a:lnSpc>
            </a:pPr>
            <a:r>
              <a:rPr lang="es-CL" sz="1600" b="1" dirty="0"/>
              <a:t>¿Cuáles fueron las principales políticas totalitarias? ¿Cómo se vieron favorecidas por el nacionalismo? Responde en tu cuaderno.</a:t>
            </a:r>
          </a:p>
        </p:txBody>
      </p:sp>
      <p:sp>
        <p:nvSpPr>
          <p:cNvPr id="6" name="CuadroTexto 5">
            <a:extLst>
              <a:ext uri="{FF2B5EF4-FFF2-40B4-BE49-F238E27FC236}">
                <a16:creationId xmlns:a16="http://schemas.microsoft.com/office/drawing/2014/main" id="{37BF4798-D588-4319-BA46-7067427DBBCE}"/>
              </a:ext>
            </a:extLst>
          </p:cNvPr>
          <p:cNvSpPr txBox="1"/>
          <p:nvPr/>
        </p:nvSpPr>
        <p:spPr>
          <a:xfrm>
            <a:off x="9203285" y="6657945"/>
            <a:ext cx="2991525"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4" tooltip="https://www.desdeelexilio.com/2014/02/24/nacionalismos/">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s-CL" sz="700">
              <a:solidFill>
                <a:srgbClr val="FFFFFF"/>
              </a:solidFill>
            </a:endParaRPr>
          </a:p>
        </p:txBody>
      </p:sp>
    </p:spTree>
    <p:extLst>
      <p:ext uri="{BB962C8B-B14F-4D97-AF65-F5344CB8AC3E}">
        <p14:creationId xmlns:p14="http://schemas.microsoft.com/office/powerpoint/2010/main" val="423033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017CD891-586A-4B6E-A486-5402131D5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2C7222BF-0353-403D-BAC4-9A0663323975}"/>
              </a:ext>
            </a:extLst>
          </p:cNvPr>
          <p:cNvSpPr>
            <a:spLocks noGrp="1"/>
          </p:cNvSpPr>
          <p:nvPr>
            <p:ph type="title"/>
          </p:nvPr>
        </p:nvSpPr>
        <p:spPr>
          <a:xfrm>
            <a:off x="648930" y="629267"/>
            <a:ext cx="9252154" cy="1016654"/>
          </a:xfrm>
        </p:spPr>
        <p:txBody>
          <a:bodyPr>
            <a:normAutofit/>
          </a:bodyPr>
          <a:lstStyle/>
          <a:p>
            <a:pPr>
              <a:lnSpc>
                <a:spcPct val="90000"/>
              </a:lnSpc>
            </a:pPr>
            <a:r>
              <a:rPr lang="es-CL" sz="3300"/>
              <a:t>La ineficacia de la Sociedad de las Naciones.</a:t>
            </a:r>
          </a:p>
        </p:txBody>
      </p:sp>
      <p:sp>
        <p:nvSpPr>
          <p:cNvPr id="22" name="Rectangle 21">
            <a:extLst>
              <a:ext uri="{FF2B5EF4-FFF2-40B4-BE49-F238E27FC236}">
                <a16:creationId xmlns:a16="http://schemas.microsoft.com/office/drawing/2014/main" id="{FF137431-18A7-4F8A-B89F-8EAB4AAD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DEE94CCE-9E0B-4D7E-9B46-D34BC797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Marcador de contenido 2">
            <a:extLst>
              <a:ext uri="{FF2B5EF4-FFF2-40B4-BE49-F238E27FC236}">
                <a16:creationId xmlns:a16="http://schemas.microsoft.com/office/drawing/2014/main" id="{CD6450C8-4E12-4B40-B391-0B48DB40B454}"/>
              </a:ext>
            </a:extLst>
          </p:cNvPr>
          <p:cNvSpPr>
            <a:spLocks noGrp="1"/>
          </p:cNvSpPr>
          <p:nvPr>
            <p:ph idx="1"/>
          </p:nvPr>
        </p:nvSpPr>
        <p:spPr>
          <a:xfrm>
            <a:off x="138557" y="2543981"/>
            <a:ext cx="6578592" cy="3658689"/>
          </a:xfrm>
        </p:spPr>
        <p:txBody>
          <a:bodyPr>
            <a:normAutofit fontScale="85000" lnSpcReduction="10000"/>
          </a:bodyPr>
          <a:lstStyle/>
          <a:p>
            <a:pPr algn="just">
              <a:lnSpc>
                <a:spcPct val="90000"/>
              </a:lnSpc>
            </a:pPr>
            <a:r>
              <a:rPr lang="es-CL" sz="1800" dirty="0">
                <a:solidFill>
                  <a:schemeClr val="bg1"/>
                </a:solidFill>
              </a:rPr>
              <a:t>Además de establecer las clausulas para la rendición de los vencidos, el Tratado de Versalles creó la denominada Sociedad o Liga de las Naciones. </a:t>
            </a:r>
            <a:r>
              <a:rPr lang="es-CL" sz="1800" b="1" dirty="0">
                <a:solidFill>
                  <a:schemeClr val="bg1"/>
                </a:solidFill>
              </a:rPr>
              <a:t>Este organismo internacional debía servir como mediador con la finalidad de mantener la paz entre las potencias democráticas.</a:t>
            </a:r>
          </a:p>
          <a:p>
            <a:pPr algn="just">
              <a:lnSpc>
                <a:spcPct val="90000"/>
              </a:lnSpc>
            </a:pPr>
            <a:endParaRPr lang="es-CL" sz="1800" dirty="0">
              <a:solidFill>
                <a:schemeClr val="bg1"/>
              </a:solidFill>
            </a:endParaRPr>
          </a:p>
          <a:p>
            <a:pPr algn="just">
              <a:lnSpc>
                <a:spcPct val="90000"/>
              </a:lnSpc>
            </a:pPr>
            <a:r>
              <a:rPr lang="es-CL" sz="1800" dirty="0">
                <a:solidFill>
                  <a:schemeClr val="bg1"/>
                </a:solidFill>
              </a:rPr>
              <a:t>Lamentablemente, los países con regímenes democráticos se vieron de todas formas invadidos y ocupados por totalitarismos, como es el caso de Alemania sobre Austria. Ante esto, la Liga optó por reconocer la anexión en lugar de condenarla y mediar para evitarla.</a:t>
            </a:r>
          </a:p>
          <a:p>
            <a:pPr algn="just">
              <a:lnSpc>
                <a:spcPct val="90000"/>
              </a:lnSpc>
            </a:pPr>
            <a:endParaRPr lang="es-CL" sz="1800" dirty="0">
              <a:solidFill>
                <a:schemeClr val="bg1"/>
              </a:solidFill>
            </a:endParaRPr>
          </a:p>
          <a:p>
            <a:pPr algn="just">
              <a:lnSpc>
                <a:spcPct val="90000"/>
              </a:lnSpc>
            </a:pPr>
            <a:r>
              <a:rPr lang="es-CL" sz="1800" dirty="0">
                <a:solidFill>
                  <a:schemeClr val="bg1"/>
                </a:solidFill>
              </a:rPr>
              <a:t>¿Qué países componían la Liga de Naciones? ¿Por qué no fue efectiva? Investiga en la web y responde en tu cuaderno.</a:t>
            </a:r>
          </a:p>
        </p:txBody>
      </p:sp>
      <p:pic>
        <p:nvPicPr>
          <p:cNvPr id="5" name="Imagen 4" descr="Imagen que contiene firmar, dibujo&#10;&#10;Descripción generada automáticamente">
            <a:extLst>
              <a:ext uri="{FF2B5EF4-FFF2-40B4-BE49-F238E27FC236}">
                <a16:creationId xmlns:a16="http://schemas.microsoft.com/office/drawing/2014/main" id="{5198D52B-15E0-45C0-9854-3B52431AFFB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917" r="6744"/>
          <a:stretch/>
        </p:blipFill>
        <p:spPr>
          <a:xfrm>
            <a:off x="7365775" y="2495934"/>
            <a:ext cx="4687668" cy="3662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32D2CDE8-5E60-4BC1-B147-9230C3AE2238}"/>
              </a:ext>
            </a:extLst>
          </p:cNvPr>
          <p:cNvSpPr txBox="1"/>
          <p:nvPr/>
        </p:nvSpPr>
        <p:spPr>
          <a:xfrm>
            <a:off x="9178033" y="6657945"/>
            <a:ext cx="3013967"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4" tooltip="http://teo-teoblog.blogspot.com/2012/02/la-sociedad-de-naciones.html">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s-CL" sz="700">
              <a:solidFill>
                <a:srgbClr val="FFFFFF"/>
              </a:solidFill>
            </a:endParaRPr>
          </a:p>
        </p:txBody>
      </p:sp>
    </p:spTree>
    <p:extLst>
      <p:ext uri="{BB962C8B-B14F-4D97-AF65-F5344CB8AC3E}">
        <p14:creationId xmlns:p14="http://schemas.microsoft.com/office/powerpoint/2010/main" val="335504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17CD891-586A-4B6E-A486-5402131D5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2416C5BA-A13A-44A9-984F-8D2DE3CD49C4}"/>
              </a:ext>
            </a:extLst>
          </p:cNvPr>
          <p:cNvSpPr>
            <a:spLocks noGrp="1"/>
          </p:cNvSpPr>
          <p:nvPr>
            <p:ph type="title"/>
          </p:nvPr>
        </p:nvSpPr>
        <p:spPr>
          <a:xfrm>
            <a:off x="648930" y="629267"/>
            <a:ext cx="9252154" cy="1016654"/>
          </a:xfrm>
        </p:spPr>
        <p:txBody>
          <a:bodyPr>
            <a:normAutofit/>
          </a:bodyPr>
          <a:lstStyle/>
          <a:p>
            <a:r>
              <a:rPr lang="es-CL"/>
              <a:t>La política de alianzas.</a:t>
            </a:r>
          </a:p>
        </p:txBody>
      </p:sp>
      <p:sp>
        <p:nvSpPr>
          <p:cNvPr id="13" name="Rectangle 12">
            <a:extLst>
              <a:ext uri="{FF2B5EF4-FFF2-40B4-BE49-F238E27FC236}">
                <a16:creationId xmlns:a16="http://schemas.microsoft.com/office/drawing/2014/main" id="{FF137431-18A7-4F8A-B89F-8EAB4AAD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DEE94CCE-9E0B-4D7E-9B46-D34BC797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Marcador de contenido 2">
            <a:extLst>
              <a:ext uri="{FF2B5EF4-FFF2-40B4-BE49-F238E27FC236}">
                <a16:creationId xmlns:a16="http://schemas.microsoft.com/office/drawing/2014/main" id="{89C79510-7365-4D00-B4BA-10AB3A24CE7A}"/>
              </a:ext>
            </a:extLst>
          </p:cNvPr>
          <p:cNvSpPr>
            <a:spLocks noGrp="1"/>
          </p:cNvSpPr>
          <p:nvPr>
            <p:ph idx="1"/>
          </p:nvPr>
        </p:nvSpPr>
        <p:spPr>
          <a:xfrm>
            <a:off x="648931" y="2548281"/>
            <a:ext cx="6578592" cy="3658689"/>
          </a:xfrm>
        </p:spPr>
        <p:txBody>
          <a:bodyPr>
            <a:normAutofit/>
          </a:bodyPr>
          <a:lstStyle/>
          <a:p>
            <a:pPr algn="just">
              <a:lnSpc>
                <a:spcPct val="90000"/>
              </a:lnSpc>
            </a:pPr>
            <a:r>
              <a:rPr lang="es-CL" sz="1700" dirty="0">
                <a:solidFill>
                  <a:schemeClr val="bg1"/>
                </a:solidFill>
              </a:rPr>
              <a:t>Durante el periodo de entreguerras, se dieron una serie de pactos de alianza entre distintas potencias. Estas alianzas acrecentarían el nivel de amenaza existente entre los distintos bandos, generando mayores tensiones.</a:t>
            </a:r>
          </a:p>
          <a:p>
            <a:pPr algn="just">
              <a:lnSpc>
                <a:spcPct val="90000"/>
              </a:lnSpc>
            </a:pPr>
            <a:endParaRPr lang="es-CL" sz="1700" dirty="0">
              <a:solidFill>
                <a:schemeClr val="bg1"/>
              </a:solidFill>
            </a:endParaRPr>
          </a:p>
          <a:p>
            <a:pPr marL="0" indent="0" algn="just">
              <a:lnSpc>
                <a:spcPct val="90000"/>
              </a:lnSpc>
              <a:buNone/>
            </a:pPr>
            <a:r>
              <a:rPr lang="es-CL" sz="1700" dirty="0">
                <a:solidFill>
                  <a:schemeClr val="bg1"/>
                </a:solidFill>
              </a:rPr>
              <a:t>1936: Alemania firma Pacto de Antikomintern con Japón.</a:t>
            </a:r>
          </a:p>
          <a:p>
            <a:pPr marL="0" indent="0" algn="just">
              <a:lnSpc>
                <a:spcPct val="90000"/>
              </a:lnSpc>
              <a:buNone/>
            </a:pPr>
            <a:r>
              <a:rPr lang="es-CL" sz="1700" dirty="0">
                <a:solidFill>
                  <a:schemeClr val="bg1"/>
                </a:solidFill>
              </a:rPr>
              <a:t>1940: Italia adhiere a este mismo pacto dando origen al Eje Berlín-Roma-Tokio, uno de los bandos principales de la Guerra.</a:t>
            </a:r>
          </a:p>
          <a:p>
            <a:pPr marL="0" indent="0" algn="just">
              <a:lnSpc>
                <a:spcPct val="90000"/>
              </a:lnSpc>
              <a:buNone/>
            </a:pPr>
            <a:r>
              <a:rPr lang="es-CL" sz="1700" dirty="0">
                <a:solidFill>
                  <a:schemeClr val="bg1"/>
                </a:solidFill>
              </a:rPr>
              <a:t> Ante la existencia de estos pactos Francia y Gran Bretaña conformaron su propia </a:t>
            </a:r>
            <a:r>
              <a:rPr lang="es-CL" sz="1700" u="sng" dirty="0">
                <a:solidFill>
                  <a:schemeClr val="bg1"/>
                </a:solidFill>
              </a:rPr>
              <a:t>alianza</a:t>
            </a:r>
          </a:p>
        </p:txBody>
      </p:sp>
      <p:pic>
        <p:nvPicPr>
          <p:cNvPr id="5" name="Imagen 4" descr="Imagen que contiene libro, texto, foto, hombre&#10;&#10;Descripción generada automáticamente">
            <a:extLst>
              <a:ext uri="{FF2B5EF4-FFF2-40B4-BE49-F238E27FC236}">
                <a16:creationId xmlns:a16="http://schemas.microsoft.com/office/drawing/2014/main" id="{8AF8892D-B7FE-40D4-ACFC-084C4B23F77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57" r="18551" b="-1"/>
          <a:stretch/>
        </p:blipFill>
        <p:spPr>
          <a:xfrm>
            <a:off x="7550922" y="2630460"/>
            <a:ext cx="3992621" cy="3497660"/>
          </a:xfrm>
          <a:prstGeom prst="rect">
            <a:avLst/>
          </a:prstGeom>
          <a:effectLst/>
        </p:spPr>
      </p:pic>
      <p:sp>
        <p:nvSpPr>
          <p:cNvPr id="6" name="CuadroTexto 5">
            <a:extLst>
              <a:ext uri="{FF2B5EF4-FFF2-40B4-BE49-F238E27FC236}">
                <a16:creationId xmlns:a16="http://schemas.microsoft.com/office/drawing/2014/main" id="{9B0DD27F-727E-48EC-AD24-DFEE6E6CF96C}"/>
              </a:ext>
            </a:extLst>
          </p:cNvPr>
          <p:cNvSpPr txBox="1"/>
          <p:nvPr/>
        </p:nvSpPr>
        <p:spPr>
          <a:xfrm>
            <a:off x="6420869" y="6657945"/>
            <a:ext cx="5771131"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4" tooltip="https://www.flickr.com/photos/x-ray_delta_one/4722709751/">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r>
              <a:rPr lang="es-CL" sz="700">
                <a:solidFill>
                  <a:srgbClr val="FFFFFF"/>
                </a:solidFill>
              </a:rPr>
              <a:t>: Eje BERLIN – ROMA – TOKIO MEDIANTE SUS PRINCIPALES LÍDERES</a:t>
            </a:r>
          </a:p>
        </p:txBody>
      </p:sp>
    </p:spTree>
    <p:extLst>
      <p:ext uri="{BB962C8B-B14F-4D97-AF65-F5344CB8AC3E}">
        <p14:creationId xmlns:p14="http://schemas.microsoft.com/office/powerpoint/2010/main" val="390898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F525-F55B-4B6E-B7E4-E766038D2BAB}"/>
              </a:ext>
            </a:extLst>
          </p:cNvPr>
          <p:cNvSpPr>
            <a:spLocks noGrp="1"/>
          </p:cNvSpPr>
          <p:nvPr>
            <p:ph type="title"/>
          </p:nvPr>
        </p:nvSpPr>
        <p:spPr/>
        <p:txBody>
          <a:bodyPr/>
          <a:lstStyle/>
          <a:p>
            <a:r>
              <a:rPr lang="es-CL" dirty="0"/>
              <a:t>¿Qué entendemos al decir Segunda Guerra Mundial?</a:t>
            </a:r>
          </a:p>
        </p:txBody>
      </p:sp>
      <p:sp>
        <p:nvSpPr>
          <p:cNvPr id="4" name="Marcador de contenido 2">
            <a:extLst>
              <a:ext uri="{FF2B5EF4-FFF2-40B4-BE49-F238E27FC236}">
                <a16:creationId xmlns:a16="http://schemas.microsoft.com/office/drawing/2014/main" id="{A57679F7-95E2-4FBD-96CE-88BEB4FED670}"/>
              </a:ext>
            </a:extLst>
          </p:cNvPr>
          <p:cNvSpPr txBox="1">
            <a:spLocks/>
          </p:cNvSpPr>
          <p:nvPr/>
        </p:nvSpPr>
        <p:spPr>
          <a:xfrm>
            <a:off x="646111" y="2763138"/>
            <a:ext cx="5045368" cy="2421422"/>
          </a:xfrm>
          <a:prstGeom prst="rect">
            <a:avLst/>
          </a:prstGeom>
          <a:ln w="57150">
            <a:solidFill>
              <a:schemeClr val="tx1"/>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L" sz="2400" dirty="0"/>
              <a:t>Fue un conflicto bélico </a:t>
            </a:r>
            <a:r>
              <a:rPr lang="es-CL" sz="2400" b="1" dirty="0"/>
              <a:t>mundial,</a:t>
            </a:r>
            <a:r>
              <a:rPr lang="es-CL" sz="2400" dirty="0"/>
              <a:t> que se desarrolla entre 1939-1945, en donde se enfrentarán dos alianzas militares, pero que al mismo tiempo </a:t>
            </a:r>
            <a:r>
              <a:rPr lang="es-CL" sz="2400" b="1" dirty="0"/>
              <a:t>involucrará a la mayoría de las naciones</a:t>
            </a:r>
            <a:r>
              <a:rPr lang="es-CL" sz="2400" dirty="0"/>
              <a:t> ya sea de manera indirecta o directa.</a:t>
            </a:r>
          </a:p>
        </p:txBody>
      </p:sp>
      <p:sp>
        <p:nvSpPr>
          <p:cNvPr id="5" name="Rectángulo: esquinas redondeadas 4">
            <a:extLst>
              <a:ext uri="{FF2B5EF4-FFF2-40B4-BE49-F238E27FC236}">
                <a16:creationId xmlns:a16="http://schemas.microsoft.com/office/drawing/2014/main" id="{5A1FAF88-1E76-45CF-8203-D4F9A0AE7BFC}"/>
              </a:ext>
            </a:extLst>
          </p:cNvPr>
          <p:cNvSpPr/>
          <p:nvPr/>
        </p:nvSpPr>
        <p:spPr>
          <a:xfrm>
            <a:off x="8053612" y="1364299"/>
            <a:ext cx="3392556"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Mas de 100 millones de militares movilizados</a:t>
            </a:r>
          </a:p>
        </p:txBody>
      </p:sp>
      <p:sp>
        <p:nvSpPr>
          <p:cNvPr id="6" name="Rectángulo: esquinas redondeadas 5">
            <a:extLst>
              <a:ext uri="{FF2B5EF4-FFF2-40B4-BE49-F238E27FC236}">
                <a16:creationId xmlns:a16="http://schemas.microsoft.com/office/drawing/2014/main" id="{06601892-CF7E-4F60-AFAE-D84AED14CC26}"/>
              </a:ext>
            </a:extLst>
          </p:cNvPr>
          <p:cNvSpPr/>
          <p:nvPr/>
        </p:nvSpPr>
        <p:spPr>
          <a:xfrm>
            <a:off x="6357334" y="3056101"/>
            <a:ext cx="3392556" cy="16893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2800" b="1" dirty="0"/>
              <a:t>Naciones completas movilizadas en torno a la guerra.</a:t>
            </a:r>
          </a:p>
        </p:txBody>
      </p:sp>
      <p:sp>
        <p:nvSpPr>
          <p:cNvPr id="7" name="Rectángulo: esquinas redondeadas 6">
            <a:extLst>
              <a:ext uri="{FF2B5EF4-FFF2-40B4-BE49-F238E27FC236}">
                <a16:creationId xmlns:a16="http://schemas.microsoft.com/office/drawing/2014/main" id="{147F899B-2667-4D44-847B-46E429F56950}"/>
              </a:ext>
            </a:extLst>
          </p:cNvPr>
          <p:cNvSpPr/>
          <p:nvPr/>
        </p:nvSpPr>
        <p:spPr>
          <a:xfrm>
            <a:off x="8053612" y="5042722"/>
            <a:ext cx="3392556" cy="1219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800" b="1" dirty="0"/>
              <a:t>Guerra marítima, área y terrestre</a:t>
            </a:r>
          </a:p>
        </p:txBody>
      </p:sp>
    </p:spTree>
    <p:extLst>
      <p:ext uri="{BB962C8B-B14F-4D97-AF65-F5344CB8AC3E}">
        <p14:creationId xmlns:p14="http://schemas.microsoft.com/office/powerpoint/2010/main" val="386303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134</TotalTime>
  <Words>958</Words>
  <Application>Microsoft Office PowerPoint</Application>
  <PresentationFormat>Panorámica</PresentationFormat>
  <Paragraphs>83</Paragraphs>
  <Slides>14</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Century Gothic</vt:lpstr>
      <vt:lpstr>Tw Cen MT</vt:lpstr>
      <vt:lpstr>Wingdings 3</vt:lpstr>
      <vt:lpstr>Ion</vt:lpstr>
      <vt:lpstr>Lección 2: La Segunda Guerra Mundial</vt:lpstr>
      <vt:lpstr>Objetivo</vt:lpstr>
      <vt:lpstr>INICIO</vt:lpstr>
      <vt:lpstr>Antecedentes de la Guerra</vt:lpstr>
      <vt:lpstr>Los efectos del Tratado de Versalles</vt:lpstr>
      <vt:lpstr>Auge de los nacionalismos</vt:lpstr>
      <vt:lpstr>La ineficacia de la Sociedad de las Naciones.</vt:lpstr>
      <vt:lpstr>La política de alianzas.</vt:lpstr>
      <vt:lpstr>¿Qué entendemos al decir Segunda Guerra Mundial?</vt:lpstr>
      <vt:lpstr>Presentación de PowerPoint</vt:lpstr>
      <vt:lpstr>Presentación de PowerPoint</vt:lpstr>
      <vt:lpstr>Bandos Enfrentados</vt:lpstr>
      <vt:lpstr>Etapas de la Guerra</vt:lpstr>
      <vt:lpstr>La Segunda Guerra Mundial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Lección 2: La Segunda Guerra Mundial</dc:title>
  <dc:creator>Abraham López</dc:creator>
  <cp:lastModifiedBy>Carmen Barros Ortega</cp:lastModifiedBy>
  <cp:revision>13</cp:revision>
  <dcterms:created xsi:type="dcterms:W3CDTF">2020-04-30T18:02:46Z</dcterms:created>
  <dcterms:modified xsi:type="dcterms:W3CDTF">2021-06-18T16:24:53Z</dcterms:modified>
</cp:coreProperties>
</file>