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51" r:id="rId2"/>
  </p:sldMasterIdLst>
  <p:notesMasterIdLst>
    <p:notesMasterId r:id="rId16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9" roundtripDataSignature="AMtx7mjDRdWFWC4d1yKZAHkHvtK8gXaEi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3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customschemas.google.com/relationships/presentationmetadata" Target="meta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4" name="Google Shape;194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e22f59a60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e22f59a60d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ge22f59a60d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s-ES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8" name="Google Shape;148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/>
              <a:t>https://www.youtube.com/watch?v=nQpeQU2KdQY</a:t>
            </a:r>
            <a:endParaRPr/>
          </a:p>
        </p:txBody>
      </p:sp>
      <p:sp>
        <p:nvSpPr>
          <p:cNvPr id="149" name="Google Shape;149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Google Shape;17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6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6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2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4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79" name="Google Shape;79;p24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80" name="Google Shape;80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25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6" name="Google Shape;86;p25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87" name="Google Shape;87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26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3" name="Google Shape;93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7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27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9" name="Google Shape;99;p2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2" name="Google Shape;42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8" name="Google Shape;48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20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1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1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1" name="Google Shape;61;p21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2" name="Google Shape;62;p21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3" name="Google Shape;63;p21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4" name="Google Shape;64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9" name="Google Shape;29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Google Shape;30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Google Shape;31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Google Shape;32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creativecommons.org/licenses/by-nc-sa/3.0/" TargetMode="External"/><Relationship Id="rId4" Type="http://schemas.openxmlformats.org/officeDocument/2006/relationships/hyperlink" Target="https://historiasdeclaselucus.blogspot.com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creativecommons.org/licenses/by-sa/3.0/" TargetMode="External"/><Relationship Id="rId4" Type="http://schemas.openxmlformats.org/officeDocument/2006/relationships/hyperlink" Target="https://kaosenlared.net/eeuu-y-rusia-guerra-fria-en-america-latina-y-el-caribe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7" name="Google Shape;107;p1"/>
          <p:cNvPicPr preferRelativeResize="0"/>
          <p:nvPr/>
        </p:nvPicPr>
        <p:blipFill rotWithShape="1">
          <a:blip r:embed="rId3">
            <a:alphaModFix amt="50000"/>
          </a:blip>
          <a:srcRect l="13778" r="1" b="1"/>
          <a:stretch/>
        </p:blipFill>
        <p:spPr>
          <a:xfrm>
            <a:off x="20" y="1"/>
            <a:ext cx="12191980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1"/>
          <p:cNvSpPr txBox="1">
            <a:spLocks noGrp="1"/>
          </p:cNvSpPr>
          <p:nvPr>
            <p:ph type="ctrTitle"/>
          </p:nvPr>
        </p:nvSpPr>
        <p:spPr>
          <a:xfrm>
            <a:off x="1524000" y="1122362"/>
            <a:ext cx="9144000" cy="29005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000"/>
              <a:buFont typeface="Calibri"/>
              <a:buNone/>
            </a:pPr>
            <a:r>
              <a:rPr lang="es-ES">
                <a:solidFill>
                  <a:srgbClr val="FFFFFF"/>
                </a:solidFill>
              </a:rPr>
              <a:t>Chile y el mundo durante la Guerra Fría</a:t>
            </a:r>
            <a:endParaRPr/>
          </a:p>
        </p:txBody>
      </p:sp>
      <p:sp>
        <p:nvSpPr>
          <p:cNvPr id="109" name="Google Shape;109;p1"/>
          <p:cNvSpPr txBox="1">
            <a:spLocks noGrp="1"/>
          </p:cNvSpPr>
          <p:nvPr>
            <p:ph type="subTitle" idx="1"/>
          </p:nvPr>
        </p:nvSpPr>
        <p:spPr>
          <a:xfrm>
            <a:off x="1524000" y="4159404"/>
            <a:ext cx="9144000" cy="1098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None/>
            </a:pPr>
            <a:r>
              <a:rPr lang="es-ES" sz="1700">
                <a:solidFill>
                  <a:srgbClr val="FFFFFF"/>
                </a:solidFill>
              </a:rPr>
              <a:t>Historia – Segundo Medio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700"/>
              <a:buNone/>
            </a:pPr>
            <a:r>
              <a:rPr lang="es-ES" sz="1700">
                <a:solidFill>
                  <a:srgbClr val="FFFFFF"/>
                </a:solidFill>
              </a:rPr>
              <a:t>OA 08 – 09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700"/>
              <a:buNone/>
            </a:pPr>
            <a:r>
              <a:rPr lang="es-ES" sz="1700">
                <a:solidFill>
                  <a:srgbClr val="FFFFFF"/>
                </a:solidFill>
              </a:rPr>
              <a:t>Profesor: Abraham López</a:t>
            </a:r>
            <a:endParaRPr/>
          </a:p>
        </p:txBody>
      </p:sp>
      <p:sp>
        <p:nvSpPr>
          <p:cNvPr id="110" name="Google Shape;110;p1"/>
          <p:cNvSpPr txBox="1"/>
          <p:nvPr/>
        </p:nvSpPr>
        <p:spPr>
          <a:xfrm>
            <a:off x="9724658" y="6657945"/>
            <a:ext cx="2467342" cy="200055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700" b="0" i="0" u="sng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Esta foto</a:t>
            </a:r>
            <a:r>
              <a:rPr lang="es-ES" sz="7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de Autor desconocido está bajo licencia </a:t>
            </a:r>
            <a:r>
              <a:rPr lang="es-ES" sz="700" b="0" i="0" u="sng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BY-SA-NC</a:t>
            </a:r>
            <a:endParaRPr sz="7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9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6" name="Google Shape;186;p9" descr="Imagen que contiene jugador, competencia de atletismo&#10;&#10;Descripción generada automáticamente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 t="9091" r="13528" b="-1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  <a:noFill/>
          <a:ln>
            <a:noFill/>
          </a:ln>
        </p:spPr>
      </p:pic>
      <p:sp>
        <p:nvSpPr>
          <p:cNvPr id="187" name="Google Shape;187;p9"/>
          <p:cNvSpPr/>
          <p:nvPr/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0">
                <a:srgbClr val="FFFFFF">
                  <a:alpha val="0"/>
                </a:srgbClr>
              </a:gs>
              <a:gs pos="19000">
                <a:srgbClr val="FFFFFF">
                  <a:alpha val="37647"/>
                </a:srgbClr>
              </a:gs>
              <a:gs pos="35000">
                <a:srgbClr val="FFFFFF">
                  <a:alpha val="77647"/>
                </a:srgbClr>
              </a:gs>
              <a:gs pos="58000">
                <a:schemeClr val="lt1"/>
              </a:gs>
              <a:gs pos="100000">
                <a:schemeClr val="lt1"/>
              </a:gs>
            </a:gsLst>
            <a:lin ang="108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9"/>
          <p:cNvSpPr txBox="1">
            <a:spLocks noGrp="1"/>
          </p:cNvSpPr>
          <p:nvPr>
            <p:ph type="title"/>
          </p:nvPr>
        </p:nvSpPr>
        <p:spPr>
          <a:xfrm>
            <a:off x="371094" y="1161288"/>
            <a:ext cx="3438144" cy="1124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s-ES" sz="2800"/>
              <a:t>Características principales</a:t>
            </a:r>
            <a:endParaRPr/>
          </a:p>
        </p:txBody>
      </p:sp>
      <p:sp>
        <p:nvSpPr>
          <p:cNvPr id="189" name="Google Shape;189;p9"/>
          <p:cNvSpPr/>
          <p:nvPr/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9"/>
          <p:cNvSpPr/>
          <p:nvPr/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9525" cap="flat" cmpd="sng">
            <a:solidFill>
              <a:srgbClr val="D5D5D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9"/>
          <p:cNvSpPr/>
          <p:nvPr/>
        </p:nvSpPr>
        <p:spPr>
          <a:xfrm>
            <a:off x="371094" y="2718054"/>
            <a:ext cx="3438906" cy="3207258"/>
          </a:xfrm>
          <a:prstGeom prst="flowChartDocument">
            <a:avLst/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8575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es-ES"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Conflicto primariamente ideológico entre las dos grandes corrientes político/económicas de la época: comunismo y capitalismo.</a:t>
            </a:r>
            <a:endParaRPr/>
          </a:p>
          <a:p>
            <a:pPr marL="285750" marR="0" lvl="0" indent="-1270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286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es-ES"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 posesión de armas nucleares por parte de las grandes potencias limitó el desarrollo del conflicto armado.</a:t>
            </a:r>
            <a:endParaRPr/>
          </a:p>
          <a:p>
            <a:pPr marL="57150" marR="0" lvl="0" indent="4445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7" name="Google Shape;197;p10" descr="Imagen que contiene hombre, parado, mujer, playa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 l="16222" r="21834" b="1"/>
          <a:stretch/>
        </p:blipFill>
        <p:spPr>
          <a:xfrm>
            <a:off x="3522468" y="10"/>
            <a:ext cx="8669532" cy="6857990"/>
          </a:xfrm>
          <a:prstGeom prst="rect">
            <a:avLst/>
          </a:prstGeom>
          <a:noFill/>
          <a:ln>
            <a:noFill/>
          </a:ln>
        </p:spPr>
      </p:pic>
      <p:sp>
        <p:nvSpPr>
          <p:cNvPr id="198" name="Google Shape;198;p10"/>
          <p:cNvSpPr/>
          <p:nvPr/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19000">
                <a:srgbClr val="000000">
                  <a:alpha val="37647"/>
                </a:srgbClr>
              </a:gs>
              <a:gs pos="35000">
                <a:srgbClr val="000000">
                  <a:alpha val="77647"/>
                </a:srgbClr>
              </a:gs>
              <a:gs pos="58000">
                <a:schemeClr val="dk1"/>
              </a:gs>
              <a:gs pos="100000">
                <a:schemeClr val="dk1"/>
              </a:gs>
            </a:gsLst>
            <a:lin ang="108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10"/>
          <p:cNvSpPr txBox="1">
            <a:spLocks noGrp="1"/>
          </p:cNvSpPr>
          <p:nvPr>
            <p:ph type="title"/>
          </p:nvPr>
        </p:nvSpPr>
        <p:spPr>
          <a:xfrm>
            <a:off x="371094" y="1161288"/>
            <a:ext cx="3438144" cy="1124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</a:pPr>
            <a:r>
              <a:rPr lang="es-ES" sz="2800"/>
              <a:t>Características principales</a:t>
            </a:r>
            <a:endParaRPr sz="2800"/>
          </a:p>
        </p:txBody>
      </p:sp>
      <p:sp>
        <p:nvSpPr>
          <p:cNvPr id="200" name="Google Shape;200;p10"/>
          <p:cNvSpPr/>
          <p:nvPr/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p10"/>
          <p:cNvSpPr/>
          <p:nvPr/>
        </p:nvSpPr>
        <p:spPr>
          <a:xfrm>
            <a:off x="428244" y="2443480"/>
            <a:ext cx="3300984" cy="1828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10"/>
          <p:cNvSpPr txBox="1">
            <a:spLocks noGrp="1"/>
          </p:cNvSpPr>
          <p:nvPr>
            <p:ph type="body" idx="1"/>
          </p:nvPr>
        </p:nvSpPr>
        <p:spPr>
          <a:xfrm>
            <a:off x="371094" y="2718054"/>
            <a:ext cx="3438906" cy="3207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8575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Char char="•"/>
            </a:pPr>
            <a:r>
              <a:rPr lang="es-ES" sz="1700"/>
              <a:t>El enfrentamiento se manifestó a través de diversas áreas como: deportes, ciencias, tecnología, economía, etc.</a:t>
            </a:r>
            <a:endParaRPr/>
          </a:p>
          <a:p>
            <a:pPr marL="285750" lvl="0" indent="-12065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</a:pPr>
            <a:endParaRPr sz="1700"/>
          </a:p>
          <a:p>
            <a:pPr marL="285750" lvl="0" indent="-22860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700"/>
              <a:buChar char="•"/>
            </a:pPr>
            <a:r>
              <a:rPr lang="es-ES" sz="1700"/>
              <a:t>La influencia de ambas potencias extendió el enfrentamiento a todo el mundo.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</a:pPr>
            <a:endParaRPr sz="17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7" name="Google Shape;207;p11" title="Chile, vￃﾭctima de la Guerra Frￃﾭa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27048" y="499803"/>
            <a:ext cx="10414920" cy="585839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p12"/>
          <p:cNvSpPr/>
          <p:nvPr/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12"/>
          <p:cNvSpPr/>
          <p:nvPr/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 cap="flat" cmpd="sng">
            <a:solidFill>
              <a:srgbClr val="3F3F3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12"/>
          <p:cNvSpPr txBox="1"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Calibri"/>
              <a:buNone/>
            </a:pPr>
            <a:r>
              <a:rPr lang="es-ES" sz="5600"/>
              <a:t>Actividad</a:t>
            </a:r>
            <a:endParaRPr/>
          </a:p>
        </p:txBody>
      </p:sp>
      <p:cxnSp>
        <p:nvCxnSpPr>
          <p:cNvPr id="216" name="Google Shape;216;p12"/>
          <p:cNvCxnSpPr/>
          <p:nvPr/>
        </p:nvCxnSpPr>
        <p:spPr>
          <a:xfrm>
            <a:off x="4654296" y="1852863"/>
            <a:ext cx="0" cy="3236495"/>
          </a:xfrm>
          <a:prstGeom prst="straightConnector1">
            <a:avLst/>
          </a:prstGeom>
          <a:noFill/>
          <a:ln w="19050" cap="sq" cmpd="sng">
            <a:solidFill>
              <a:srgbClr val="3F3F3F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17" name="Google Shape;217;p12"/>
          <p:cNvSpPr txBox="1">
            <a:spLocks noGrp="1"/>
          </p:cNvSpPr>
          <p:nvPr>
            <p:ph type="body" idx="1"/>
          </p:nvPr>
        </p:nvSpPr>
        <p:spPr>
          <a:xfrm>
            <a:off x="5158842" y="1555737"/>
            <a:ext cx="4702848" cy="35602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endParaRPr sz="150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r>
              <a:rPr lang="es-ES" sz="1500"/>
              <a:t>Desarrolla en tu cuaderno, y luego comparte tus respuesta a modo plenario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r>
              <a:rPr lang="es-ES" sz="1500"/>
              <a:t>1. ¿Qué procesos estudiados durante la primera mitad del siglo XX continuaron durante el periodo de Guerra Fría?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endParaRPr sz="150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r>
              <a:rPr lang="es-ES" sz="1500"/>
              <a:t>2. ¿En qué hechos específicos de la Guerra Fría en Chile, mencionados en el video, es posible identificar dicho aporte?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endParaRPr sz="150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r>
              <a:rPr lang="es-ES" sz="1500"/>
              <a:t>3. ¿De qué manera el contexto de Guerra Fría aportó a la profundización de los conflictos sociales en Chile?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endParaRPr sz="150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</a:pPr>
            <a:endParaRPr sz="15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e22f59a60d_0_0"/>
          <p:cNvSpPr txBox="1">
            <a:spLocks noGrp="1"/>
          </p:cNvSpPr>
          <p:nvPr>
            <p:ph type="ctrTitle"/>
          </p:nvPr>
        </p:nvSpPr>
        <p:spPr>
          <a:xfrm>
            <a:off x="1524000" y="347766"/>
            <a:ext cx="9144000" cy="672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/>
              <a:t>Sociedad siglo XIX</a:t>
            </a:r>
            <a:endParaRPr/>
          </a:p>
        </p:txBody>
      </p:sp>
      <p:sp>
        <p:nvSpPr>
          <p:cNvPr id="117" name="Google Shape;117;ge22f59a60d_0_0"/>
          <p:cNvSpPr txBox="1">
            <a:spLocks noGrp="1"/>
          </p:cNvSpPr>
          <p:nvPr>
            <p:ph type="subTitle" idx="1"/>
          </p:nvPr>
        </p:nvSpPr>
        <p:spPr>
          <a:xfrm>
            <a:off x="1524000" y="1571151"/>
            <a:ext cx="9144000" cy="38700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fontScale="70000" lnSpcReduction="20000"/>
          </a:bodyPr>
          <a:lstStyle/>
          <a:p>
            <a:pPr marL="0" lvl="0" indent="0" algn="just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s-ES"/>
              <a:t>Ideal liberal &lt;- libertad religiosa, económica, social y subordinación del Estado a los individuos. Derechos en lugar de privilegios y sociedad de clases. No estamental. </a:t>
            </a:r>
            <a:endParaRPr/>
          </a:p>
          <a:p>
            <a:pPr marL="0" lvl="0" indent="0" algn="just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s-ES"/>
              <a:t>Encabezado por la burguesía &lt;- representa poder económico y desarrollo cultural y científico.</a:t>
            </a:r>
            <a:endParaRPr/>
          </a:p>
          <a:p>
            <a:pPr marL="0" lvl="0" indent="0" algn="just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s-ES"/>
              <a:t>En contexto de Revolución Industrial (Siglo XIX) la valoración de estos principios lleva al desarrollo de: </a:t>
            </a:r>
            <a:endParaRPr/>
          </a:p>
          <a:p>
            <a:pPr marL="0" lvl="0" indent="0" algn="just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s-ES"/>
              <a:t>Idea de progreso indefinido &lt;- Existen sociedades o grupos sociales superiores e inferiores. La humanidad no tiene techo en su desarrollo.</a:t>
            </a:r>
            <a:endParaRPr/>
          </a:p>
          <a:p>
            <a:pPr marL="0" lvl="0" indent="0" algn="just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s-ES"/>
              <a:t>Al avance del nacionalismo extremo (competencia entre potencias mundiales). Sociedad militarizada.</a:t>
            </a:r>
            <a:endParaRPr/>
          </a:p>
          <a:p>
            <a:pPr marL="0" lvl="0" indent="0" algn="just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just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s-ES"/>
              <a:t>Estos principios se manifiestan mediante una gran brutalidad durante la Primera y Segunda Guerra Mundial, con crímenes de guerra, abusos y humillaciones hacia los enemigos de cada bando.</a:t>
            </a:r>
            <a:endParaRPr/>
          </a:p>
          <a:p>
            <a:pPr marL="0" lvl="0" indent="0" algn="just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just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s-ES"/>
              <a:t>Después de la SGM se cuestiona fuertemente la capacidad del ser humano para la destrucción. </a:t>
            </a:r>
            <a:endParaRPr/>
          </a:p>
          <a:p>
            <a:pPr marL="0" lvl="0" indent="0" algn="just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s-ES"/>
              <a:t>Se crea la ONU &lt;- Genera una política internacional de promoción y defensa de los DD.HH y la Paz</a:t>
            </a:r>
            <a:endParaRPr/>
          </a:p>
        </p:txBody>
      </p:sp>
      <p:cxnSp>
        <p:nvCxnSpPr>
          <p:cNvPr id="118" name="Google Shape;118;ge22f59a60d_0_0"/>
          <p:cNvCxnSpPr/>
          <p:nvPr/>
        </p:nvCxnSpPr>
        <p:spPr>
          <a:xfrm rot="10800000" flipH="1">
            <a:off x="1974275" y="5299525"/>
            <a:ext cx="6971400" cy="7272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"/>
          <p:cNvSpPr txBox="1">
            <a:spLocks noGrp="1"/>
          </p:cNvSpPr>
          <p:nvPr>
            <p:ph type="title"/>
          </p:nvPr>
        </p:nvSpPr>
        <p:spPr>
          <a:xfrm>
            <a:off x="481013" y="3752849"/>
            <a:ext cx="3290887" cy="2452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es-ES" sz="3600"/>
              <a:t>Objetivo</a:t>
            </a:r>
            <a:endParaRPr/>
          </a:p>
        </p:txBody>
      </p:sp>
      <p:pic>
        <p:nvPicPr>
          <p:cNvPr id="124" name="Google Shape;124;p2" descr="Imagen que contiene exterior, nieve, agua, niñ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 t="21405" b="17725"/>
          <a:stretch/>
        </p:blipFill>
        <p:spPr>
          <a:xfrm>
            <a:off x="20" y="10"/>
            <a:ext cx="12191980" cy="3710603"/>
          </a:xfrm>
          <a:custGeom>
            <a:avLst/>
            <a:gdLst/>
            <a:ahLst/>
            <a:cxnLst/>
            <a:rect l="l" t="t" r="r" b="b"/>
            <a:pathLst>
              <a:path w="12192000" h="3692092" extrusionOk="0">
                <a:moveTo>
                  <a:pt x="0" y="0"/>
                </a:moveTo>
                <a:lnTo>
                  <a:pt x="12192000" y="0"/>
                </a:lnTo>
                <a:lnTo>
                  <a:pt x="12192000" y="3504824"/>
                </a:lnTo>
                <a:lnTo>
                  <a:pt x="12024691" y="3517794"/>
                </a:lnTo>
                <a:cubicBezTo>
                  <a:pt x="8077523" y="3783195"/>
                  <a:pt x="4094678" y="3026959"/>
                  <a:pt x="160485" y="3663863"/>
                </a:cubicBezTo>
                <a:lnTo>
                  <a:pt x="0" y="3692092"/>
                </a:lnTo>
                <a:close/>
              </a:path>
            </a:pathLst>
          </a:custGeom>
          <a:noFill/>
          <a:ln>
            <a:noFill/>
          </a:ln>
        </p:spPr>
      </p:pic>
      <p:sp>
        <p:nvSpPr>
          <p:cNvPr id="125" name="Google Shape;125;p2"/>
          <p:cNvSpPr txBox="1">
            <a:spLocks noGrp="1"/>
          </p:cNvSpPr>
          <p:nvPr>
            <p:ph type="body" idx="1"/>
          </p:nvPr>
        </p:nvSpPr>
        <p:spPr>
          <a:xfrm>
            <a:off x="4223982" y="3752850"/>
            <a:ext cx="7485413" cy="2452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s-ES" sz="1800"/>
              <a:t>Caracterizar el proceso de Guerra Fría considerando su influencia en Chile y la manera en que agudizó procesos desarrollados a lo largo de la primera mitad del siglo XX.</a:t>
            </a:r>
            <a:endParaRPr/>
          </a:p>
        </p:txBody>
      </p:sp>
      <p:sp>
        <p:nvSpPr>
          <p:cNvPr id="126" name="Google Shape;126;p2"/>
          <p:cNvSpPr txBox="1"/>
          <p:nvPr/>
        </p:nvSpPr>
        <p:spPr>
          <a:xfrm>
            <a:off x="9857708" y="6657945"/>
            <a:ext cx="2334292" cy="200055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700" b="0" i="0" u="sng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Esta foto</a:t>
            </a:r>
            <a:r>
              <a:rPr lang="es-ES" sz="7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de Autor desconocido está bajo licencia </a:t>
            </a:r>
            <a:r>
              <a:rPr lang="es-ES" sz="700" b="0" i="0" u="sng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BY-SA</a:t>
            </a:r>
            <a:endParaRPr sz="7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3"/>
          <p:cNvSpPr/>
          <p:nvPr/>
        </p:nvSpPr>
        <p:spPr>
          <a:xfrm>
            <a:off x="1114425" y="0"/>
            <a:ext cx="9963150" cy="6858000"/>
          </a:xfrm>
          <a:custGeom>
            <a:avLst/>
            <a:gdLst/>
            <a:ahLst/>
            <a:cxnLst/>
            <a:rect l="l" t="t" r="r" b="b"/>
            <a:pathLst>
              <a:path w="9963150" h="6858000" extrusionOk="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solidFill>
            <a:schemeClr val="lt1"/>
          </a:solidFill>
          <a:ln w="9525" cap="flat" cmpd="sng">
            <a:solidFill>
              <a:srgbClr val="EFEFEF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139700" sx="102000" sy="102000" algn="ctr" rotWithShape="0">
              <a:srgbClr val="D8D8D8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3"/>
          <p:cNvSpPr/>
          <p:nvPr/>
        </p:nvSpPr>
        <p:spPr>
          <a:xfrm>
            <a:off x="1121664" y="0"/>
            <a:ext cx="9948672" cy="6858000"/>
          </a:xfrm>
          <a:custGeom>
            <a:avLst/>
            <a:gdLst/>
            <a:ahLst/>
            <a:cxnLst/>
            <a:rect l="l" t="t" r="r" b="b"/>
            <a:pathLst>
              <a:path w="9963150" h="6858000" extrusionOk="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3"/>
          <p:cNvSpPr txBox="1">
            <a:spLocks noGrp="1"/>
          </p:cNvSpPr>
          <p:nvPr>
            <p:ph type="title"/>
          </p:nvPr>
        </p:nvSpPr>
        <p:spPr>
          <a:xfrm>
            <a:off x="1524003" y="1999615"/>
            <a:ext cx="9144000" cy="2764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Calibri"/>
              <a:buNone/>
            </a:pPr>
            <a:r>
              <a:rPr lang="es-ES" sz="7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¿Qué entendemos por Guerra Fría? </a:t>
            </a:r>
            <a:endParaRPr/>
          </a:p>
        </p:txBody>
      </p:sp>
      <p:sp>
        <p:nvSpPr>
          <p:cNvPr id="135" name="Google Shape;135;p3"/>
          <p:cNvSpPr/>
          <p:nvPr/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4"/>
          <p:cNvSpPr/>
          <p:nvPr/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4"/>
          <p:cNvSpPr/>
          <p:nvPr/>
        </p:nvSpPr>
        <p:spPr>
          <a:xfrm>
            <a:off x="-1" y="0"/>
            <a:ext cx="6464595" cy="6858000"/>
          </a:xfrm>
          <a:prstGeom prst="rect">
            <a:avLst/>
          </a:prstGeom>
          <a:solidFill>
            <a:schemeClr val="dk1">
              <a:alpha val="80784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4"/>
          <p:cNvSpPr/>
          <p:nvPr/>
        </p:nvSpPr>
        <p:spPr>
          <a:xfrm>
            <a:off x="-1" y="0"/>
            <a:ext cx="4546337" cy="6858000"/>
          </a:xfrm>
          <a:custGeom>
            <a:avLst/>
            <a:gdLst/>
            <a:ahLst/>
            <a:cxnLst/>
            <a:rect l="l" t="t" r="r" b="b"/>
            <a:pathLst>
              <a:path w="4319042" h="6858000" extrusionOk="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dk1">
              <a:alpha val="34901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4"/>
          <p:cNvSpPr txBox="1">
            <a:spLocks noGrp="1"/>
          </p:cNvSpPr>
          <p:nvPr>
            <p:ph type="title"/>
          </p:nvPr>
        </p:nvSpPr>
        <p:spPr>
          <a:xfrm>
            <a:off x="804672" y="640263"/>
            <a:ext cx="5157216" cy="1344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alibri"/>
              <a:buNone/>
            </a:pPr>
            <a:r>
              <a:rPr lang="es-ES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INICIO</a:t>
            </a:r>
            <a:endParaRPr/>
          </a:p>
        </p:txBody>
      </p:sp>
      <p:sp>
        <p:nvSpPr>
          <p:cNvPr id="144" name="Google Shape;144;p4"/>
          <p:cNvSpPr/>
          <p:nvPr/>
        </p:nvSpPr>
        <p:spPr>
          <a:xfrm>
            <a:off x="130492" y="2290439"/>
            <a:ext cx="5157216" cy="2991775"/>
          </a:xfrm>
          <a:prstGeom prst="round2SameRect">
            <a:avLst>
              <a:gd name="adj1" fmla="val 16667"/>
              <a:gd name="adj2" fmla="val 0"/>
            </a:avLst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¿De qué forma estos documentos permiten anticipar el conflicto desarrollado posteriormente entre las dos potencias?</a:t>
            </a:r>
            <a:endParaRPr/>
          </a:p>
          <a:p>
            <a:pPr marL="0" marR="0" lvl="0" indent="12700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12700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s-ES"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¿Qué argumentos plantea Stalin para sustentar su opinión sobre el sistema capitalista?¿Estas de acuerdo con él?</a:t>
            </a:r>
            <a:endParaRPr/>
          </a:p>
        </p:txBody>
      </p:sp>
      <p:pic>
        <p:nvPicPr>
          <p:cNvPr id="145" name="Google Shape;145;p4" descr="Captura de pantalla de un celular&#10;&#10;Descripción generada automáticamente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5418201" y="1"/>
            <a:ext cx="6772276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" name="Google Shape;151;p5" title="#HistoryFiles - El origen de la Guerra Fría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631351" y="371650"/>
            <a:ext cx="10425425" cy="58907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6"/>
          <p:cNvSpPr/>
          <p:nvPr/>
        </p:nvSpPr>
        <p:spPr>
          <a:xfrm>
            <a:off x="327546" y="4572000"/>
            <a:ext cx="7058307" cy="1964266"/>
          </a:xfrm>
          <a:prstGeom prst="rect">
            <a:avLst/>
          </a:prstGeom>
          <a:solidFill>
            <a:srgbClr val="546939">
              <a:alpha val="94901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6"/>
          <p:cNvSpPr txBox="1">
            <a:spLocks noGrp="1"/>
          </p:cNvSpPr>
          <p:nvPr>
            <p:ph type="title"/>
          </p:nvPr>
        </p:nvSpPr>
        <p:spPr>
          <a:xfrm>
            <a:off x="524256" y="4767072"/>
            <a:ext cx="6594189" cy="1625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Calibri"/>
              <a:buNone/>
            </a:pPr>
            <a:r>
              <a:rPr lang="es-ES">
                <a:solidFill>
                  <a:srgbClr val="FFFFFF"/>
                </a:solidFill>
              </a:rPr>
              <a:t>Guerra Fría (1947 – 1991)</a:t>
            </a:r>
            <a:endParaRPr/>
          </a:p>
        </p:txBody>
      </p:sp>
      <p:pic>
        <p:nvPicPr>
          <p:cNvPr id="158" name="Google Shape;158;p6" descr="Imagen que contiene tabla, pastel, cumpleaños, tren&#10;&#10;Descripción generada automáticamente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 t="15344" r="1" b="2695"/>
          <a:stretch/>
        </p:blipFill>
        <p:spPr>
          <a:xfrm>
            <a:off x="327547" y="321733"/>
            <a:ext cx="7058306" cy="4107392"/>
          </a:xfrm>
          <a:prstGeom prst="rect">
            <a:avLst/>
          </a:prstGeom>
          <a:noFill/>
          <a:ln>
            <a:noFill/>
          </a:ln>
        </p:spPr>
      </p:pic>
      <p:sp>
        <p:nvSpPr>
          <p:cNvPr id="159" name="Google Shape;159;p6"/>
          <p:cNvSpPr/>
          <p:nvPr/>
        </p:nvSpPr>
        <p:spPr>
          <a:xfrm>
            <a:off x="7534655" y="321732"/>
            <a:ext cx="4335613" cy="6214534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6"/>
          <p:cNvSpPr/>
          <p:nvPr/>
        </p:nvSpPr>
        <p:spPr>
          <a:xfrm>
            <a:off x="7990091" y="802432"/>
            <a:ext cx="3424739" cy="4945225"/>
          </a:xfrm>
          <a:prstGeom prst="flowChartOffpageConnector">
            <a:avLst/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Conflicto político, económico, cultural y, en algunas zonas armado, que involucró a las dos principales potencias de la segunda mitad del siglo XX.</a:t>
            </a:r>
            <a:endParaRPr/>
          </a:p>
          <a:p>
            <a:pPr marL="0" marR="0" lvl="0" indent="127000" algn="just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s-ES" sz="2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Su desarrollo influyó a nivel global, generando consecuencias para una gran cantidad de países, incluyendo a Chile.</a:t>
            </a:r>
            <a:endParaRPr/>
          </a:p>
          <a:p>
            <a:pPr marL="0" marR="0" lvl="0" indent="1270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7"/>
          <p:cNvSpPr/>
          <p:nvPr/>
        </p:nvSpPr>
        <p:spPr>
          <a:xfrm>
            <a:off x="0" y="0"/>
            <a:ext cx="12191999" cy="685736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7"/>
          <p:cNvSpPr txBox="1">
            <a:spLocks noGrp="1"/>
          </p:cNvSpPr>
          <p:nvPr>
            <p:ph type="title"/>
          </p:nvPr>
        </p:nvSpPr>
        <p:spPr>
          <a:xfrm>
            <a:off x="7041856" y="3113415"/>
            <a:ext cx="4036334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rPr lang="es-ES" sz="5400"/>
              <a:t>La Guerra Fría según la historiografía</a:t>
            </a:r>
            <a:endParaRPr/>
          </a:p>
        </p:txBody>
      </p:sp>
      <p:sp>
        <p:nvSpPr>
          <p:cNvPr id="167" name="Google Shape;167;p7"/>
          <p:cNvSpPr/>
          <p:nvPr/>
        </p:nvSpPr>
        <p:spPr>
          <a:xfrm flipH="1">
            <a:off x="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7"/>
          <p:cNvSpPr/>
          <p:nvPr/>
        </p:nvSpPr>
        <p:spPr>
          <a:xfrm>
            <a:off x="496824" y="391886"/>
            <a:ext cx="6009366" cy="6017078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39700" dist="127000" dir="5400000" algn="t" rotWithShape="0">
              <a:srgbClr val="000000">
                <a:alpha val="1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9" name="Google Shape;169;p7" descr="Captura de pantalla de un celular con letras&#10;&#10;Descripción generada automáticamente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 r="-3" b="6202"/>
          <a:stretch/>
        </p:blipFill>
        <p:spPr>
          <a:xfrm>
            <a:off x="733507" y="666728"/>
            <a:ext cx="5536001" cy="5465791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70" name="Google Shape;170;p7"/>
          <p:cNvGrpSpPr/>
          <p:nvPr/>
        </p:nvGrpSpPr>
        <p:grpSpPr>
          <a:xfrm>
            <a:off x="11460480" y="3154317"/>
            <a:ext cx="731521" cy="673460"/>
            <a:chOff x="3940602" y="308034"/>
            <a:chExt cx="2116791" cy="3428999"/>
          </a:xfrm>
        </p:grpSpPr>
        <p:sp>
          <p:nvSpPr>
            <p:cNvPr id="171" name="Google Shape;171;p7"/>
            <p:cNvSpPr/>
            <p:nvPr/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2" name="Google Shape;172;p7"/>
            <p:cNvSpPr/>
            <p:nvPr/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3" name="Google Shape;173;p7"/>
            <p:cNvSpPr/>
            <p:nvPr/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7F736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8"/>
          <p:cNvSpPr/>
          <p:nvPr/>
        </p:nvSpPr>
        <p:spPr>
          <a:xfrm>
            <a:off x="493354" y="484632"/>
            <a:ext cx="8129016" cy="5724144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 cap="flat" cmpd="sng">
            <a:solidFill>
              <a:srgbClr val="C8CACA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7150" dist="19050" dir="5400000" algn="t" rotWithShape="0">
              <a:srgbClr val="000000">
                <a:alpha val="62745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0" name="Google Shape;180;p8" descr="Imagen que contiene texto, mapa&#10;&#10;Descripción generada automáticamente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 t="-210" b="-4591"/>
          <a:stretch/>
        </p:blipFill>
        <p:spPr>
          <a:xfrm>
            <a:off x="976251" y="649224"/>
            <a:ext cx="7163222" cy="563027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520</Words>
  <Application>Microsoft Office PowerPoint</Application>
  <PresentationFormat>Panorámica</PresentationFormat>
  <Paragraphs>49</Paragraphs>
  <Slides>13</Slides>
  <Notes>13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13</vt:i4>
      </vt:variant>
    </vt:vector>
  </HeadingPairs>
  <TitlesOfParts>
    <vt:vector size="17" baseType="lpstr">
      <vt:lpstr>Arial</vt:lpstr>
      <vt:lpstr>Calibri</vt:lpstr>
      <vt:lpstr>Tema de Office</vt:lpstr>
      <vt:lpstr>Tema de Office</vt:lpstr>
      <vt:lpstr>Chile y el mundo durante la Guerra Fría</vt:lpstr>
      <vt:lpstr>Sociedad siglo XIX</vt:lpstr>
      <vt:lpstr>Objetivo</vt:lpstr>
      <vt:lpstr>¿Qué entendemos por Guerra Fría? </vt:lpstr>
      <vt:lpstr>INICIO</vt:lpstr>
      <vt:lpstr>Presentación de PowerPoint</vt:lpstr>
      <vt:lpstr>Guerra Fría (1947 – 1991)</vt:lpstr>
      <vt:lpstr>La Guerra Fría según la historiografía</vt:lpstr>
      <vt:lpstr>Presentación de PowerPoint</vt:lpstr>
      <vt:lpstr>Características principales</vt:lpstr>
      <vt:lpstr>Características principales</vt:lpstr>
      <vt:lpstr>Presentación de PowerPoint</vt:lpstr>
      <vt:lpstr>Actividad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Chile y el mundo durante la Guerra Fría</dc:title>
  <dc:creator>Abraham López</dc:creator>
  <cp:lastModifiedBy>Carmen Barros Ortega</cp:lastModifiedBy>
  <cp:revision>1</cp:revision>
  <dcterms:created xsi:type="dcterms:W3CDTF">2020-08-25T08:46:59Z</dcterms:created>
  <dcterms:modified xsi:type="dcterms:W3CDTF">2021-06-29T16:20:10Z</dcterms:modified>
</cp:coreProperties>
</file>