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70" r:id="rId6"/>
    <p:sldId id="261" r:id="rId7"/>
    <p:sldId id="265" r:id="rId8"/>
    <p:sldId id="258" r:id="rId9"/>
    <p:sldId id="266" r:id="rId10"/>
    <p:sldId id="267" r:id="rId11"/>
    <p:sldId id="264" r:id="rId12"/>
    <p:sldId id="271" r:id="rId13"/>
    <p:sldId id="269" r:id="rId14"/>
    <p:sldId id="262"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85DFD-18B5-4046-8C4A-DC41321796D0}" type="datetimeFigureOut">
              <a:rPr lang="es-CL" smtClean="0"/>
              <a:t>08-04-2021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CE405-3243-4A83-A324-D0FED35B34D6}" type="slidenum">
              <a:rPr lang="es-CL" smtClean="0"/>
              <a:t>‹Nº›</a:t>
            </a:fld>
            <a:endParaRPr lang="es-CL"/>
          </a:p>
        </p:txBody>
      </p:sp>
    </p:spTree>
    <p:extLst>
      <p:ext uri="{BB962C8B-B14F-4D97-AF65-F5344CB8AC3E}">
        <p14:creationId xmlns:p14="http://schemas.microsoft.com/office/powerpoint/2010/main" val="172565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DA7EB6D5-574F-43DC-B86D-3AB921C0703F}"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978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E2EC35-4C2A-4BFB-A830-E53A648FB510}"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7EB6D5-574F-43DC-B86D-3AB921C0703F}" type="slidenum">
              <a:rPr lang="es-ES" smtClean="0"/>
              <a:t>‹Nº›</a:t>
            </a:fld>
            <a:endParaRPr lang="es-ES"/>
          </a:p>
        </p:txBody>
      </p:sp>
    </p:spTree>
    <p:extLst>
      <p:ext uri="{BB962C8B-B14F-4D97-AF65-F5344CB8AC3E}">
        <p14:creationId xmlns:p14="http://schemas.microsoft.com/office/powerpoint/2010/main" val="310262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85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91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spTree>
    <p:extLst>
      <p:ext uri="{BB962C8B-B14F-4D97-AF65-F5344CB8AC3E}">
        <p14:creationId xmlns:p14="http://schemas.microsoft.com/office/powerpoint/2010/main" val="1718742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3976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4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3390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8116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spTree>
    <p:extLst>
      <p:ext uri="{BB962C8B-B14F-4D97-AF65-F5344CB8AC3E}">
        <p14:creationId xmlns:p14="http://schemas.microsoft.com/office/powerpoint/2010/main" val="3625248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4E2EC35-4C2A-4BFB-A830-E53A648FB510}" type="datetimeFigureOut">
              <a:rPr lang="es-ES" smtClean="0"/>
              <a:t>08/04/2021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A7EB6D5-574F-43DC-B86D-3AB921C0703F}"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32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E2EC35-4C2A-4BFB-A830-E53A648FB510}"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7EB6D5-574F-43DC-B86D-3AB921C0703F}" type="slidenum">
              <a:rPr lang="es-ES" smtClean="0"/>
              <a:t>‹Nº›</a:t>
            </a:fld>
            <a:endParaRPr lang="es-ES"/>
          </a:p>
        </p:txBody>
      </p:sp>
    </p:spTree>
    <p:extLst>
      <p:ext uri="{BB962C8B-B14F-4D97-AF65-F5344CB8AC3E}">
        <p14:creationId xmlns:p14="http://schemas.microsoft.com/office/powerpoint/2010/main" val="209438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E2EC35-4C2A-4BFB-A830-E53A648FB510}" type="datetimeFigureOut">
              <a:rPr lang="es-ES" smtClean="0"/>
              <a:t>08/04/2021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A7EB6D5-574F-43DC-B86D-3AB921C0703F}"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14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E2EC35-4C2A-4BFB-A830-E53A648FB510}" type="datetimeFigureOut">
              <a:rPr lang="es-ES" smtClean="0"/>
              <a:t>08/04/2021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A7EB6D5-574F-43DC-B86D-3AB921C0703F}"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161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2EC35-4C2A-4BFB-A830-E53A648FB510}" type="datetimeFigureOut">
              <a:rPr lang="es-ES" smtClean="0"/>
              <a:t>08/04/2021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A7EB6D5-574F-43DC-B86D-3AB921C0703F}" type="slidenum">
              <a:rPr lang="es-ES" smtClean="0"/>
              <a:t>‹Nº›</a:t>
            </a:fld>
            <a:endParaRPr lang="es-ES"/>
          </a:p>
        </p:txBody>
      </p:sp>
    </p:spTree>
    <p:extLst>
      <p:ext uri="{BB962C8B-B14F-4D97-AF65-F5344CB8AC3E}">
        <p14:creationId xmlns:p14="http://schemas.microsoft.com/office/powerpoint/2010/main" val="973112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E2EC35-4C2A-4BFB-A830-E53A648FB510}"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7EB6D5-574F-43DC-B86D-3AB921C0703F}"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99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E2EC35-4C2A-4BFB-A830-E53A648FB510}" type="datetimeFigureOut">
              <a:rPr lang="es-ES" smtClean="0"/>
              <a:t>08/04/2021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A7EB6D5-574F-43DC-B86D-3AB921C0703F}" type="slidenum">
              <a:rPr lang="es-ES" smtClean="0"/>
              <a:t>‹Nº›</a:t>
            </a:fld>
            <a:endParaRPr lang="es-ES"/>
          </a:p>
        </p:txBody>
      </p:sp>
    </p:spTree>
    <p:extLst>
      <p:ext uri="{BB962C8B-B14F-4D97-AF65-F5344CB8AC3E}">
        <p14:creationId xmlns:p14="http://schemas.microsoft.com/office/powerpoint/2010/main" val="119455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E2EC35-4C2A-4BFB-A830-E53A648FB510}" type="datetimeFigureOut">
              <a:rPr lang="es-ES" smtClean="0"/>
              <a:t>08/04/2021</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7EB6D5-574F-43DC-B86D-3AB921C0703F}" type="slidenum">
              <a:rPr lang="es-ES" smtClean="0"/>
              <a:t>‹Nº›</a:t>
            </a:fld>
            <a:endParaRPr lang="es-ES"/>
          </a:p>
        </p:txBody>
      </p:sp>
    </p:spTree>
    <p:extLst>
      <p:ext uri="{BB962C8B-B14F-4D97-AF65-F5344CB8AC3E}">
        <p14:creationId xmlns:p14="http://schemas.microsoft.com/office/powerpoint/2010/main" val="2317621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creativecommons.org/licenses/by-nc-sa/3.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s://assassinscreedchile.wordpress.com/2014/08/19/revolucion-francesa-capitulo-3-final-camino-a-la-revoluci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Immanuel_Kant"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jc5ewftYjA?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luisamariaarias.wordpress.com/cono/tema-12la-edad-media/pregunta-3-a-alta-idade-media-o-feudalismo/" TargetMode="External"/><Relationship Id="rId7" Type="http://schemas.openxmlformats.org/officeDocument/2006/relationships/hyperlink" Target="http://paseandohistoria.blogspot.com/2011/06/el-colonato-romano.html"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quecomoquien.republica.com/historia/las-monarquias-absolutas.html" TargetMode="Externa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agrega.juntadeandalucia.es/repositorio/13062016/38/es-an_2016061313_9131818/Contemporanea20/el_antiguo_rgimen_aspectos_econmicos_sociales_y_polticos.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archivoshistoria.com/el-factor-tecnologico-en-el-desarrollo-social-y-en-la-desigualdad-mundi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Imagen 4" descr="Imagen que contiene hombre, parado, cuarto, grupo&#10;&#10;Descripción generada automáticamente">
            <a:extLst>
              <a:ext uri="{FF2B5EF4-FFF2-40B4-BE49-F238E27FC236}">
                <a16:creationId xmlns:a16="http://schemas.microsoft.com/office/drawing/2014/main" id="{B456D08C-3928-40FD-AACF-700B46C501B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3556"/>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C9D262D4-AE8B-4620-949A-609FC366F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5">
              <a:alphaModFix amt="86000"/>
              <a:duotone>
                <a:schemeClr val="bg2">
                  <a:shade val="45000"/>
                  <a:satMod val="135000"/>
                </a:schemeClr>
                <a:prstClr val="white"/>
              </a:duotone>
            </a:blip>
            <a:srcRect/>
            <a:tile tx="0" ty="0" sx="90000" sy="100000" flip="none" algn="ctr"/>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05853C-E63A-49E2-84A4-4B7DD77A5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9500549F-5B68-400C-A605-BDF102BDBB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6" name="Rounded Rectangle 17">
              <a:extLst>
                <a:ext uri="{FF2B5EF4-FFF2-40B4-BE49-F238E27FC236}">
                  <a16:creationId xmlns:a16="http://schemas.microsoft.com/office/drawing/2014/main" id="{CE12C213-76C6-4953-849D-69BD0C074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5D5C439-F0A9-41AB-BF38-FB38EB00B7C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8" name="Rounded Rectangle 20">
              <a:extLst>
                <a:ext uri="{FF2B5EF4-FFF2-40B4-BE49-F238E27FC236}">
                  <a16:creationId xmlns:a16="http://schemas.microsoft.com/office/drawing/2014/main" id="{CE714C63-2EB2-4CE0-8982-994E7A37AA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E568286-7D0B-4E62-BC33-A99A0FD743D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ítulo 1">
            <a:extLst>
              <a:ext uri="{FF2B5EF4-FFF2-40B4-BE49-F238E27FC236}">
                <a16:creationId xmlns:a16="http://schemas.microsoft.com/office/drawing/2014/main" id="{F627584E-B3BD-4A00-A047-CB4E78AA33B0}"/>
              </a:ext>
            </a:extLst>
          </p:cNvPr>
          <p:cNvSpPr>
            <a:spLocks noGrp="1"/>
          </p:cNvSpPr>
          <p:nvPr>
            <p:ph type="ctrTitle"/>
          </p:nvPr>
        </p:nvSpPr>
        <p:spPr>
          <a:xfrm>
            <a:off x="2692398" y="1871131"/>
            <a:ext cx="6815669" cy="1515533"/>
          </a:xfrm>
        </p:spPr>
        <p:txBody>
          <a:bodyPr>
            <a:normAutofit/>
          </a:bodyPr>
          <a:lstStyle/>
          <a:p>
            <a:pPr>
              <a:lnSpc>
                <a:spcPct val="90000"/>
              </a:lnSpc>
            </a:pPr>
            <a:r>
              <a:rPr lang="es-ES" sz="3400" dirty="0"/>
              <a:t>Unidad 0: Ilustración y crítica al Antiguo Régimen</a:t>
            </a:r>
          </a:p>
        </p:txBody>
      </p:sp>
      <p:sp>
        <p:nvSpPr>
          <p:cNvPr id="3" name="Subtítulo 2">
            <a:extLst>
              <a:ext uri="{FF2B5EF4-FFF2-40B4-BE49-F238E27FC236}">
                <a16:creationId xmlns:a16="http://schemas.microsoft.com/office/drawing/2014/main" id="{8D823122-A9F0-4A4B-8246-F549245C28B1}"/>
              </a:ext>
            </a:extLst>
          </p:cNvPr>
          <p:cNvSpPr>
            <a:spLocks noGrp="1"/>
          </p:cNvSpPr>
          <p:nvPr>
            <p:ph type="subTitle" idx="1"/>
          </p:nvPr>
        </p:nvSpPr>
        <p:spPr>
          <a:xfrm>
            <a:off x="2692398" y="3657597"/>
            <a:ext cx="6815669" cy="1320802"/>
          </a:xfrm>
        </p:spPr>
        <p:txBody>
          <a:bodyPr>
            <a:normAutofit fontScale="85000" lnSpcReduction="20000"/>
          </a:bodyPr>
          <a:lstStyle/>
          <a:p>
            <a:pPr>
              <a:lnSpc>
                <a:spcPct val="90000"/>
              </a:lnSpc>
            </a:pPr>
            <a:r>
              <a:rPr lang="es-ES" dirty="0"/>
              <a:t>Historia-Primero Medio</a:t>
            </a:r>
          </a:p>
          <a:p>
            <a:pPr>
              <a:lnSpc>
                <a:spcPct val="90000"/>
              </a:lnSpc>
            </a:pPr>
            <a:r>
              <a:rPr lang="es-ES" dirty="0"/>
              <a:t>Profesor: Abraham López </a:t>
            </a:r>
          </a:p>
          <a:p>
            <a:pPr>
              <a:lnSpc>
                <a:spcPct val="90000"/>
              </a:lnSpc>
            </a:pPr>
            <a:r>
              <a:rPr lang="es-ES" dirty="0"/>
              <a:t>OA: 14</a:t>
            </a:r>
          </a:p>
          <a:p>
            <a:pPr>
              <a:lnSpc>
                <a:spcPct val="90000"/>
              </a:lnSpc>
            </a:pPr>
            <a:r>
              <a:rPr lang="es-ES" dirty="0"/>
              <a:t>CLASE </a:t>
            </a:r>
            <a:r>
              <a:rPr lang="es-ES" dirty="0" err="1"/>
              <a:t>N°</a:t>
            </a:r>
            <a:r>
              <a:rPr lang="es-ES"/>
              <a:t> 9</a:t>
            </a:r>
            <a:endParaRPr lang="es-ES" dirty="0"/>
          </a:p>
        </p:txBody>
      </p:sp>
      <p:cxnSp>
        <p:nvCxnSpPr>
          <p:cNvPr id="21" name="Straight Connector 20">
            <a:extLst>
              <a:ext uri="{FF2B5EF4-FFF2-40B4-BE49-F238E27FC236}">
                <a16:creationId xmlns:a16="http://schemas.microsoft.com/office/drawing/2014/main" id="{1E22DAF0-5C05-4D01-A6C7-2832665773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CuadroTexto 5">
            <a:extLst>
              <a:ext uri="{FF2B5EF4-FFF2-40B4-BE49-F238E27FC236}">
                <a16:creationId xmlns:a16="http://schemas.microsoft.com/office/drawing/2014/main" id="{79646AC4-4B90-471C-9C6A-60ADC035BCC9}"/>
              </a:ext>
            </a:extLst>
          </p:cNvPr>
          <p:cNvSpPr txBox="1"/>
          <p:nvPr/>
        </p:nvSpPr>
        <p:spPr>
          <a:xfrm>
            <a:off x="9724658" y="6657945"/>
            <a:ext cx="2467342" cy="200055"/>
          </a:xfrm>
          <a:prstGeom prst="rect">
            <a:avLst/>
          </a:prstGeom>
          <a:solidFill>
            <a:srgbClr val="000000"/>
          </a:solidFill>
        </p:spPr>
        <p:txBody>
          <a:bodyPr wrap="none" rtlCol="0">
            <a:spAutoFit/>
          </a:bodyPr>
          <a:lstStyle/>
          <a:p>
            <a:pPr algn="r">
              <a:spcAft>
                <a:spcPts val="600"/>
              </a:spcAft>
            </a:pPr>
            <a:r>
              <a:rPr lang="es-ES" sz="700">
                <a:solidFill>
                  <a:srgbClr val="FFFFFF"/>
                </a:solidFill>
                <a:hlinkClick r:id="rId4" tooltip="https://assassinscreedchile.wordpress.com/2014/08/19/revolucion-francesa-capitulo-3-final-camino-a-la-revolucion/">
                  <a:extLst>
                    <a:ext uri="{A12FA001-AC4F-418D-AE19-62706E023703}">
                      <ahyp:hlinkClr xmlns:ahyp="http://schemas.microsoft.com/office/drawing/2018/hyperlinkcolor" val="tx"/>
                    </a:ext>
                  </a:extLst>
                </a:hlinkClick>
              </a:rPr>
              <a:t>Esta foto</a:t>
            </a:r>
            <a:r>
              <a:rPr lang="es-ES" sz="700">
                <a:solidFill>
                  <a:srgbClr val="FFFFFF"/>
                </a:solidFill>
              </a:rPr>
              <a:t> de Autor desconocido está bajo licencia </a:t>
            </a:r>
            <a:r>
              <a:rPr lang="es-ES" sz="700">
                <a:solidFill>
                  <a:srgbClr val="FFFFFF"/>
                </a:solidFill>
                <a:hlinkClick r:id="rId7" tooltip="https://creativecommons.org/licenses/by-nc-sa/3.0/">
                  <a:extLst>
                    <a:ext uri="{A12FA001-AC4F-418D-AE19-62706E023703}">
                      <ahyp:hlinkClr xmlns:ahyp="http://schemas.microsoft.com/office/drawing/2018/hyperlinkcolor" val="tx"/>
                    </a:ext>
                  </a:extLst>
                </a:hlinkClick>
              </a:rPr>
              <a:t>CC BY-SA-NC</a:t>
            </a:r>
            <a:endParaRPr lang="es-ES" sz="700">
              <a:solidFill>
                <a:srgbClr val="FFFFFF"/>
              </a:solidFill>
            </a:endParaRPr>
          </a:p>
        </p:txBody>
      </p:sp>
    </p:spTree>
    <p:extLst>
      <p:ext uri="{BB962C8B-B14F-4D97-AF65-F5344CB8AC3E}">
        <p14:creationId xmlns:p14="http://schemas.microsoft.com/office/powerpoint/2010/main" val="322836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361C1-062A-4B1F-AA40-C4335AF4AE8E}"/>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s-CL" sz="2400" dirty="0">
                <a:solidFill>
                  <a:schemeClr val="tx1"/>
                </a:solidFill>
              </a:rPr>
              <a:t>Los medios de difusión de ideas y conocimientos fueron variados, pero siempre limitados al grupo más privilegiado del tercer estado.</a:t>
            </a:r>
          </a:p>
        </p:txBody>
      </p:sp>
      <p:pic>
        <p:nvPicPr>
          <p:cNvPr id="7" name="Imagen 6" descr="Texto, Pizarra&#10;&#10;Descripción generada automáticamente">
            <a:extLst>
              <a:ext uri="{FF2B5EF4-FFF2-40B4-BE49-F238E27FC236}">
                <a16:creationId xmlns:a16="http://schemas.microsoft.com/office/drawing/2014/main" id="{C9622ABF-7EEA-4221-B38D-C16CF5042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638" y="650555"/>
            <a:ext cx="2779752" cy="3997637"/>
          </a:xfrm>
          <a:prstGeom prst="rect">
            <a:avLst/>
          </a:prstGeom>
        </p:spPr>
      </p:pic>
      <p:pic>
        <p:nvPicPr>
          <p:cNvPr id="9" name="Imagen 8" descr="Imagen que contiene persona, grupo, gente, tabla&#10;&#10;Descripción generada automáticamente">
            <a:extLst>
              <a:ext uri="{FF2B5EF4-FFF2-40B4-BE49-F238E27FC236}">
                <a16:creationId xmlns:a16="http://schemas.microsoft.com/office/drawing/2014/main" id="{AE98C2DA-B8EC-4FFA-A620-63818AEB4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338" y="1303408"/>
            <a:ext cx="3433324" cy="2823908"/>
          </a:xfrm>
          <a:prstGeom prst="rect">
            <a:avLst/>
          </a:prstGeom>
        </p:spPr>
      </p:pic>
      <p:pic>
        <p:nvPicPr>
          <p:cNvPr id="5" name="Marcador de contenido 4" descr="Texto&#10;&#10;Descripción generada automáticamente">
            <a:extLst>
              <a:ext uri="{FF2B5EF4-FFF2-40B4-BE49-F238E27FC236}">
                <a16:creationId xmlns:a16="http://schemas.microsoft.com/office/drawing/2014/main" id="{14727D22-C148-46BE-90F9-ECCF9DA007B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96370" y="650556"/>
            <a:ext cx="2428564" cy="3997637"/>
          </a:xfrm>
          <a:prstGeom prst="rect">
            <a:avLst/>
          </a:prstGeom>
        </p:spPr>
      </p:pic>
    </p:spTree>
    <p:extLst>
      <p:ext uri="{BB962C8B-B14F-4D97-AF65-F5344CB8AC3E}">
        <p14:creationId xmlns:p14="http://schemas.microsoft.com/office/powerpoint/2010/main" val="38419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C70F7-F966-4CDA-A047-CBF64D40C072}"/>
              </a:ext>
            </a:extLst>
          </p:cNvPr>
          <p:cNvSpPr>
            <a:spLocks noGrp="1"/>
          </p:cNvSpPr>
          <p:nvPr>
            <p:ph type="title"/>
          </p:nvPr>
        </p:nvSpPr>
        <p:spPr>
          <a:xfrm>
            <a:off x="587988" y="627954"/>
            <a:ext cx="5845571" cy="1638377"/>
          </a:xfrm>
        </p:spPr>
        <p:txBody>
          <a:bodyPr anchor="b">
            <a:normAutofit/>
          </a:bodyPr>
          <a:lstStyle/>
          <a:p>
            <a:r>
              <a:rPr lang="es-ES" sz="3000" dirty="0"/>
              <a:t>¿Qué elementos o condiciones crees que fueron necesarias para el desarrollo de la Ilustración?</a:t>
            </a:r>
          </a:p>
        </p:txBody>
      </p:sp>
      <p:sp>
        <p:nvSpPr>
          <p:cNvPr id="4" name="Marcador de contenido 3">
            <a:extLst>
              <a:ext uri="{FF2B5EF4-FFF2-40B4-BE49-F238E27FC236}">
                <a16:creationId xmlns:a16="http://schemas.microsoft.com/office/drawing/2014/main" id="{EC67C95C-AA19-4D4C-8C8E-ED5AD0AF2A5F}"/>
              </a:ext>
            </a:extLst>
          </p:cNvPr>
          <p:cNvSpPr>
            <a:spLocks noGrp="1"/>
          </p:cNvSpPr>
          <p:nvPr>
            <p:ph idx="1"/>
          </p:nvPr>
        </p:nvSpPr>
        <p:spPr>
          <a:xfrm>
            <a:off x="1089716" y="2780897"/>
            <a:ext cx="5837750" cy="3023702"/>
          </a:xfrm>
          <a:prstGeom prst="rect">
            <a:avLst/>
          </a:prstGeom>
        </p:spPr>
        <p:txBody>
          <a:bodyPr anchor="ctr">
            <a:normAutofit/>
          </a:bodyPr>
          <a:lstStyle/>
          <a:p>
            <a:pPr marL="0" indent="0" algn="just">
              <a:buNone/>
            </a:pPr>
            <a:r>
              <a:rPr lang="es-ES" sz="2000" dirty="0"/>
              <a:t>“La Ilustración es la liberación del hombre de su culpable incapacidad. La incapacidad significa la imposibilidad de servirse de su inteligencia sin la guía de otro. Esta incapacidad es culpable porque su causa no reside en la falta de inteligencia, sino de decisión y valor para servirse por sí mismo de ella sin la tutela de otro. </a:t>
            </a:r>
            <a:r>
              <a:rPr lang="es-ES" sz="2000" dirty="0" err="1"/>
              <a:t>Sapere</a:t>
            </a:r>
            <a:r>
              <a:rPr lang="es-ES" sz="2000" dirty="0"/>
              <a:t> </a:t>
            </a:r>
            <a:r>
              <a:rPr lang="es-ES" sz="2000" dirty="0" err="1"/>
              <a:t>aude</a:t>
            </a:r>
            <a:r>
              <a:rPr lang="es-ES" sz="2000" dirty="0"/>
              <a:t>! (¡Atrévete a pensar!) ¡Ten valor de servirte de tu propia razón!: he aquí el lema de la Ilustración”. </a:t>
            </a:r>
          </a:p>
          <a:p>
            <a:pPr marL="0" indent="0">
              <a:buNone/>
            </a:pPr>
            <a:r>
              <a:rPr lang="es-ES" sz="2000" dirty="0"/>
              <a:t>Kant, Immanuel (1784). ¿Qué es la Ilustración?</a:t>
            </a:r>
          </a:p>
        </p:txBody>
      </p:sp>
      <p:pic>
        <p:nvPicPr>
          <p:cNvPr id="5" name="Imagen 4" descr="Imagen que contiene persona, hombre, interior, corbata&#10;&#10;Descripción generada automáticamente">
            <a:extLst>
              <a:ext uri="{FF2B5EF4-FFF2-40B4-BE49-F238E27FC236}">
                <a16:creationId xmlns:a16="http://schemas.microsoft.com/office/drawing/2014/main" id="{109C0704-B063-4ED9-ABAC-3BF0A6A66EC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157" r="2" b="2"/>
          <a:stretch/>
        </p:blipFill>
        <p:spPr>
          <a:xfrm>
            <a:off x="7421373" y="627954"/>
            <a:ext cx="4235516" cy="5353373"/>
          </a:xfrm>
          <a:prstGeom prst="rect">
            <a:avLst/>
          </a:prstGeom>
        </p:spPr>
      </p:pic>
    </p:spTree>
    <p:extLst>
      <p:ext uri="{BB962C8B-B14F-4D97-AF65-F5344CB8AC3E}">
        <p14:creationId xmlns:p14="http://schemas.microsoft.com/office/powerpoint/2010/main" val="27132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32993-1A9F-4661-AC26-0CA0D0B6165D}"/>
              </a:ext>
            </a:extLst>
          </p:cNvPr>
          <p:cNvSpPr>
            <a:spLocks noGrp="1"/>
          </p:cNvSpPr>
          <p:nvPr>
            <p:ph type="title"/>
          </p:nvPr>
        </p:nvSpPr>
        <p:spPr>
          <a:xfrm>
            <a:off x="1295402" y="591515"/>
            <a:ext cx="9601196" cy="1303867"/>
          </a:xfrm>
        </p:spPr>
        <p:txBody>
          <a:bodyPr/>
          <a:lstStyle/>
          <a:p>
            <a:r>
              <a:rPr lang="es-ES" dirty="0"/>
              <a:t>Ideas centrales de la Ilustración</a:t>
            </a:r>
          </a:p>
        </p:txBody>
      </p:sp>
      <p:sp>
        <p:nvSpPr>
          <p:cNvPr id="3" name="Marcador de contenido 2">
            <a:extLst>
              <a:ext uri="{FF2B5EF4-FFF2-40B4-BE49-F238E27FC236}">
                <a16:creationId xmlns:a16="http://schemas.microsoft.com/office/drawing/2014/main" id="{DDEF5005-E722-41AB-AA4C-98EFF82C23D1}"/>
              </a:ext>
            </a:extLst>
          </p:cNvPr>
          <p:cNvSpPr>
            <a:spLocks noGrp="1"/>
          </p:cNvSpPr>
          <p:nvPr>
            <p:ph idx="1"/>
          </p:nvPr>
        </p:nvSpPr>
        <p:spPr>
          <a:xfrm>
            <a:off x="1143000" y="2415984"/>
            <a:ext cx="4377612" cy="3418179"/>
          </a:xfrm>
        </p:spPr>
        <p:txBody>
          <a:bodyPr>
            <a:normAutofit fontScale="92500"/>
          </a:bodyPr>
          <a:lstStyle/>
          <a:p>
            <a:r>
              <a:rPr lang="es-ES" dirty="0"/>
              <a:t>Libertad de pensamiento</a:t>
            </a:r>
          </a:p>
          <a:p>
            <a:endParaRPr lang="es-ES" dirty="0"/>
          </a:p>
          <a:p>
            <a:endParaRPr lang="es-ES" dirty="0"/>
          </a:p>
          <a:p>
            <a:r>
              <a:rPr lang="es-ES" dirty="0"/>
              <a:t>Separación de poderes del Estado</a:t>
            </a:r>
          </a:p>
          <a:p>
            <a:endParaRPr lang="es-ES" dirty="0"/>
          </a:p>
          <a:p>
            <a:endParaRPr lang="es-ES" dirty="0"/>
          </a:p>
          <a:p>
            <a:r>
              <a:rPr lang="es-ES" dirty="0"/>
              <a:t>Soberanía popular</a:t>
            </a:r>
          </a:p>
        </p:txBody>
      </p:sp>
      <p:sp>
        <p:nvSpPr>
          <p:cNvPr id="4" name="Rectángulo 3">
            <a:extLst>
              <a:ext uri="{FF2B5EF4-FFF2-40B4-BE49-F238E27FC236}">
                <a16:creationId xmlns:a16="http://schemas.microsoft.com/office/drawing/2014/main" id="{780CF3F1-3EC1-4C99-871A-6DA49B11B08F}"/>
              </a:ext>
            </a:extLst>
          </p:cNvPr>
          <p:cNvSpPr/>
          <p:nvPr/>
        </p:nvSpPr>
        <p:spPr>
          <a:xfrm>
            <a:off x="6546376" y="1690688"/>
            <a:ext cx="4254759" cy="1450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t>Contra el poder de la Iglesia Católica  y la monarquía absolutista: Todas las personas son libres e iguales desde su nacimiento.</a:t>
            </a:r>
          </a:p>
          <a:p>
            <a:pPr algn="ctr"/>
            <a:endParaRPr lang="es-ES" dirty="0"/>
          </a:p>
        </p:txBody>
      </p:sp>
      <p:sp>
        <p:nvSpPr>
          <p:cNvPr id="5" name="CuadroTexto 4">
            <a:extLst>
              <a:ext uri="{FF2B5EF4-FFF2-40B4-BE49-F238E27FC236}">
                <a16:creationId xmlns:a16="http://schemas.microsoft.com/office/drawing/2014/main" id="{C2CACB06-2DD3-451B-9EBB-A5F7C62CCD7E}"/>
              </a:ext>
            </a:extLst>
          </p:cNvPr>
          <p:cNvSpPr txBox="1"/>
          <p:nvPr/>
        </p:nvSpPr>
        <p:spPr>
          <a:xfrm>
            <a:off x="6546376" y="5628665"/>
            <a:ext cx="425475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a:t>¿Cómo limitaba la iglesia católica el pensamiento de la gente? ¿Por qué esto se volvió menos tolerable hacia el siglo XVIII?</a:t>
            </a:r>
          </a:p>
        </p:txBody>
      </p:sp>
      <p:sp>
        <p:nvSpPr>
          <p:cNvPr id="6" name="Rectángulo 5">
            <a:extLst>
              <a:ext uri="{FF2B5EF4-FFF2-40B4-BE49-F238E27FC236}">
                <a16:creationId xmlns:a16="http://schemas.microsoft.com/office/drawing/2014/main" id="{FEB6D917-C579-4C0E-803C-5536A80DE216}"/>
              </a:ext>
            </a:extLst>
          </p:cNvPr>
          <p:cNvSpPr/>
          <p:nvPr/>
        </p:nvSpPr>
        <p:spPr>
          <a:xfrm>
            <a:off x="6546376" y="3293615"/>
            <a:ext cx="4254758" cy="2026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La ilustración reflexionó sobre los problemas del </a:t>
            </a:r>
            <a:r>
              <a:rPr lang="es-ES" b="1" dirty="0"/>
              <a:t>Antiguo Régimen</a:t>
            </a:r>
            <a:r>
              <a:rPr lang="es-ES" dirty="0"/>
              <a:t>, principalmente en sus efectos sobre la burguesía.</a:t>
            </a:r>
          </a:p>
          <a:p>
            <a:pPr algn="ctr"/>
            <a:r>
              <a:rPr lang="es-ES" dirty="0"/>
              <a:t>Este orden, se caracterizó por una </a:t>
            </a:r>
            <a:r>
              <a:rPr lang="es-ES" b="1" dirty="0"/>
              <a:t>sociedad estamental</a:t>
            </a:r>
            <a:r>
              <a:rPr lang="es-ES" dirty="0"/>
              <a:t> y el </a:t>
            </a:r>
            <a:r>
              <a:rPr lang="es-ES" b="1" dirty="0"/>
              <a:t>absolutismo</a:t>
            </a:r>
            <a:r>
              <a:rPr lang="es-ES" dirty="0"/>
              <a:t> de los monarcas.</a:t>
            </a:r>
          </a:p>
        </p:txBody>
      </p:sp>
    </p:spTree>
    <p:extLst>
      <p:ext uri="{BB962C8B-B14F-4D97-AF65-F5344CB8AC3E}">
        <p14:creationId xmlns:p14="http://schemas.microsoft.com/office/powerpoint/2010/main" val="139420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085AD3-4DFE-427C-8A3A-8574C35C662A}"/>
              </a:ext>
            </a:extLst>
          </p:cNvPr>
          <p:cNvSpPr>
            <a:spLocks noGrp="1"/>
          </p:cNvSpPr>
          <p:nvPr>
            <p:ph type="title"/>
          </p:nvPr>
        </p:nvSpPr>
        <p:spPr>
          <a:xfrm>
            <a:off x="643192" y="609600"/>
            <a:ext cx="3643674" cy="1905000"/>
          </a:xfrm>
        </p:spPr>
        <p:txBody>
          <a:bodyPr>
            <a:normAutofit/>
          </a:bodyPr>
          <a:lstStyle/>
          <a:p>
            <a:r>
              <a:rPr lang="es-ES" sz="2800" dirty="0"/>
              <a:t>Secularización</a:t>
            </a:r>
          </a:p>
        </p:txBody>
      </p:sp>
      <p:sp>
        <p:nvSpPr>
          <p:cNvPr id="3" name="Marcador de contenido 2">
            <a:extLst>
              <a:ext uri="{FF2B5EF4-FFF2-40B4-BE49-F238E27FC236}">
                <a16:creationId xmlns:a16="http://schemas.microsoft.com/office/drawing/2014/main" id="{33836ADA-5C27-4678-853E-D2198EE52AEA}"/>
              </a:ext>
            </a:extLst>
          </p:cNvPr>
          <p:cNvSpPr>
            <a:spLocks noGrp="1"/>
          </p:cNvSpPr>
          <p:nvPr>
            <p:ph idx="1"/>
          </p:nvPr>
        </p:nvSpPr>
        <p:spPr>
          <a:xfrm>
            <a:off x="640138" y="2083105"/>
            <a:ext cx="3643674" cy="3216276"/>
          </a:xfrm>
        </p:spPr>
        <p:txBody>
          <a:bodyPr>
            <a:normAutofit/>
          </a:bodyPr>
          <a:lstStyle/>
          <a:p>
            <a:pPr marL="0" indent="0" algn="just">
              <a:buNone/>
            </a:pPr>
            <a:r>
              <a:rPr lang="es-ES" sz="1800" dirty="0"/>
              <a:t>Gradualmente desaparecen los elementos religiosos presenten en diversos ámbitos de la vida:</a:t>
            </a:r>
          </a:p>
          <a:p>
            <a:pPr marL="0" indent="0" algn="just">
              <a:buNone/>
            </a:pPr>
            <a:endParaRPr lang="es-ES" sz="1800" dirty="0"/>
          </a:p>
          <a:p>
            <a:pPr marL="0" indent="0" algn="just">
              <a:buNone/>
            </a:pPr>
            <a:r>
              <a:rPr lang="es-ES" sz="1800" dirty="0"/>
              <a:t>La ciencia y la razón comienzan a ser cada vez más importantes para explicar y dar sentido al mundo.</a:t>
            </a:r>
          </a:p>
        </p:txBody>
      </p:sp>
      <p:pic>
        <p:nvPicPr>
          <p:cNvPr id="6" name="Imagen 5" descr="Taller de impresión periodística siglo XVII &#10;&#10;Descripción generada automáticamente">
            <a:extLst>
              <a:ext uri="{FF2B5EF4-FFF2-40B4-BE49-F238E27FC236}">
                <a16:creationId xmlns:a16="http://schemas.microsoft.com/office/drawing/2014/main" id="{9F97B709-3BF8-4F3A-9B4E-2415BB5D1932}"/>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357" y="823126"/>
            <a:ext cx="6916633" cy="5170183"/>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4" name="Rectángulo 3">
            <a:extLst>
              <a:ext uri="{FF2B5EF4-FFF2-40B4-BE49-F238E27FC236}">
                <a16:creationId xmlns:a16="http://schemas.microsoft.com/office/drawing/2014/main" id="{0566464F-330D-4C8B-8D45-5AA1E10FABFA}"/>
              </a:ext>
            </a:extLst>
          </p:cNvPr>
          <p:cNvSpPr/>
          <p:nvPr/>
        </p:nvSpPr>
        <p:spPr>
          <a:xfrm>
            <a:off x="295010" y="5299381"/>
            <a:ext cx="4464277" cy="138785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spcAft>
                <a:spcPts val="600"/>
              </a:spcAft>
            </a:pPr>
            <a:r>
              <a:rPr lang="es-ES" dirty="0"/>
              <a:t>Secularización: proceso en el que disminuyen las influencias y las atribuciones de la Iglesia, a la vez que aumentan las del Estado y la sociedad civil.</a:t>
            </a:r>
          </a:p>
        </p:txBody>
      </p:sp>
    </p:spTree>
    <p:extLst>
      <p:ext uri="{BB962C8B-B14F-4D97-AF65-F5344CB8AC3E}">
        <p14:creationId xmlns:p14="http://schemas.microsoft.com/office/powerpoint/2010/main" val="326481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745B9D-0E11-4F5D-8463-0A3D521E9F6C}"/>
              </a:ext>
            </a:extLst>
          </p:cNvPr>
          <p:cNvSpPr>
            <a:spLocks noGrp="1"/>
          </p:cNvSpPr>
          <p:nvPr>
            <p:ph type="title"/>
          </p:nvPr>
        </p:nvSpPr>
        <p:spPr/>
        <p:txBody>
          <a:bodyPr vert="horz" lIns="91440" tIns="45720" rIns="91440" bIns="45720" rtlCol="0" anchor="ctr">
            <a:normAutofit/>
          </a:bodyPr>
          <a:lstStyle/>
          <a:p>
            <a:pPr algn="just"/>
            <a:r>
              <a:rPr lang="es-CL" sz="2800" kern="1200" dirty="0">
                <a:solidFill>
                  <a:schemeClr val="tx1"/>
                </a:solidFill>
                <a:latin typeface="+mj-lt"/>
                <a:ea typeface="+mj-ea"/>
                <a:cs typeface="+mj-cs"/>
              </a:rPr>
              <a:t>¿Por qué Kant plantea que la religión y la legislación pretenden escapar de la crítica?</a:t>
            </a:r>
          </a:p>
        </p:txBody>
      </p:sp>
      <p:sp>
        <p:nvSpPr>
          <p:cNvPr id="4" name="Rectángulo 3">
            <a:extLst>
              <a:ext uri="{FF2B5EF4-FFF2-40B4-BE49-F238E27FC236}">
                <a16:creationId xmlns:a16="http://schemas.microsoft.com/office/drawing/2014/main" id="{9FD1C83A-15E3-4D51-8720-393E43BA72E4}"/>
              </a:ext>
            </a:extLst>
          </p:cNvPr>
          <p:cNvSpPr/>
          <p:nvPr/>
        </p:nvSpPr>
        <p:spPr>
          <a:xfrm>
            <a:off x="6096000" y="2567841"/>
            <a:ext cx="5187159" cy="3161364"/>
          </a:xfrm>
          <a:prstGeom prst="rect">
            <a:avLst/>
          </a:prstGeom>
        </p:spPr>
        <p:txBody>
          <a:bodyPr vert="horz" lIns="91440" tIns="45720" rIns="91440" bIns="45720" rtlCol="0" anchor="ctr">
            <a:normAutofit fontScale="85000" lnSpcReduction="20000"/>
          </a:bodyPr>
          <a:lstStyle/>
          <a:p>
            <a:pPr algn="just">
              <a:lnSpc>
                <a:spcPct val="90000"/>
              </a:lnSpc>
              <a:spcAft>
                <a:spcPts val="600"/>
              </a:spcAft>
            </a:pPr>
            <a:r>
              <a:rPr lang="es-CL" sz="2400" dirty="0"/>
              <a:t>“Nuestra época es, de modo especial, la de la crítica. Todo ha de someterse a ella. Pero la religión y la legislación pretenden de ordinario escapar a la misma. La primera a causa de su santidad y la segunda a causa de su majestad. Sin embargo, al hacerlo, despiertan contra sí mismas sospechas justificadas y no pueden exigir un respeto sincero, respeto que la razón sólo concede a lo que es capaz de resistir un examen público y libre”. </a:t>
            </a:r>
          </a:p>
          <a:p>
            <a:pPr indent="-228600">
              <a:lnSpc>
                <a:spcPct val="90000"/>
              </a:lnSpc>
              <a:spcAft>
                <a:spcPts val="600"/>
              </a:spcAft>
              <a:buFont typeface="Arial" panose="020B0604020202020204" pitchFamily="34" charset="0"/>
              <a:buChar char="•"/>
            </a:pPr>
            <a:endParaRPr lang="es-CL" sz="2400" dirty="0"/>
          </a:p>
          <a:p>
            <a:pPr indent="-228600">
              <a:lnSpc>
                <a:spcPct val="90000"/>
              </a:lnSpc>
              <a:spcAft>
                <a:spcPts val="600"/>
              </a:spcAft>
              <a:buFont typeface="Arial" panose="020B0604020202020204" pitchFamily="34" charset="0"/>
              <a:buChar char="•"/>
            </a:pPr>
            <a:r>
              <a:rPr lang="es-CL" sz="2400" dirty="0"/>
              <a:t>Kant, Immanuel (1781). Crítica de la razón pura</a:t>
            </a:r>
          </a:p>
        </p:txBody>
      </p:sp>
      <p:sp>
        <p:nvSpPr>
          <p:cNvPr id="11" name="CuadroTexto 10">
            <a:extLst>
              <a:ext uri="{FF2B5EF4-FFF2-40B4-BE49-F238E27FC236}">
                <a16:creationId xmlns:a16="http://schemas.microsoft.com/office/drawing/2014/main" id="{BAFC4510-DA73-4BCD-B8A0-F2DB65272977}"/>
              </a:ext>
            </a:extLst>
          </p:cNvPr>
          <p:cNvSpPr txBox="1"/>
          <p:nvPr/>
        </p:nvSpPr>
        <p:spPr>
          <a:xfrm>
            <a:off x="707255" y="2567841"/>
            <a:ext cx="5388745" cy="35702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spcAft>
                <a:spcPts val="600"/>
              </a:spcAft>
            </a:pPr>
            <a:r>
              <a:rPr lang="es-ES" sz="2400" dirty="0"/>
              <a:t>A partir de la crítica al Antiguo Régimen, la Ilustración desarrolló ideas entorno a la importancia de: el librepensamiento, la separación de poderes y la soberanía popular.</a:t>
            </a:r>
          </a:p>
          <a:p>
            <a:pPr algn="just">
              <a:spcAft>
                <a:spcPts val="600"/>
              </a:spcAft>
            </a:pPr>
            <a:endParaRPr lang="es-ES" sz="2400" dirty="0"/>
          </a:p>
          <a:p>
            <a:pPr algn="just">
              <a:spcAft>
                <a:spcPts val="600"/>
              </a:spcAft>
            </a:pPr>
            <a:r>
              <a:rPr lang="es-ES" sz="2400" dirty="0"/>
              <a:t>Lo anterior inspiró una convicción cada vez mayor respecto de la necesidad de terminar con el denominado Antiguo Régimen</a:t>
            </a:r>
          </a:p>
        </p:txBody>
      </p:sp>
    </p:spTree>
    <p:extLst>
      <p:ext uri="{BB962C8B-B14F-4D97-AF65-F5344CB8AC3E}">
        <p14:creationId xmlns:p14="http://schemas.microsoft.com/office/powerpoint/2010/main" val="147540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FCF8F0-7346-4657-9FAD-5E107F2AD28F}"/>
              </a:ext>
            </a:extLst>
          </p:cNvPr>
          <p:cNvSpPr>
            <a:spLocks noGrp="1"/>
          </p:cNvSpPr>
          <p:nvPr>
            <p:ph type="title"/>
          </p:nvPr>
        </p:nvSpPr>
        <p:spPr/>
        <p:txBody>
          <a:bodyPr>
            <a:normAutofit fontScale="90000"/>
          </a:bodyPr>
          <a:lstStyle/>
          <a:p>
            <a:r>
              <a:rPr lang="es-ES" sz="8000" dirty="0">
                <a:solidFill>
                  <a:schemeClr val="tx1"/>
                </a:solidFill>
              </a:rPr>
              <a:t>Actividad</a:t>
            </a:r>
            <a:endParaRPr lang="es-ES" sz="8000" dirty="0">
              <a:solidFill>
                <a:schemeClr val="bg1"/>
              </a:solidFill>
            </a:endParaRPr>
          </a:p>
        </p:txBody>
      </p:sp>
      <p:sp>
        <p:nvSpPr>
          <p:cNvPr id="3" name="Marcador de contenido 2">
            <a:extLst>
              <a:ext uri="{FF2B5EF4-FFF2-40B4-BE49-F238E27FC236}">
                <a16:creationId xmlns:a16="http://schemas.microsoft.com/office/drawing/2014/main" id="{31A5DE2B-F906-44E3-98A1-5B77F9DD07A5}"/>
              </a:ext>
            </a:extLst>
          </p:cNvPr>
          <p:cNvSpPr>
            <a:spLocks noGrp="1"/>
          </p:cNvSpPr>
          <p:nvPr>
            <p:ph idx="1"/>
          </p:nvPr>
        </p:nvSpPr>
        <p:spPr>
          <a:xfrm>
            <a:off x="4069262" y="3143518"/>
            <a:ext cx="5469466" cy="1908698"/>
          </a:xfrm>
        </p:spPr>
        <p:txBody>
          <a:bodyPr anchor="ctr">
            <a:normAutofit/>
          </a:bodyPr>
          <a:lstStyle/>
          <a:p>
            <a:pPr marL="0" indent="0" algn="just">
              <a:buNone/>
            </a:pPr>
            <a:r>
              <a:rPr lang="es-ES" sz="2000" dirty="0"/>
              <a:t>Realiza una crítica, basándote en los ideales a la ilustración a las características centrales del Antiguo Régimen.</a:t>
            </a:r>
          </a:p>
        </p:txBody>
      </p:sp>
    </p:spTree>
    <p:extLst>
      <p:ext uri="{BB962C8B-B14F-4D97-AF65-F5344CB8AC3E}">
        <p14:creationId xmlns:p14="http://schemas.microsoft.com/office/powerpoint/2010/main" val="20715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8CA0B33D-0A6B-4687-A6B6-EE035D85F507}"/>
              </a:ext>
            </a:extLst>
          </p:cNvPr>
          <p:cNvSpPr>
            <a:spLocks noGrp="1"/>
          </p:cNvSpPr>
          <p:nvPr>
            <p:ph type="title"/>
          </p:nvPr>
        </p:nvSpPr>
        <p:spPr>
          <a:xfrm>
            <a:off x="952108" y="954756"/>
            <a:ext cx="2730414" cy="4946003"/>
          </a:xfrm>
        </p:spPr>
        <p:txBody>
          <a:bodyPr>
            <a:normAutofit/>
          </a:bodyPr>
          <a:lstStyle/>
          <a:p>
            <a:r>
              <a:rPr lang="es-ES">
                <a:solidFill>
                  <a:srgbClr val="FFFFFF"/>
                </a:solidFill>
              </a:rPr>
              <a:t>Objetivo</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DDC7682-BAF1-4FED-A9B3-3A0A7915D477}"/>
              </a:ext>
            </a:extLst>
          </p:cNvPr>
          <p:cNvSpPr>
            <a:spLocks noGrp="1"/>
          </p:cNvSpPr>
          <p:nvPr>
            <p:ph idx="1"/>
          </p:nvPr>
        </p:nvSpPr>
        <p:spPr>
          <a:xfrm>
            <a:off x="5140934" y="469900"/>
            <a:ext cx="5953630" cy="5405968"/>
          </a:xfrm>
        </p:spPr>
        <p:txBody>
          <a:bodyPr anchor="ctr">
            <a:normAutofit/>
          </a:bodyPr>
          <a:lstStyle/>
          <a:p>
            <a:pPr marL="0" indent="0" algn="just">
              <a:buNone/>
            </a:pPr>
            <a:r>
              <a:rPr lang="es-ES" dirty="0"/>
              <a:t>Reconocer la relevancia de elementos como: la ilustración y la crítica política y social en los procesos de cambio que  desarticularon el </a:t>
            </a:r>
            <a:r>
              <a:rPr lang="es-ES"/>
              <a:t>Antiguo Régimen.</a:t>
            </a: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273560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5C126-4E08-4456-A0ED-BFB96EFB5D52}"/>
              </a:ext>
            </a:extLst>
          </p:cNvPr>
          <p:cNvSpPr>
            <a:spLocks noGrp="1"/>
          </p:cNvSpPr>
          <p:nvPr>
            <p:ph type="title"/>
          </p:nvPr>
        </p:nvSpPr>
        <p:spPr>
          <a:xfrm>
            <a:off x="648929" y="629266"/>
            <a:ext cx="3505495" cy="1622321"/>
          </a:xfrm>
        </p:spPr>
        <p:txBody>
          <a:bodyPr>
            <a:normAutofit/>
          </a:bodyPr>
          <a:lstStyle/>
          <a:p>
            <a:r>
              <a:rPr lang="es-ES" dirty="0"/>
              <a:t>Actividad</a:t>
            </a:r>
          </a:p>
        </p:txBody>
      </p:sp>
      <p:sp>
        <p:nvSpPr>
          <p:cNvPr id="8" name="Content Placeholder 7">
            <a:extLst>
              <a:ext uri="{FF2B5EF4-FFF2-40B4-BE49-F238E27FC236}">
                <a16:creationId xmlns:a16="http://schemas.microsoft.com/office/drawing/2014/main" id="{78348C1A-92CB-4F2B-A541-B2253B8F4C6B}"/>
              </a:ext>
            </a:extLst>
          </p:cNvPr>
          <p:cNvSpPr>
            <a:spLocks noGrp="1"/>
          </p:cNvSpPr>
          <p:nvPr>
            <p:ph idx="1"/>
          </p:nvPr>
        </p:nvSpPr>
        <p:spPr>
          <a:xfrm>
            <a:off x="1282813" y="2470028"/>
            <a:ext cx="3505494" cy="3785419"/>
          </a:xfrm>
        </p:spPr>
        <p:txBody>
          <a:bodyPr>
            <a:normAutofit fontScale="85000" lnSpcReduction="10000"/>
          </a:bodyPr>
          <a:lstStyle/>
          <a:p>
            <a:pPr marL="0" indent="0">
              <a:buNone/>
            </a:pPr>
            <a:r>
              <a:rPr lang="es-CL" sz="2000" dirty="0"/>
              <a:t>Observa atentamente el video, y luego responde según tus conocimientos:</a:t>
            </a:r>
          </a:p>
          <a:p>
            <a:pPr marL="0" indent="0">
              <a:buNone/>
            </a:pPr>
            <a:endParaRPr lang="es-CL" sz="2000" dirty="0"/>
          </a:p>
          <a:p>
            <a:pPr marL="0" indent="0" algn="just">
              <a:buNone/>
            </a:pPr>
            <a:r>
              <a:rPr lang="es-CL" sz="2000" dirty="0"/>
              <a:t>¿A qué se refiere el personaje con “escoger nuestra forma de gobierno”?</a:t>
            </a:r>
          </a:p>
          <a:p>
            <a:pPr marL="0" indent="0" algn="just">
              <a:buNone/>
            </a:pPr>
            <a:endParaRPr lang="es-CL" sz="2000" dirty="0"/>
          </a:p>
          <a:p>
            <a:pPr marL="0" indent="0" algn="just">
              <a:buNone/>
            </a:pPr>
            <a:r>
              <a:rPr lang="es-CL" sz="2000" dirty="0"/>
              <a:t>¿Por qué habla de libertad? ¿De quién se pretende liberar?</a:t>
            </a:r>
          </a:p>
          <a:p>
            <a:pPr marL="0" indent="0" algn="just">
              <a:buNone/>
            </a:pPr>
            <a:endParaRPr lang="es-CL" sz="2000" dirty="0"/>
          </a:p>
          <a:p>
            <a:pPr marL="0" indent="0" algn="just">
              <a:buNone/>
            </a:pPr>
            <a:r>
              <a:rPr lang="es-CL" sz="2000" dirty="0"/>
              <a:t>¿Qué diferencias existen entre una república y una monarquía?</a:t>
            </a:r>
          </a:p>
        </p:txBody>
      </p:sp>
      <p:pic>
        <p:nvPicPr>
          <p:cNvPr id="6" name="Elementos multimedia en línea 5" title="Discurso de John Adams sobre la libertad">
            <a:hlinkClick r:id="" action="ppaction://media"/>
            <a:extLst>
              <a:ext uri="{FF2B5EF4-FFF2-40B4-BE49-F238E27FC236}">
                <a16:creationId xmlns:a16="http://schemas.microsoft.com/office/drawing/2014/main" id="{5BC3D510-F156-4947-B663-E8FC0B7734E1}"/>
              </a:ext>
            </a:extLst>
          </p:cNvPr>
          <p:cNvPicPr>
            <a:picLocks noRot="1" noChangeAspect="1"/>
          </p:cNvPicPr>
          <p:nvPr>
            <a:videoFile r:link="rId1"/>
          </p:nvPr>
        </p:nvPicPr>
        <p:blipFill>
          <a:blip r:embed="rId3"/>
          <a:stretch>
            <a:fillRect/>
          </a:stretch>
        </p:blipFill>
        <p:spPr>
          <a:xfrm>
            <a:off x="5447071" y="755528"/>
            <a:ext cx="6096000" cy="3429000"/>
          </a:xfrm>
          <a:prstGeom prst="rect">
            <a:avLst/>
          </a:prstGeom>
        </p:spPr>
      </p:pic>
      <p:sp>
        <p:nvSpPr>
          <p:cNvPr id="7" name="Pergamino: horizontal 6">
            <a:extLst>
              <a:ext uri="{FF2B5EF4-FFF2-40B4-BE49-F238E27FC236}">
                <a16:creationId xmlns:a16="http://schemas.microsoft.com/office/drawing/2014/main" id="{8E4B7F0C-FC0F-4A9F-8671-D4241B45DA98}"/>
              </a:ext>
            </a:extLst>
          </p:cNvPr>
          <p:cNvSpPr/>
          <p:nvPr/>
        </p:nvSpPr>
        <p:spPr>
          <a:xfrm>
            <a:off x="6617449" y="4581331"/>
            <a:ext cx="3554963" cy="122231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Discurso de John Adams, congreso de Estados Unidos, 1776.</a:t>
            </a:r>
          </a:p>
        </p:txBody>
      </p:sp>
    </p:spTree>
    <p:extLst>
      <p:ext uri="{BB962C8B-B14F-4D97-AF65-F5344CB8AC3E}">
        <p14:creationId xmlns:p14="http://schemas.microsoft.com/office/powerpoint/2010/main" val="38839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8" name="Picture 27">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1" name="Picture 30">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3" name="Straight Connector 32">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E424AC67-44C6-4D41-A746-C79F2D004444}"/>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Contexto temporal</a:t>
            </a:r>
          </a:p>
        </p:txBody>
      </p:sp>
      <p:sp useBgFill="1">
        <p:nvSpPr>
          <p:cNvPr id="41" name="Rectangle 40">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Escala de tiempo&#10;&#10;Descripción generada automáticamente">
            <a:extLst>
              <a:ext uri="{FF2B5EF4-FFF2-40B4-BE49-F238E27FC236}">
                <a16:creationId xmlns:a16="http://schemas.microsoft.com/office/drawing/2014/main" id="{6D03CA03-8477-477C-AB50-7C73E1F810C9}"/>
              </a:ext>
            </a:extLst>
          </p:cNvPr>
          <p:cNvPicPr>
            <a:picLocks noChangeAspect="1"/>
          </p:cNvPicPr>
          <p:nvPr/>
        </p:nvPicPr>
        <p:blipFill rotWithShape="1">
          <a:blip r:embed="rId5">
            <a:extLst>
              <a:ext uri="{28A0092B-C50C-407E-A947-70E740481C1C}">
                <a14:useLocalDpi xmlns:a14="http://schemas.microsoft.com/office/drawing/2010/main" val="0"/>
              </a:ext>
            </a:extLst>
          </a:blip>
          <a:srcRect b="2534"/>
          <a:stretch/>
        </p:blipFill>
        <p:spPr>
          <a:xfrm>
            <a:off x="5435910" y="1174659"/>
            <a:ext cx="6098041" cy="4457635"/>
          </a:xfrm>
          <a:prstGeom prst="rect">
            <a:avLst/>
          </a:prstGeom>
        </p:spPr>
      </p:pic>
      <p:sp>
        <p:nvSpPr>
          <p:cNvPr id="6" name="Rectángulo: esquinas redondeadas 5">
            <a:extLst>
              <a:ext uri="{FF2B5EF4-FFF2-40B4-BE49-F238E27FC236}">
                <a16:creationId xmlns:a16="http://schemas.microsoft.com/office/drawing/2014/main" id="{F20D41A1-0489-48A6-A6F0-89719F20942E}"/>
              </a:ext>
            </a:extLst>
          </p:cNvPr>
          <p:cNvSpPr/>
          <p:nvPr/>
        </p:nvSpPr>
        <p:spPr>
          <a:xfrm>
            <a:off x="10123714" y="3359020"/>
            <a:ext cx="1460274" cy="802433"/>
          </a:xfrm>
          <a:prstGeom prst="roundRect">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s-ES"/>
          </a:p>
        </p:txBody>
      </p:sp>
    </p:spTree>
    <p:extLst>
      <p:ext uri="{BB962C8B-B14F-4D97-AF65-F5344CB8AC3E}">
        <p14:creationId xmlns:p14="http://schemas.microsoft.com/office/powerpoint/2010/main" val="76492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B7312-6D31-4DFE-9029-A28190B0E00C}"/>
              </a:ext>
            </a:extLst>
          </p:cNvPr>
          <p:cNvSpPr>
            <a:spLocks noGrp="1"/>
          </p:cNvSpPr>
          <p:nvPr>
            <p:ph type="title"/>
          </p:nvPr>
        </p:nvSpPr>
        <p:spPr>
          <a:xfrm>
            <a:off x="308078" y="293070"/>
            <a:ext cx="4752869" cy="1356360"/>
          </a:xfrm>
        </p:spPr>
        <p:txBody>
          <a:bodyPr/>
          <a:lstStyle/>
          <a:p>
            <a:r>
              <a:rPr lang="es-ES" dirty="0"/>
              <a:t>El Antiguo Régimen</a:t>
            </a:r>
          </a:p>
        </p:txBody>
      </p:sp>
      <p:pic>
        <p:nvPicPr>
          <p:cNvPr id="5" name="Imagen 4" descr="Imagen que contiene Diagrama&#10;&#10;Descripción generada automáticamente">
            <a:extLst>
              <a:ext uri="{FF2B5EF4-FFF2-40B4-BE49-F238E27FC236}">
                <a16:creationId xmlns:a16="http://schemas.microsoft.com/office/drawing/2014/main" id="{F02E610E-10A9-492B-A63C-1DD5D0A9609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4959" y="1576249"/>
            <a:ext cx="4235772" cy="3705502"/>
          </a:xfrm>
          <a:prstGeom prst="rect">
            <a:avLst/>
          </a:prstGeom>
        </p:spPr>
      </p:pic>
      <p:sp>
        <p:nvSpPr>
          <p:cNvPr id="6" name="CuadroTexto 5">
            <a:extLst>
              <a:ext uri="{FF2B5EF4-FFF2-40B4-BE49-F238E27FC236}">
                <a16:creationId xmlns:a16="http://schemas.microsoft.com/office/drawing/2014/main" id="{03D17A4E-D6A5-46F7-BC81-B1738A7C117B}"/>
              </a:ext>
            </a:extLst>
          </p:cNvPr>
          <p:cNvSpPr txBox="1"/>
          <p:nvPr/>
        </p:nvSpPr>
        <p:spPr>
          <a:xfrm>
            <a:off x="434959" y="5548162"/>
            <a:ext cx="423577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600" dirty="0"/>
              <a:t>Sociedad estamental. Con una minoría privilegiada y una masa sin derechos políticos.</a:t>
            </a:r>
          </a:p>
        </p:txBody>
      </p:sp>
      <p:pic>
        <p:nvPicPr>
          <p:cNvPr id="8" name="Imagen 7" descr="Imagen que contiene persona, hombre, mujer, tabla&#10;&#10;Descripción generada automáticamente">
            <a:extLst>
              <a:ext uri="{FF2B5EF4-FFF2-40B4-BE49-F238E27FC236}">
                <a16:creationId xmlns:a16="http://schemas.microsoft.com/office/drawing/2014/main" id="{A32EE959-E354-4ACC-B5C7-62979E408F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25646" y="681204"/>
            <a:ext cx="2813126" cy="4039649"/>
          </a:xfrm>
          <a:prstGeom prst="rect">
            <a:avLst/>
          </a:prstGeom>
        </p:spPr>
      </p:pic>
      <p:sp>
        <p:nvSpPr>
          <p:cNvPr id="9" name="CuadroTexto 8">
            <a:extLst>
              <a:ext uri="{FF2B5EF4-FFF2-40B4-BE49-F238E27FC236}">
                <a16:creationId xmlns:a16="http://schemas.microsoft.com/office/drawing/2014/main" id="{D40DB7C0-C980-47E1-A62E-50E4FAD1C32B}"/>
              </a:ext>
            </a:extLst>
          </p:cNvPr>
          <p:cNvSpPr txBox="1"/>
          <p:nvPr/>
        </p:nvSpPr>
        <p:spPr>
          <a:xfrm>
            <a:off x="5060947" y="4964492"/>
            <a:ext cx="2806699" cy="160043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a:t>Monarquía absolutas: control completo del Estado por parte del rey.</a:t>
            </a:r>
          </a:p>
          <a:p>
            <a:endParaRPr lang="es-ES" sz="1400" dirty="0"/>
          </a:p>
          <a:p>
            <a:r>
              <a:rPr lang="es-ES" sz="1400" dirty="0"/>
              <a:t>*En países como Inglaterra existían regímenes parlamentarios desde el siglo XVII</a:t>
            </a:r>
          </a:p>
        </p:txBody>
      </p:sp>
      <p:pic>
        <p:nvPicPr>
          <p:cNvPr id="11" name="Imagen 10" descr="Imagen que contiene pasto, cerca, exterior, caballo&#10;&#10;Descripción generada automáticamente">
            <a:extLst>
              <a:ext uri="{FF2B5EF4-FFF2-40B4-BE49-F238E27FC236}">
                <a16:creationId xmlns:a16="http://schemas.microsoft.com/office/drawing/2014/main" id="{B476AC81-1473-4D15-A890-B340FF887A4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193687" y="1581842"/>
            <a:ext cx="3048000" cy="2238375"/>
          </a:xfrm>
          <a:prstGeom prst="rect">
            <a:avLst/>
          </a:prstGeom>
        </p:spPr>
      </p:pic>
      <p:sp>
        <p:nvSpPr>
          <p:cNvPr id="12" name="CuadroTexto 11">
            <a:extLst>
              <a:ext uri="{FF2B5EF4-FFF2-40B4-BE49-F238E27FC236}">
                <a16:creationId xmlns:a16="http://schemas.microsoft.com/office/drawing/2014/main" id="{EF7DECAC-08CE-499C-8212-B1CE7AD0772A}"/>
              </a:ext>
            </a:extLst>
          </p:cNvPr>
          <p:cNvSpPr txBox="1"/>
          <p:nvPr/>
        </p:nvSpPr>
        <p:spPr>
          <a:xfrm>
            <a:off x="8193687" y="4327354"/>
            <a:ext cx="3048000"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ES" sz="1400" dirty="0"/>
              <a:t>Economía de subsistencia: </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Rural agrícola.</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Mayor parte de la tierra en manos del clero y la nobleza.</a:t>
            </a:r>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a:t>Mercados reducidos a intercambios principalmente locales</a:t>
            </a:r>
            <a:r>
              <a:rPr lang="es-ES" sz="900" dirty="0"/>
              <a:t>.</a:t>
            </a:r>
          </a:p>
        </p:txBody>
      </p:sp>
    </p:spTree>
    <p:extLst>
      <p:ext uri="{BB962C8B-B14F-4D97-AF65-F5344CB8AC3E}">
        <p14:creationId xmlns:p14="http://schemas.microsoft.com/office/powerpoint/2010/main" val="373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34" name="Straight Connector 3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AA2CCE9-DA64-4858-93EF-AF1576F655F9}"/>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Contexto espacial: Europa</a:t>
            </a:r>
          </a:p>
        </p:txBody>
      </p:sp>
      <p:sp useBgFill="1">
        <p:nvSpPr>
          <p:cNvPr id="42" name="Rectangle 4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arcador de contenido 9" descr="Mapa&#10;&#10;Descripción generada automáticamente">
            <a:extLst>
              <a:ext uri="{FF2B5EF4-FFF2-40B4-BE49-F238E27FC236}">
                <a16:creationId xmlns:a16="http://schemas.microsoft.com/office/drawing/2014/main" id="{CEF298D7-0301-41D2-A718-5B03BCC52AC0}"/>
              </a:ext>
            </a:extLst>
          </p:cNvPr>
          <p:cNvPicPr>
            <a:picLocks noChangeAspect="1"/>
          </p:cNvPicPr>
          <p:nvPr/>
        </p:nvPicPr>
        <p:blipFill rotWithShape="1">
          <a:blip r:embed="rId5">
            <a:extLst>
              <a:ext uri="{28A0092B-C50C-407E-A947-70E740481C1C}">
                <a14:useLocalDpi xmlns:a14="http://schemas.microsoft.com/office/drawing/2010/main" val="0"/>
              </a:ext>
            </a:extLst>
          </a:blip>
          <a:srcRect r="1306" b="2"/>
          <a:stretch/>
        </p:blipFill>
        <p:spPr>
          <a:xfrm>
            <a:off x="5435910" y="1356812"/>
            <a:ext cx="6098041" cy="4093329"/>
          </a:xfrm>
          <a:prstGeom prst="rect">
            <a:avLst/>
          </a:prstGeom>
        </p:spPr>
      </p:pic>
    </p:spTree>
    <p:extLst>
      <p:ext uri="{BB962C8B-B14F-4D97-AF65-F5344CB8AC3E}">
        <p14:creationId xmlns:p14="http://schemas.microsoft.com/office/powerpoint/2010/main" val="424397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4" name="Picture 23">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7" name="Picture 26">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9" name="Straight Connector 28">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7317F578-010F-41E3-91B4-C96131FB3DC0}"/>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a:solidFill>
                  <a:srgbClr val="262626"/>
                </a:solidFill>
              </a:rPr>
              <a:t>Contexto espacial: América</a:t>
            </a:r>
          </a:p>
        </p:txBody>
      </p:sp>
      <p:sp useBgFill="1">
        <p:nvSpPr>
          <p:cNvPr id="37" name="Rectangle 36">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descr="Mapa&#10;&#10;Descripción generada automáticamente">
            <a:extLst>
              <a:ext uri="{FF2B5EF4-FFF2-40B4-BE49-F238E27FC236}">
                <a16:creationId xmlns:a16="http://schemas.microsoft.com/office/drawing/2014/main" id="{FB678877-CC2F-43FD-A9A3-C2EAB6469C05}"/>
              </a:ext>
            </a:extLst>
          </p:cNvPr>
          <p:cNvPicPr>
            <a:picLocks noChangeAspect="1"/>
          </p:cNvPicPr>
          <p:nvPr/>
        </p:nvPicPr>
        <p:blipFill rotWithShape="1">
          <a:blip r:embed="rId5">
            <a:extLst>
              <a:ext uri="{28A0092B-C50C-407E-A947-70E740481C1C}">
                <a14:useLocalDpi xmlns:a14="http://schemas.microsoft.com/office/drawing/2010/main" val="0"/>
              </a:ext>
            </a:extLst>
          </a:blip>
          <a:srcRect t="-1" r="-2" b="-313"/>
          <a:stretch/>
        </p:blipFill>
        <p:spPr>
          <a:xfrm>
            <a:off x="6031855" y="609602"/>
            <a:ext cx="4906151" cy="5587749"/>
          </a:xfrm>
          <a:prstGeom prst="rect">
            <a:avLst/>
          </a:prstGeom>
        </p:spPr>
      </p:pic>
    </p:spTree>
    <p:extLst>
      <p:ext uri="{BB962C8B-B14F-4D97-AF65-F5344CB8AC3E}">
        <p14:creationId xmlns:p14="http://schemas.microsoft.com/office/powerpoint/2010/main" val="304006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1BC872D-A553-4B61-86F5-ED7DBEDE68D7}"/>
              </a:ext>
            </a:extLst>
          </p:cNvPr>
          <p:cNvSpPr txBox="1"/>
          <p:nvPr/>
        </p:nvSpPr>
        <p:spPr>
          <a:xfrm>
            <a:off x="804672" y="2827419"/>
            <a:ext cx="5126896" cy="322762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s-CL" dirty="0">
                <a:solidFill>
                  <a:srgbClr val="000000"/>
                </a:solidFill>
              </a:rPr>
              <a:t>Durante toda la modernidad, la estructura social europea se mantuvo muy similar a lo que fue durante la Edad Media.</a:t>
            </a:r>
          </a:p>
          <a:p>
            <a:pPr indent="-228600">
              <a:lnSpc>
                <a:spcPct val="90000"/>
              </a:lnSpc>
              <a:spcAft>
                <a:spcPts val="600"/>
              </a:spcAft>
              <a:buFont typeface="Arial" panose="020B0604020202020204" pitchFamily="34" charset="0"/>
              <a:buChar char="•"/>
            </a:pPr>
            <a:endParaRPr lang="es-CL" dirty="0">
              <a:solidFill>
                <a:srgbClr val="000000"/>
              </a:solidFill>
            </a:endParaRPr>
          </a:p>
          <a:p>
            <a:pPr indent="-228600">
              <a:lnSpc>
                <a:spcPct val="90000"/>
              </a:lnSpc>
              <a:spcAft>
                <a:spcPts val="600"/>
              </a:spcAft>
              <a:buFont typeface="Arial" panose="020B0604020202020204" pitchFamily="34" charset="0"/>
              <a:buChar char="•"/>
            </a:pPr>
            <a:r>
              <a:rPr lang="es-CL" dirty="0">
                <a:solidFill>
                  <a:srgbClr val="000000"/>
                </a:solidFill>
              </a:rPr>
              <a:t>Con el desarrollo de la alfabetización y la razón en grupos que eran parte del “tercer estado”, en particular la burguesía. ¿Qué crees que habrá pasado con la estabilidad de este orden?</a:t>
            </a:r>
          </a:p>
          <a:p>
            <a:pPr indent="-228600">
              <a:lnSpc>
                <a:spcPct val="90000"/>
              </a:lnSpc>
              <a:spcAft>
                <a:spcPts val="600"/>
              </a:spcAft>
              <a:buFont typeface="Arial" panose="020B0604020202020204" pitchFamily="34" charset="0"/>
              <a:buChar char="•"/>
            </a:pPr>
            <a:endParaRPr lang="es-CL" dirty="0">
              <a:solidFill>
                <a:srgbClr val="000000"/>
              </a:solidFill>
            </a:endParaRPr>
          </a:p>
          <a:p>
            <a:pPr indent="-228600">
              <a:lnSpc>
                <a:spcPct val="90000"/>
              </a:lnSpc>
              <a:spcAft>
                <a:spcPts val="600"/>
              </a:spcAft>
              <a:buFont typeface="Arial" panose="020B0604020202020204" pitchFamily="34" charset="0"/>
              <a:buChar char="•"/>
            </a:pPr>
            <a:r>
              <a:rPr lang="es-CL" dirty="0">
                <a:solidFill>
                  <a:srgbClr val="000000"/>
                </a:solidFill>
              </a:rPr>
              <a:t>¿Qué clase de limitaciones habrá generado para el tercer estado este ordenamiento?</a:t>
            </a:r>
          </a:p>
        </p:txBody>
      </p:sp>
      <p:pic>
        <p:nvPicPr>
          <p:cNvPr id="5" name="Marcador de contenido 4" descr="Diagrama&#10;&#10;Descripción generada automáticamente">
            <a:extLst>
              <a:ext uri="{FF2B5EF4-FFF2-40B4-BE49-F238E27FC236}">
                <a16:creationId xmlns:a16="http://schemas.microsoft.com/office/drawing/2014/main" id="{8938FC0A-FACF-498B-980E-019BF1F2A22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09" r="2" b="3847"/>
          <a:stretch/>
        </p:blipFill>
        <p:spPr>
          <a:xfrm>
            <a:off x="7247256" y="2837712"/>
            <a:ext cx="3318936" cy="3217333"/>
          </a:xfrm>
          <a:prstGeom prst="rect">
            <a:avLst/>
          </a:prstGeom>
        </p:spPr>
      </p:pic>
      <p:sp>
        <p:nvSpPr>
          <p:cNvPr id="4" name="Título 3">
            <a:extLst>
              <a:ext uri="{FF2B5EF4-FFF2-40B4-BE49-F238E27FC236}">
                <a16:creationId xmlns:a16="http://schemas.microsoft.com/office/drawing/2014/main" id="{92BBF200-B525-4F72-8EDA-F345DF12EEDC}"/>
              </a:ext>
            </a:extLst>
          </p:cNvPr>
          <p:cNvSpPr>
            <a:spLocks noGrp="1"/>
          </p:cNvSpPr>
          <p:nvPr>
            <p:ph type="title"/>
          </p:nvPr>
        </p:nvSpPr>
        <p:spPr/>
        <p:txBody>
          <a:bodyPr/>
          <a:lstStyle/>
          <a:p>
            <a:r>
              <a:rPr lang="es-CL" dirty="0"/>
              <a:t>Sociedad durante la modernidad</a:t>
            </a:r>
          </a:p>
        </p:txBody>
      </p:sp>
    </p:spTree>
    <p:extLst>
      <p:ext uri="{BB962C8B-B14F-4D97-AF65-F5344CB8AC3E}">
        <p14:creationId xmlns:p14="http://schemas.microsoft.com/office/powerpoint/2010/main" val="124378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B99B4C-D0F7-4738-B51F-623CBDC59D06}"/>
              </a:ext>
            </a:extLst>
          </p:cNvPr>
          <p:cNvSpPr>
            <a:spLocks noGrp="1"/>
          </p:cNvSpPr>
          <p:nvPr>
            <p:ph type="title"/>
          </p:nvPr>
        </p:nvSpPr>
        <p:spPr>
          <a:xfrm>
            <a:off x="1300114" y="1045028"/>
            <a:ext cx="5340605" cy="1146176"/>
          </a:xfrm>
        </p:spPr>
        <p:txBody>
          <a:bodyPr>
            <a:normAutofit/>
          </a:bodyPr>
          <a:lstStyle/>
          <a:p>
            <a:r>
              <a:rPr lang="es-ES" dirty="0"/>
              <a:t>¿Qué es la ilustración?</a:t>
            </a:r>
          </a:p>
        </p:txBody>
      </p:sp>
      <p:sp>
        <p:nvSpPr>
          <p:cNvPr id="3" name="Marcador de contenido 2">
            <a:extLst>
              <a:ext uri="{FF2B5EF4-FFF2-40B4-BE49-F238E27FC236}">
                <a16:creationId xmlns:a16="http://schemas.microsoft.com/office/drawing/2014/main" id="{65CB9F91-A2BA-44EC-8D4A-0DA72FBD9B6F}"/>
              </a:ext>
            </a:extLst>
          </p:cNvPr>
          <p:cNvSpPr>
            <a:spLocks noGrp="1"/>
          </p:cNvSpPr>
          <p:nvPr>
            <p:ph idx="1"/>
          </p:nvPr>
        </p:nvSpPr>
        <p:spPr>
          <a:xfrm>
            <a:off x="838200" y="2570350"/>
            <a:ext cx="3780934" cy="3242622"/>
          </a:xfrm>
        </p:spPr>
        <p:txBody>
          <a:bodyPr anchor="ctr">
            <a:normAutofit fontScale="92500" lnSpcReduction="10000"/>
          </a:bodyPr>
          <a:lstStyle/>
          <a:p>
            <a:pPr algn="just"/>
            <a:r>
              <a:rPr lang="es-ES" sz="1900" dirty="0">
                <a:solidFill>
                  <a:schemeClr val="tx1"/>
                </a:solidFill>
              </a:rPr>
              <a:t>Movimiento político e intelectual desarrollado a partir del siglo XVII.</a:t>
            </a:r>
          </a:p>
          <a:p>
            <a:pPr algn="just"/>
            <a:endParaRPr lang="es-ES" sz="1900" dirty="0">
              <a:solidFill>
                <a:schemeClr val="tx1"/>
              </a:solidFill>
            </a:endParaRPr>
          </a:p>
          <a:p>
            <a:pPr algn="just"/>
            <a:r>
              <a:rPr lang="es-ES" sz="1900" dirty="0">
                <a:solidFill>
                  <a:schemeClr val="tx1"/>
                </a:solidFill>
              </a:rPr>
              <a:t>Sigue ideas de tolerancia, igualdad, libertad y justicia.</a:t>
            </a:r>
          </a:p>
          <a:p>
            <a:pPr algn="just"/>
            <a:endParaRPr lang="es-ES" sz="1900" dirty="0">
              <a:solidFill>
                <a:schemeClr val="tx1"/>
              </a:solidFill>
            </a:endParaRPr>
          </a:p>
          <a:p>
            <a:pPr algn="just"/>
            <a:r>
              <a:rPr lang="es-ES" sz="1900" dirty="0">
                <a:solidFill>
                  <a:schemeClr val="tx1"/>
                </a:solidFill>
              </a:rPr>
              <a:t>Continúa con el ideal antropocéntrico humanista y desarrolla una completa fe en el potencial de la racionalidad humana.</a:t>
            </a:r>
          </a:p>
        </p:txBody>
      </p:sp>
      <p:pic>
        <p:nvPicPr>
          <p:cNvPr id="5" name="Imagen 4" descr="Escala de tiempo&#10;&#10;Descripción generada automáticamente">
            <a:extLst>
              <a:ext uri="{FF2B5EF4-FFF2-40B4-BE49-F238E27FC236}">
                <a16:creationId xmlns:a16="http://schemas.microsoft.com/office/drawing/2014/main" id="{4631F77F-0815-490F-8D8B-3238358AA9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564" y="3543876"/>
            <a:ext cx="7078762" cy="3079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descr="Imagen que contiene interior, mujer, tabla, ventana&#10;&#10;Descripción generada automáticamente">
            <a:extLst>
              <a:ext uri="{FF2B5EF4-FFF2-40B4-BE49-F238E27FC236}">
                <a16:creationId xmlns:a16="http://schemas.microsoft.com/office/drawing/2014/main" id="{0B2D6B4E-36F3-42D2-B256-3B0B4CD0309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58015" y="57917"/>
            <a:ext cx="3603171" cy="2702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473AFB8F-8161-4FD1-ADF8-A8E8E642BF44}"/>
              </a:ext>
            </a:extLst>
          </p:cNvPr>
          <p:cNvSpPr txBox="1"/>
          <p:nvPr/>
        </p:nvSpPr>
        <p:spPr>
          <a:xfrm>
            <a:off x="7858015" y="2570349"/>
            <a:ext cx="360317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s-ES" sz="1400" dirty="0"/>
              <a:t>La imprenta jugó un rol determinante en la expansión del conocimiento y la alfabetización de grandes grupos de población</a:t>
            </a:r>
          </a:p>
        </p:txBody>
      </p:sp>
    </p:spTree>
    <p:extLst>
      <p:ext uri="{BB962C8B-B14F-4D97-AF65-F5344CB8AC3E}">
        <p14:creationId xmlns:p14="http://schemas.microsoft.com/office/powerpoint/2010/main" val="16132034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831</Words>
  <Application>Microsoft Office PowerPoint</Application>
  <PresentationFormat>Panorámica</PresentationFormat>
  <Paragraphs>75</Paragraphs>
  <Slides>15</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Garamond</vt:lpstr>
      <vt:lpstr>Orgánico</vt:lpstr>
      <vt:lpstr>Unidad 0: Ilustración y crítica al Antiguo Régimen</vt:lpstr>
      <vt:lpstr>Objetivo</vt:lpstr>
      <vt:lpstr>Actividad</vt:lpstr>
      <vt:lpstr>Contexto temporal</vt:lpstr>
      <vt:lpstr>El Antiguo Régimen</vt:lpstr>
      <vt:lpstr>Contexto espacial: Europa</vt:lpstr>
      <vt:lpstr>Contexto espacial: América</vt:lpstr>
      <vt:lpstr>Sociedad durante la modernidad</vt:lpstr>
      <vt:lpstr>¿Qué es la ilustración?</vt:lpstr>
      <vt:lpstr>Los medios de difusión de ideas y conocimientos fueron variados, pero siempre limitados al grupo más privilegiado del tercer estado.</vt:lpstr>
      <vt:lpstr>¿Qué elementos o condiciones crees que fueron necesarias para el desarrollo de la Ilustración?</vt:lpstr>
      <vt:lpstr>Ideas centrales de la Ilustración</vt:lpstr>
      <vt:lpstr>Secularización</vt:lpstr>
      <vt:lpstr>¿Por qué Kant plantea que la religión y la legislación pretenden escapar de la crítica?</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Unidad 3: Procesos revolucionarios en Europa y América</dc:title>
  <dc:creator>Abraham López</dc:creator>
  <cp:lastModifiedBy>Carmen Barros Ortega</cp:lastModifiedBy>
  <cp:revision>10</cp:revision>
  <dcterms:created xsi:type="dcterms:W3CDTF">2020-10-19T07:41:46Z</dcterms:created>
  <dcterms:modified xsi:type="dcterms:W3CDTF">2021-04-08T20:30:04Z</dcterms:modified>
</cp:coreProperties>
</file>