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313" r:id="rId2"/>
    <p:sldId id="320" r:id="rId3"/>
    <p:sldId id="325" r:id="rId4"/>
    <p:sldId id="308" r:id="rId5"/>
    <p:sldId id="324" r:id="rId6"/>
    <p:sldId id="323" r:id="rId7"/>
    <p:sldId id="309" r:id="rId8"/>
    <p:sldId id="321" r:id="rId9"/>
    <p:sldId id="315" r:id="rId10"/>
    <p:sldId id="31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4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8B1BB-853A-4F7C-BC08-3622296EB0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77B84C-AC9F-405A-936C-1FA595A35AE1}">
      <dgm:prSet/>
      <dgm:spPr/>
      <dgm:t>
        <a:bodyPr/>
        <a:lstStyle/>
        <a:p>
          <a:r>
            <a:rPr lang="es-CL" dirty="0"/>
            <a:t>Las economías latinoamericanas se ven fuertemente afectadas por la crisis.</a:t>
          </a:r>
          <a:endParaRPr lang="en-US" dirty="0"/>
        </a:p>
      </dgm:t>
    </dgm:pt>
    <dgm:pt modelId="{92B7D234-5734-4414-9C98-F62C5642D6CF}" type="parTrans" cxnId="{353C5771-DAE2-4CB8-B01D-2D7CB27D1C99}">
      <dgm:prSet/>
      <dgm:spPr/>
      <dgm:t>
        <a:bodyPr/>
        <a:lstStyle/>
        <a:p>
          <a:endParaRPr lang="en-US"/>
        </a:p>
      </dgm:t>
    </dgm:pt>
    <dgm:pt modelId="{CE3D1381-8AE4-4A80-9D19-EA1B50683544}" type="sibTrans" cxnId="{353C5771-DAE2-4CB8-B01D-2D7CB27D1C99}">
      <dgm:prSet/>
      <dgm:spPr/>
      <dgm:t>
        <a:bodyPr/>
        <a:lstStyle/>
        <a:p>
          <a:endParaRPr lang="en-US"/>
        </a:p>
      </dgm:t>
    </dgm:pt>
    <dgm:pt modelId="{FF1781D0-1270-4F66-982E-55681577BCE2}">
      <dgm:prSet/>
      <dgm:spPr/>
      <dgm:t>
        <a:bodyPr/>
        <a:lstStyle/>
        <a:p>
          <a:r>
            <a:rPr lang="es-CL"/>
            <a:t>Comienza a cuestionarse la dependencia económica de las grandes potencias.</a:t>
          </a:r>
          <a:endParaRPr lang="en-US"/>
        </a:p>
      </dgm:t>
    </dgm:pt>
    <dgm:pt modelId="{318C8776-8C88-449D-94BE-7718337C537A}" type="parTrans" cxnId="{317D6EDA-1066-4372-88DE-AABA1669E94D}">
      <dgm:prSet/>
      <dgm:spPr/>
      <dgm:t>
        <a:bodyPr/>
        <a:lstStyle/>
        <a:p>
          <a:endParaRPr lang="en-US"/>
        </a:p>
      </dgm:t>
    </dgm:pt>
    <dgm:pt modelId="{0546D4E3-B773-4EAC-BBBB-64E067CF9A59}" type="sibTrans" cxnId="{317D6EDA-1066-4372-88DE-AABA1669E94D}">
      <dgm:prSet/>
      <dgm:spPr/>
      <dgm:t>
        <a:bodyPr/>
        <a:lstStyle/>
        <a:p>
          <a:endParaRPr lang="en-US"/>
        </a:p>
      </dgm:t>
    </dgm:pt>
    <dgm:pt modelId="{0DB1099D-4873-4B25-B206-653D66ED8AA6}">
      <dgm:prSet/>
      <dgm:spPr/>
      <dgm:t>
        <a:bodyPr/>
        <a:lstStyle/>
        <a:p>
          <a:r>
            <a:rPr lang="es-CL"/>
            <a:t>Se implementan modelos de sustitución de importaciones como solución y estrategia para alcanzar el desarrollo.</a:t>
          </a:r>
          <a:endParaRPr lang="en-US"/>
        </a:p>
      </dgm:t>
    </dgm:pt>
    <dgm:pt modelId="{3D2AAB5C-9E81-4C0F-9174-5F00B418E42D}" type="parTrans" cxnId="{3F18554B-2C48-4710-9C4E-0DF9D89A4218}">
      <dgm:prSet/>
      <dgm:spPr/>
      <dgm:t>
        <a:bodyPr/>
        <a:lstStyle/>
        <a:p>
          <a:endParaRPr lang="en-US"/>
        </a:p>
      </dgm:t>
    </dgm:pt>
    <dgm:pt modelId="{B3AF49C4-A82E-4F8D-B826-C3B449F459B3}" type="sibTrans" cxnId="{3F18554B-2C48-4710-9C4E-0DF9D89A4218}">
      <dgm:prSet/>
      <dgm:spPr/>
      <dgm:t>
        <a:bodyPr/>
        <a:lstStyle/>
        <a:p>
          <a:endParaRPr lang="en-US"/>
        </a:p>
      </dgm:t>
    </dgm:pt>
    <dgm:pt modelId="{D1E3C662-FCC1-47D3-AD4D-465CC893F9D3}" type="pres">
      <dgm:prSet presAssocID="{8FA8B1BB-853A-4F7C-BC08-3622296EB0E5}" presName="linear" presStyleCnt="0">
        <dgm:presLayoutVars>
          <dgm:animLvl val="lvl"/>
          <dgm:resizeHandles val="exact"/>
        </dgm:presLayoutVars>
      </dgm:prSet>
      <dgm:spPr/>
    </dgm:pt>
    <dgm:pt modelId="{74127E37-7637-445D-9C37-75419A2A2E5E}" type="pres">
      <dgm:prSet presAssocID="{7B77B84C-AC9F-405A-936C-1FA595A35A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44A8393-1214-4D83-B3A4-BA7B62973A0E}" type="pres">
      <dgm:prSet presAssocID="{CE3D1381-8AE4-4A80-9D19-EA1B50683544}" presName="spacer" presStyleCnt="0"/>
      <dgm:spPr/>
    </dgm:pt>
    <dgm:pt modelId="{15EC1DE8-BAFD-43A0-AADA-C22E583AFC44}" type="pres">
      <dgm:prSet presAssocID="{FF1781D0-1270-4F66-982E-55681577BC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AD72F8-CA6D-4278-BC18-B4B8FD1517AF}" type="pres">
      <dgm:prSet presAssocID="{0546D4E3-B773-4EAC-BBBB-64E067CF9A59}" presName="spacer" presStyleCnt="0"/>
      <dgm:spPr/>
    </dgm:pt>
    <dgm:pt modelId="{6EDDEA83-581C-4525-9D17-4CB86D62B103}" type="pres">
      <dgm:prSet presAssocID="{0DB1099D-4873-4B25-B206-653D66ED8A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82F769-13B0-40EE-9BFE-4FF71C9ED15D}" type="presOf" srcId="{FF1781D0-1270-4F66-982E-55681577BCE2}" destId="{15EC1DE8-BAFD-43A0-AADA-C22E583AFC44}" srcOrd="0" destOrd="0" presId="urn:microsoft.com/office/officeart/2005/8/layout/vList2"/>
    <dgm:cxn modelId="{3F18554B-2C48-4710-9C4E-0DF9D89A4218}" srcId="{8FA8B1BB-853A-4F7C-BC08-3622296EB0E5}" destId="{0DB1099D-4873-4B25-B206-653D66ED8AA6}" srcOrd="2" destOrd="0" parTransId="{3D2AAB5C-9E81-4C0F-9174-5F00B418E42D}" sibTransId="{B3AF49C4-A82E-4F8D-B826-C3B449F459B3}"/>
    <dgm:cxn modelId="{353C5771-DAE2-4CB8-B01D-2D7CB27D1C99}" srcId="{8FA8B1BB-853A-4F7C-BC08-3622296EB0E5}" destId="{7B77B84C-AC9F-405A-936C-1FA595A35AE1}" srcOrd="0" destOrd="0" parTransId="{92B7D234-5734-4414-9C98-F62C5642D6CF}" sibTransId="{CE3D1381-8AE4-4A80-9D19-EA1B50683544}"/>
    <dgm:cxn modelId="{DCA3C959-67F8-48A5-ABE4-4B069320B011}" type="presOf" srcId="{0DB1099D-4873-4B25-B206-653D66ED8AA6}" destId="{6EDDEA83-581C-4525-9D17-4CB86D62B103}" srcOrd="0" destOrd="0" presId="urn:microsoft.com/office/officeart/2005/8/layout/vList2"/>
    <dgm:cxn modelId="{61A34583-464A-4403-8C86-C607693A519D}" type="presOf" srcId="{7B77B84C-AC9F-405A-936C-1FA595A35AE1}" destId="{74127E37-7637-445D-9C37-75419A2A2E5E}" srcOrd="0" destOrd="0" presId="urn:microsoft.com/office/officeart/2005/8/layout/vList2"/>
    <dgm:cxn modelId="{FA143F86-E39D-400C-9C88-FCFF579A749B}" type="presOf" srcId="{8FA8B1BB-853A-4F7C-BC08-3622296EB0E5}" destId="{D1E3C662-FCC1-47D3-AD4D-465CC893F9D3}" srcOrd="0" destOrd="0" presId="urn:microsoft.com/office/officeart/2005/8/layout/vList2"/>
    <dgm:cxn modelId="{317D6EDA-1066-4372-88DE-AABA1669E94D}" srcId="{8FA8B1BB-853A-4F7C-BC08-3622296EB0E5}" destId="{FF1781D0-1270-4F66-982E-55681577BCE2}" srcOrd="1" destOrd="0" parTransId="{318C8776-8C88-449D-94BE-7718337C537A}" sibTransId="{0546D4E3-B773-4EAC-BBBB-64E067CF9A59}"/>
    <dgm:cxn modelId="{EE2CE848-77C0-4464-B9A2-72894FD5771E}" type="presParOf" srcId="{D1E3C662-FCC1-47D3-AD4D-465CC893F9D3}" destId="{74127E37-7637-445D-9C37-75419A2A2E5E}" srcOrd="0" destOrd="0" presId="urn:microsoft.com/office/officeart/2005/8/layout/vList2"/>
    <dgm:cxn modelId="{8458BFCA-F846-4C7B-A08D-79EF7F4609DD}" type="presParOf" srcId="{D1E3C662-FCC1-47D3-AD4D-465CC893F9D3}" destId="{344A8393-1214-4D83-B3A4-BA7B62973A0E}" srcOrd="1" destOrd="0" presId="urn:microsoft.com/office/officeart/2005/8/layout/vList2"/>
    <dgm:cxn modelId="{D7AE7750-F016-406F-B167-48B632879065}" type="presParOf" srcId="{D1E3C662-FCC1-47D3-AD4D-465CC893F9D3}" destId="{15EC1DE8-BAFD-43A0-AADA-C22E583AFC44}" srcOrd="2" destOrd="0" presId="urn:microsoft.com/office/officeart/2005/8/layout/vList2"/>
    <dgm:cxn modelId="{A906DA6F-610E-462C-B726-6A9288FF0FDD}" type="presParOf" srcId="{D1E3C662-FCC1-47D3-AD4D-465CC893F9D3}" destId="{86AD72F8-CA6D-4278-BC18-B4B8FD1517AF}" srcOrd="3" destOrd="0" presId="urn:microsoft.com/office/officeart/2005/8/layout/vList2"/>
    <dgm:cxn modelId="{244820E3-D04A-4EC8-9C20-9300EC10BC5A}" type="presParOf" srcId="{D1E3C662-FCC1-47D3-AD4D-465CC893F9D3}" destId="{6EDDEA83-581C-4525-9D17-4CB86D62B1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27E37-7637-445D-9C37-75419A2A2E5E}">
      <dsp:nvSpPr>
        <dsp:cNvPr id="0" name=""/>
        <dsp:cNvSpPr/>
      </dsp:nvSpPr>
      <dsp:spPr>
        <a:xfrm>
          <a:off x="0" y="157007"/>
          <a:ext cx="5338483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Las economías latinoamericanas se ven fuertemente afectadas por la crisis.</a:t>
          </a:r>
          <a:endParaRPr lang="en-US" sz="2000" kern="1200" dirty="0"/>
        </a:p>
      </dsp:txBody>
      <dsp:txXfrm>
        <a:off x="54616" y="211623"/>
        <a:ext cx="5229251" cy="1009580"/>
      </dsp:txXfrm>
    </dsp:sp>
    <dsp:sp modelId="{15EC1DE8-BAFD-43A0-AADA-C22E583AFC44}">
      <dsp:nvSpPr>
        <dsp:cNvPr id="0" name=""/>
        <dsp:cNvSpPr/>
      </dsp:nvSpPr>
      <dsp:spPr>
        <a:xfrm>
          <a:off x="0" y="1333419"/>
          <a:ext cx="5338483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Comienza a cuestionarse la dependencia económica de las grandes potencias.</a:t>
          </a:r>
          <a:endParaRPr lang="en-US" sz="2000" kern="1200"/>
        </a:p>
      </dsp:txBody>
      <dsp:txXfrm>
        <a:off x="54616" y="1388035"/>
        <a:ext cx="5229251" cy="1009580"/>
      </dsp:txXfrm>
    </dsp:sp>
    <dsp:sp modelId="{6EDDEA83-581C-4525-9D17-4CB86D62B103}">
      <dsp:nvSpPr>
        <dsp:cNvPr id="0" name=""/>
        <dsp:cNvSpPr/>
      </dsp:nvSpPr>
      <dsp:spPr>
        <a:xfrm>
          <a:off x="0" y="2509832"/>
          <a:ext cx="5338483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Se implementan modelos de sustitución de importaciones como solución y estrategia para alcanzar el desarrollo.</a:t>
          </a:r>
          <a:endParaRPr lang="en-US" sz="2000" kern="1200"/>
        </a:p>
      </dsp:txBody>
      <dsp:txXfrm>
        <a:off x="54616" y="2564448"/>
        <a:ext cx="5229251" cy="100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EA892-3230-478A-BE7C-E24A2C355CF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1E66-DED8-4483-8271-A6BAA40477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281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71E66-DED8-4483-8271-A6BAA404777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047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Fuente: http://www.claseshistoria.com/2guerramundial/imagenes/weimar-pobres.gif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71E66-DED8-4483-8271-A6BAA404777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236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109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https://www.youtube.com/watch?v=AisZZ8yWumk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71E66-DED8-4483-8271-A6BAA404777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17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542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58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715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905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42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004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1301683" y="1169211"/>
            <a:ext cx="9373172" cy="101351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402735" y="2061256"/>
            <a:ext cx="102812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41909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377" lvl="1" indent="-38099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754" lvl="3" indent="-342891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5943" lvl="4" indent="-342891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131" lvl="5" indent="-342891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320" lvl="6" indent="-342891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509" lvl="7" indent="-342891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697" lvl="8" indent="-342891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409047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7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99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4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97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30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9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017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06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35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3B92E5-ADFF-497E-B61C-798902354418}" type="datetimeFigureOut">
              <a:rPr lang="es-CL" smtClean="0"/>
              <a:t>14-05-2021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8844236-B38F-4462-8F62-F7AF6C3C15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97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audiolibrogratis.com/2011/12/1929-el-gran-crack-crisis-de-la-bolsa.html" TargetMode="External"/><Relationship Id="rId7" Type="http://schemas.openxmlformats.org/officeDocument/2006/relationships/hyperlink" Target="http://mimesacojea.com/2008/04/10-consecuencias-de-la-crisis-economica/" TargetMode="External"/><Relationship Id="rId12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egparraga.com/index.php/2017/04/22/historia-4o-eso-felices-anos-20-y-crack-del-29/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s://lacavernadelescriba.blogspot.com/2011/04/el-crack-del-29-y-la-gran-depresi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BA3AE5-0FB8-4948-A421-5CEE1A5E8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615FFFBF-F0D2-4BB8-BB9E-3ADC47E3B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78FB11-06F1-4B8B-A4DF-525CC8F4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 Crisis de 1929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12E529-4352-46E0-BD12-77A227BBB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413000"/>
            <a:ext cx="5016259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También denominado “jueves negro”.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La bolsa New York se desploma, generando pánico entre la población que tenía sus ahorros invertidos en la misma.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El mercado de la especulación financiera colapsa al verse destruida la confianza.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Millones de desempleados, sobreproducción y caída del consumo.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FD056B7E-FBD7-4858-966D-9C4DEDA7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D8335FC-FCD8-4852-A2D1-44C706476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0517" y="1377816"/>
            <a:ext cx="3832042" cy="40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3C98C04-61AD-4E3E-952E-37400DFA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6" y="208430"/>
            <a:ext cx="8982635" cy="644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45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E67A0-60A9-4D2D-BF18-915289E9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economía en Estados Unidos antes de la crisis.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3E818B-7715-47C3-B51D-B613DD56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6"/>
            <a:ext cx="5727777" cy="4486423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Economía financiera: personas compran y venden acciones para ganar dinero (muchos con prestamos de bancos)</a:t>
            </a:r>
          </a:p>
          <a:p>
            <a:pPr algn="just"/>
            <a:r>
              <a:rPr lang="es-ES" sz="2000" dirty="0"/>
              <a:t>Las industrias crecen y producen en mayor cantidad con esos fondos.</a:t>
            </a:r>
          </a:p>
          <a:p>
            <a:pPr algn="just"/>
            <a:r>
              <a:rPr lang="es-ES" sz="2000" dirty="0"/>
              <a:t>Se genera un desequilibrio entre lo producido y lo consumido, generando desconfianza y empujando una venta masiva de acciones.</a:t>
            </a:r>
          </a:p>
          <a:p>
            <a:pPr algn="just"/>
            <a:r>
              <a:rPr lang="es-ES" sz="2000" dirty="0"/>
              <a:t>Según leyes de oferta y demanda, las acciones alcanzan un valor que arruina a los bancos.</a:t>
            </a:r>
          </a:p>
        </p:txBody>
      </p:sp>
    </p:spTree>
    <p:extLst>
      <p:ext uri="{BB962C8B-B14F-4D97-AF65-F5344CB8AC3E}">
        <p14:creationId xmlns:p14="http://schemas.microsoft.com/office/powerpoint/2010/main" val="130723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Imagen 11" descr="Calendario&#10;&#10;Descripción generada automáticamente">
            <a:extLst>
              <a:ext uri="{FF2B5EF4-FFF2-40B4-BE49-F238E27FC236}">
                <a16:creationId xmlns:a16="http://schemas.microsoft.com/office/drawing/2014/main" id="{142B6554-0D5F-4D62-949C-C2142BD05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00" r="-2" b="-2"/>
          <a:stretch/>
        </p:blipFill>
        <p:spPr>
          <a:xfrm>
            <a:off x="20" y="10"/>
            <a:ext cx="6100894" cy="385353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1E5279-8998-4BAB-9226-49FB19985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884" r="19043" b="1"/>
          <a:stretch/>
        </p:blipFill>
        <p:spPr>
          <a:xfrm>
            <a:off x="9095828" y="3429000"/>
            <a:ext cx="3096166" cy="3428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Marcador de contenido 8" descr="Un periódico con la foto de una persona&#10;&#10;Descripción generada automáticamente">
            <a:extLst>
              <a:ext uri="{FF2B5EF4-FFF2-40B4-BE49-F238E27FC236}">
                <a16:creationId xmlns:a16="http://schemas.microsoft.com/office/drawing/2014/main" id="{798C4360-8FA3-471D-B4B5-6540702C08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3691" r="33685" b="-1"/>
          <a:stretch/>
        </p:blipFill>
        <p:spPr>
          <a:xfrm>
            <a:off x="6100922" y="3429000"/>
            <a:ext cx="2994917" cy="34289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7003AC6-4D3D-4734-AC94-04C2D47244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81"/>
          <a:stretch/>
        </p:blipFill>
        <p:spPr>
          <a:xfrm>
            <a:off x="6100916" y="10"/>
            <a:ext cx="6091084" cy="3428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36F99849-52C1-4A2D-B890-BAEBCD552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772" y="3445224"/>
            <a:ext cx="6108192" cy="3428998"/>
          </a:xfrm>
          <a:custGeom>
            <a:avLst/>
            <a:gdLst>
              <a:gd name="connsiteX0" fmla="*/ 0 w 6100914"/>
              <a:gd name="connsiteY0" fmla="*/ 0 h 3428998"/>
              <a:gd name="connsiteX1" fmla="*/ 1996017 w 6100914"/>
              <a:gd name="connsiteY1" fmla="*/ 0 h 3428998"/>
              <a:gd name="connsiteX2" fmla="*/ 2377017 w 6100914"/>
              <a:gd name="connsiteY2" fmla="*/ 263783 h 3428998"/>
              <a:gd name="connsiteX3" fmla="*/ 2385484 w 6100914"/>
              <a:gd name="connsiteY3" fmla="*/ 266713 h 3428998"/>
              <a:gd name="connsiteX4" fmla="*/ 2398184 w 6100914"/>
              <a:gd name="connsiteY4" fmla="*/ 271110 h 3428998"/>
              <a:gd name="connsiteX5" fmla="*/ 2410883 w 6100914"/>
              <a:gd name="connsiteY5" fmla="*/ 275506 h 3428998"/>
              <a:gd name="connsiteX6" fmla="*/ 2421467 w 6100914"/>
              <a:gd name="connsiteY6" fmla="*/ 275506 h 3428998"/>
              <a:gd name="connsiteX7" fmla="*/ 2434167 w 6100914"/>
              <a:gd name="connsiteY7" fmla="*/ 275506 h 3428998"/>
              <a:gd name="connsiteX8" fmla="*/ 2444750 w 6100914"/>
              <a:gd name="connsiteY8" fmla="*/ 271110 h 3428998"/>
              <a:gd name="connsiteX9" fmla="*/ 2457450 w 6100914"/>
              <a:gd name="connsiteY9" fmla="*/ 266713 h 3428998"/>
              <a:gd name="connsiteX10" fmla="*/ 2465917 w 6100914"/>
              <a:gd name="connsiteY10" fmla="*/ 263783 h 3428998"/>
              <a:gd name="connsiteX11" fmla="*/ 2846917 w 6100914"/>
              <a:gd name="connsiteY11" fmla="*/ 0 h 3428998"/>
              <a:gd name="connsiteX12" fmla="*/ 6100914 w 6100914"/>
              <a:gd name="connsiteY12" fmla="*/ 0 h 3428998"/>
              <a:gd name="connsiteX13" fmla="*/ 6100914 w 6100914"/>
              <a:gd name="connsiteY13" fmla="*/ 2090059 h 3428998"/>
              <a:gd name="connsiteX14" fmla="*/ 6100914 w 6100914"/>
              <a:gd name="connsiteY14" fmla="*/ 2666254 h 3428998"/>
              <a:gd name="connsiteX15" fmla="*/ 6100914 w 6100914"/>
              <a:gd name="connsiteY15" fmla="*/ 3428998 h 3428998"/>
              <a:gd name="connsiteX16" fmla="*/ 0 w 6100914"/>
              <a:gd name="connsiteY16" fmla="*/ 3428998 h 3428998"/>
              <a:gd name="connsiteX17" fmla="*/ 0 w 6100914"/>
              <a:gd name="connsiteY17" fmla="*/ 2666254 h 3428998"/>
              <a:gd name="connsiteX18" fmla="*/ 0 w 6100914"/>
              <a:gd name="connsiteY18" fmla="*/ 2332906 h 3428998"/>
              <a:gd name="connsiteX19" fmla="*/ 0 w 6100914"/>
              <a:gd name="connsiteY19" fmla="*/ 2090059 h 3428998"/>
              <a:gd name="connsiteX20" fmla="*/ 0 w 6100914"/>
              <a:gd name="connsiteY20" fmla="*/ 2004773 h 3428998"/>
              <a:gd name="connsiteX21" fmla="*/ 0 w 6100914"/>
              <a:gd name="connsiteY21" fmla="*/ 1754930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00914" h="3428998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6100914" y="0"/>
                </a:lnTo>
                <a:lnTo>
                  <a:pt x="6100914" y="2090059"/>
                </a:lnTo>
                <a:lnTo>
                  <a:pt x="6100914" y="2666254"/>
                </a:lnTo>
                <a:lnTo>
                  <a:pt x="6100914" y="3428998"/>
                </a:lnTo>
                <a:lnTo>
                  <a:pt x="0" y="3428998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90059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380943-9077-49EE-908C-CAFAE531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93" y="4400253"/>
            <a:ext cx="4961534" cy="1600794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4400" dirty="0">
                <a:solidFill>
                  <a:schemeClr val="tx1"/>
                </a:solidFill>
              </a:rPr>
              <a:t>Consecuencias catastróficas y globales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77C0F5-42F6-4F67-9845-3794D0404521}"/>
              </a:ext>
            </a:extLst>
          </p:cNvPr>
          <p:cNvSpPr txBox="1"/>
          <p:nvPr/>
        </p:nvSpPr>
        <p:spPr>
          <a:xfrm>
            <a:off x="9178034" y="3228943"/>
            <a:ext cx="30139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9" tooltip="https://lacavernadelescriba.blogspot.com/2011/04/el-crack-del-29-y-la-gran-depres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D582F3-4629-4D74-A959-9D38396D9D02}"/>
              </a:ext>
            </a:extLst>
          </p:cNvPr>
          <p:cNvSpPr txBox="1"/>
          <p:nvPr/>
        </p:nvSpPr>
        <p:spPr>
          <a:xfrm>
            <a:off x="6104315" y="6657943"/>
            <a:ext cx="29915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://mimesacojea.com/2008/04/10-consecuencias-de-la-crisis-economic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7E273D6-5EBF-435F-A57C-0B0B01DB485D}"/>
              </a:ext>
            </a:extLst>
          </p:cNvPr>
          <p:cNvSpPr txBox="1"/>
          <p:nvPr/>
        </p:nvSpPr>
        <p:spPr>
          <a:xfrm>
            <a:off x="9341535" y="6657944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://egparraga.com/index.php/2017/04/22/historia-4o-eso-felices-anos-20-y-crack-del-2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2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claseshistoria.com/2guerramundial/imagenes/weimar-pobres.gif">
            <a:extLst>
              <a:ext uri="{FF2B5EF4-FFF2-40B4-BE49-F238E27FC236}">
                <a16:creationId xmlns:a16="http://schemas.microsoft.com/office/drawing/2014/main" id="{8FC57CE9-8D41-4830-9A00-D1E98A270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1590" y="643467"/>
            <a:ext cx="79288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AE47AAE-ADA0-46B7-A76A-E371341B4CC6}"/>
              </a:ext>
            </a:extLst>
          </p:cNvPr>
          <p:cNvSpPr txBox="1"/>
          <p:nvPr/>
        </p:nvSpPr>
        <p:spPr>
          <a:xfrm>
            <a:off x="1795767" y="5943602"/>
            <a:ext cx="920316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dirty="0"/>
              <a:t>En Alemania, personas hacen fila para acceder a repartición de comida (1930).</a:t>
            </a:r>
          </a:p>
        </p:txBody>
      </p:sp>
    </p:spTree>
    <p:extLst>
      <p:ext uri="{BB962C8B-B14F-4D97-AF65-F5344CB8AC3E}">
        <p14:creationId xmlns:p14="http://schemas.microsoft.com/office/powerpoint/2010/main" val="261184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7D0BCC-15A6-4C6D-B460-9D274F19CC6D}"/>
              </a:ext>
            </a:extLst>
          </p:cNvPr>
          <p:cNvSpPr txBox="1"/>
          <p:nvPr/>
        </p:nvSpPr>
        <p:spPr>
          <a:xfrm>
            <a:off x="750504" y="2551837"/>
            <a:ext cx="1104481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Chile, que había logrado consolidar su economía de crecimiento hacia afuera a fines del siglo XIX es profundamente golpeado por la crisis.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Tras caer la exportación de salitre, el país se sume en una profunda crisis economía, política y social.</a:t>
            </a:r>
          </a:p>
        </p:txBody>
      </p:sp>
    </p:spTree>
    <p:extLst>
      <p:ext uri="{BB962C8B-B14F-4D97-AF65-F5344CB8AC3E}">
        <p14:creationId xmlns:p14="http://schemas.microsoft.com/office/powerpoint/2010/main" val="319198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9D661-3DE3-4427-81AC-DC9EA9F5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93" y="150523"/>
            <a:ext cx="5046009" cy="24856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L" sz="4800" dirty="0"/>
              <a:t>La Crisis de 1929 en América Latina</a:t>
            </a:r>
            <a:endParaRPr lang="es-CL" dirty="0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04AA42C-0781-4F7F-81C9-79A8AB4D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8" b="3494"/>
          <a:stretch/>
        </p:blipFill>
        <p:spPr>
          <a:xfrm>
            <a:off x="7952588" y="0"/>
            <a:ext cx="3108155" cy="6858000"/>
          </a:xfrm>
        </p:spPr>
      </p:pic>
      <p:graphicFrame>
        <p:nvGraphicFramePr>
          <p:cNvPr id="10" name="CuadroTexto 7">
            <a:extLst>
              <a:ext uri="{FF2B5EF4-FFF2-40B4-BE49-F238E27FC236}">
                <a16:creationId xmlns:a16="http://schemas.microsoft.com/office/drawing/2014/main" id="{6A158086-7CA1-467E-857B-4A1641AAF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400646"/>
              </p:ext>
            </p:extLst>
          </p:nvPr>
        </p:nvGraphicFramePr>
        <p:xfrm>
          <a:off x="1131257" y="3072348"/>
          <a:ext cx="5338483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93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942F-E3DE-4474-9179-4DF18550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949" y="2943775"/>
            <a:ext cx="3682101" cy="970450"/>
          </a:xfrm>
        </p:spPr>
        <p:txBody>
          <a:bodyPr/>
          <a:lstStyle/>
          <a:p>
            <a:r>
              <a:rPr lang="es-CL" dirty="0"/>
              <a:t>El “New </a:t>
            </a:r>
            <a:r>
              <a:rPr lang="es-CL" dirty="0" err="1"/>
              <a:t>Deal</a:t>
            </a:r>
            <a:r>
              <a:rPr lang="es-C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06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7D26C8-96ED-46E3-BD94-C1608C54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3EEA0A9-F720-41ED-8EBA-2A10A6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6F1F73-13D1-43CF-A8D4-F723E027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es-CL" sz="3200"/>
              <a:t>“New Deal” y Estado de Bienestar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7D5CC-4ECF-498E-8FC0-DB51024EA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16" y="2453788"/>
            <a:ext cx="3404372" cy="394114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L" sz="1600" dirty="0"/>
              <a:t>A partir del “crack” de 1929, el Estado comienza a ser un actor influyente en la economía.</a:t>
            </a:r>
          </a:p>
          <a:p>
            <a:pPr marL="0" indent="0" algn="just">
              <a:buNone/>
            </a:pPr>
            <a:r>
              <a:rPr lang="es-CL" sz="1600" dirty="0"/>
              <a:t>Se encarga de asistir a privados y generar sus propios programas de inversión económica.</a:t>
            </a:r>
          </a:p>
          <a:p>
            <a:pPr marL="0" indent="0" algn="just">
              <a:buNone/>
            </a:pPr>
            <a:r>
              <a:rPr lang="es-CL" sz="1600" dirty="0"/>
              <a:t>Se generan políticas de “redistribución de ingresos” mediante la aplicación de impuestos.</a:t>
            </a:r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endParaRPr lang="es-CL" sz="1600" dirty="0"/>
          </a:p>
          <a:p>
            <a:pPr marL="0" indent="0" algn="just">
              <a:buNone/>
            </a:pPr>
            <a:r>
              <a:rPr lang="es-CL" sz="1600" dirty="0"/>
              <a:t>¿Cómo se relaciona la imagen con las criticas desarrolladas hacia el Estado de bienestar?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03B27569-6089-4DC0-93E0-F3F6E1E9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B4459E-F4A1-4FB5-B10B-20FF88D2F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1" r="-1" b="-1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B98A9F9-18E1-4F5E-9FF8-74289F99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967">
            <a:off x="573677" y="922246"/>
            <a:ext cx="9441654" cy="1013519"/>
          </a:xfrm>
        </p:spPr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6EEF8E-68D5-45CB-BC1C-AA434B803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751" y="2088150"/>
            <a:ext cx="7710900" cy="4404800"/>
          </a:xfrm>
        </p:spPr>
        <p:txBody>
          <a:bodyPr/>
          <a:lstStyle/>
          <a:p>
            <a:r>
              <a:rPr lang="es-CL" dirty="0"/>
              <a:t>Realiza un mapa conceptual sobre la Crisis de 1929 considerando: causas, consecuencias y la respuesta del gobierno de Roosevelt.</a:t>
            </a:r>
          </a:p>
          <a:p>
            <a:endParaRPr lang="es-CL" dirty="0"/>
          </a:p>
          <a:p>
            <a:r>
              <a:rPr lang="es-CL" dirty="0"/>
              <a:t>Luego, responde ¿Cómo afectó la crisis a la confianza sobre el pensamiento liberal clásico?</a:t>
            </a:r>
          </a:p>
          <a:p>
            <a:endParaRPr lang="es-CL" dirty="0"/>
          </a:p>
          <a:p>
            <a:r>
              <a:rPr lang="es-CL" dirty="0"/>
              <a:t>¿Por qué países tan lejanos y distintos a Estados Unidos, como Chile, se vieron golpeados por la crisis? Justifica.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6EC40E1-5983-4C55-9545-35EFBB6626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9765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48</TotalTime>
  <Words>451</Words>
  <Application>Microsoft Office PowerPoint</Application>
  <PresentationFormat>Panorámica</PresentationFormat>
  <Paragraphs>45</Paragraphs>
  <Slides>10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Citable</vt:lpstr>
      <vt:lpstr>La Crisis de 1929</vt:lpstr>
      <vt:lpstr>La economía en Estados Unidos antes de la crisis.</vt:lpstr>
      <vt:lpstr>Consecuencias catastróficas y globales</vt:lpstr>
      <vt:lpstr>Presentación de PowerPoint</vt:lpstr>
      <vt:lpstr>Presentación de PowerPoint</vt:lpstr>
      <vt:lpstr>La Crisis de 1929 en América Latina</vt:lpstr>
      <vt:lpstr>El “New Deal”</vt:lpstr>
      <vt:lpstr>“New Deal” y Estado de Bienestar</vt:lpstr>
      <vt:lpstr>Actividad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</dc:title>
  <dc:creator>Abraham López</dc:creator>
  <cp:lastModifiedBy>Carmen Barros Ortega</cp:lastModifiedBy>
  <cp:revision>15</cp:revision>
  <dcterms:created xsi:type="dcterms:W3CDTF">2020-03-17T04:17:20Z</dcterms:created>
  <dcterms:modified xsi:type="dcterms:W3CDTF">2021-05-14T17:05:48Z</dcterms:modified>
</cp:coreProperties>
</file>