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92" r:id="rId3"/>
    <p:sldId id="293" r:id="rId4"/>
    <p:sldId id="294" r:id="rId5"/>
    <p:sldId id="300" r:id="rId6"/>
    <p:sldId id="299" r:id="rId7"/>
    <p:sldId id="295" r:id="rId8"/>
    <p:sldId id="311" r:id="rId9"/>
    <p:sldId id="312" r:id="rId10"/>
    <p:sldId id="297" r:id="rId11"/>
    <p:sldId id="298" r:id="rId12"/>
    <p:sldId id="29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FF258-884B-44B7-93B5-38475EEDF1A8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F42CEA9-52D7-47DA-B6F0-C18E7F9F44C0}">
      <dgm:prSet/>
      <dgm:spPr/>
      <dgm:t>
        <a:bodyPr/>
        <a:lstStyle/>
        <a:p>
          <a:r>
            <a:rPr lang="en-US"/>
            <a:t>1810 y 1870</a:t>
          </a:r>
        </a:p>
      </dgm:t>
    </dgm:pt>
    <dgm:pt modelId="{525258B1-9DCE-4345-9244-B74CEC380764}" type="parTrans" cxnId="{2500334C-6F17-4933-96BB-A0E4C99BB317}">
      <dgm:prSet/>
      <dgm:spPr/>
      <dgm:t>
        <a:bodyPr/>
        <a:lstStyle/>
        <a:p>
          <a:endParaRPr lang="en-US"/>
        </a:p>
      </dgm:t>
    </dgm:pt>
    <dgm:pt modelId="{8209B8AB-81FD-48C2-9305-FED8A9B0156C}" type="sibTrans" cxnId="{2500334C-6F17-4933-96BB-A0E4C99BB317}">
      <dgm:prSet/>
      <dgm:spPr/>
      <dgm:t>
        <a:bodyPr/>
        <a:lstStyle/>
        <a:p>
          <a:endParaRPr lang="en-US"/>
        </a:p>
      </dgm:t>
    </dgm:pt>
    <dgm:pt modelId="{7BE225B3-A040-4DB6-A093-5BF6632A4C94}">
      <dgm:prSet/>
      <dgm:spPr/>
      <dgm:t>
        <a:bodyPr/>
        <a:lstStyle/>
        <a:p>
          <a:r>
            <a:rPr lang="en-US"/>
            <a:t>Entre 1810 y 1870 la economía chilena vivía su proceso de incorporación a las economías mundiales.</a:t>
          </a:r>
        </a:p>
      </dgm:t>
    </dgm:pt>
    <dgm:pt modelId="{9BE2F155-3446-4C2F-88F7-15D79EE44305}" type="parTrans" cxnId="{D9F214F0-D56C-4599-B417-32607A3C68EA}">
      <dgm:prSet/>
      <dgm:spPr/>
      <dgm:t>
        <a:bodyPr/>
        <a:lstStyle/>
        <a:p>
          <a:endParaRPr lang="en-US"/>
        </a:p>
      </dgm:t>
    </dgm:pt>
    <dgm:pt modelId="{06FB3DFC-ED49-4804-90A0-38EDF3AD39B7}" type="sibTrans" cxnId="{D9F214F0-D56C-4599-B417-32607A3C68EA}">
      <dgm:prSet/>
      <dgm:spPr/>
      <dgm:t>
        <a:bodyPr/>
        <a:lstStyle/>
        <a:p>
          <a:endParaRPr lang="en-US"/>
        </a:p>
      </dgm:t>
    </dgm:pt>
    <dgm:pt modelId="{193DE6E7-90B1-4444-8D1A-4C1B54B0105E}">
      <dgm:prSet/>
      <dgm:spPr/>
      <dgm:t>
        <a:bodyPr/>
        <a:lstStyle/>
        <a:p>
          <a:r>
            <a:rPr lang="en-US"/>
            <a:t>1810 y 1830</a:t>
          </a:r>
        </a:p>
      </dgm:t>
    </dgm:pt>
    <dgm:pt modelId="{9A22875F-4C06-4BEF-8A50-FE289DA60271}" type="parTrans" cxnId="{D632E51D-3908-4316-B0BF-774AFE5F4962}">
      <dgm:prSet/>
      <dgm:spPr/>
      <dgm:t>
        <a:bodyPr/>
        <a:lstStyle/>
        <a:p>
          <a:endParaRPr lang="en-US"/>
        </a:p>
      </dgm:t>
    </dgm:pt>
    <dgm:pt modelId="{2D3AB058-4E42-4378-9D7D-086F795858F5}" type="sibTrans" cxnId="{D632E51D-3908-4316-B0BF-774AFE5F4962}">
      <dgm:prSet/>
      <dgm:spPr/>
      <dgm:t>
        <a:bodyPr/>
        <a:lstStyle/>
        <a:p>
          <a:endParaRPr lang="en-US"/>
        </a:p>
      </dgm:t>
    </dgm:pt>
    <dgm:pt modelId="{2F133AC2-8884-4CEC-87B2-749229EC3E26}">
      <dgm:prSet/>
      <dgm:spPr/>
      <dgm:t>
        <a:bodyPr/>
        <a:lstStyle/>
        <a:p>
          <a:r>
            <a:rPr lang="en-US"/>
            <a:t>Entre 1810 y 1830, producto de la guerra de independencia, se vive un periodo de crisis económica.</a:t>
          </a:r>
        </a:p>
      </dgm:t>
    </dgm:pt>
    <dgm:pt modelId="{58152EE7-D5D8-46EB-AC36-37E4334D223A}" type="parTrans" cxnId="{C0BB1798-C90D-4113-A2A2-C528791139A3}">
      <dgm:prSet/>
      <dgm:spPr/>
      <dgm:t>
        <a:bodyPr/>
        <a:lstStyle/>
        <a:p>
          <a:endParaRPr lang="en-US"/>
        </a:p>
      </dgm:t>
    </dgm:pt>
    <dgm:pt modelId="{12639202-F722-47B3-AD90-E018FCA3A460}" type="sibTrans" cxnId="{C0BB1798-C90D-4113-A2A2-C528791139A3}">
      <dgm:prSet/>
      <dgm:spPr/>
      <dgm:t>
        <a:bodyPr/>
        <a:lstStyle/>
        <a:p>
          <a:endParaRPr lang="en-US"/>
        </a:p>
      </dgm:t>
    </dgm:pt>
    <dgm:pt modelId="{46AFD580-973B-4051-9902-3E5AAE127502}">
      <dgm:prSet/>
      <dgm:spPr/>
      <dgm:t>
        <a:bodyPr/>
        <a:lstStyle/>
        <a:p>
          <a:r>
            <a:rPr lang="en-US"/>
            <a:t>1833</a:t>
          </a:r>
        </a:p>
      </dgm:t>
    </dgm:pt>
    <dgm:pt modelId="{59A4DD29-B813-481D-B617-1EF1C1718C18}" type="parTrans" cxnId="{69B378BC-C99C-4CF1-B8D4-7B71E8BB8C9F}">
      <dgm:prSet/>
      <dgm:spPr/>
      <dgm:t>
        <a:bodyPr/>
        <a:lstStyle/>
        <a:p>
          <a:endParaRPr lang="en-US"/>
        </a:p>
      </dgm:t>
    </dgm:pt>
    <dgm:pt modelId="{AFD7F445-94DB-4527-8FCF-D778CD3A398C}" type="sibTrans" cxnId="{69B378BC-C99C-4CF1-B8D4-7B71E8BB8C9F}">
      <dgm:prSet/>
      <dgm:spPr/>
      <dgm:t>
        <a:bodyPr/>
        <a:lstStyle/>
        <a:p>
          <a:endParaRPr lang="en-US"/>
        </a:p>
      </dgm:t>
    </dgm:pt>
    <dgm:pt modelId="{A1A8BC73-2FBE-456C-B482-9ADC694B09DB}">
      <dgm:prSet/>
      <dgm:spPr/>
      <dgm:t>
        <a:bodyPr/>
        <a:lstStyle/>
        <a:p>
          <a:r>
            <a:rPr lang="en-US"/>
            <a:t>La estabilidad política y social otorgada por el autoritarismo portaliano y la constitución de 1833, permitió el desarrollo de una época de bonanza en la economía chilena durante los decenios conservadores.</a:t>
          </a:r>
        </a:p>
      </dgm:t>
    </dgm:pt>
    <dgm:pt modelId="{FC9945E3-E01F-4935-9A78-D8E07E90A9B3}" type="parTrans" cxnId="{40E9143D-4B41-4134-8DCA-3D3AD0C6F57B}">
      <dgm:prSet/>
      <dgm:spPr/>
      <dgm:t>
        <a:bodyPr/>
        <a:lstStyle/>
        <a:p>
          <a:endParaRPr lang="en-US"/>
        </a:p>
      </dgm:t>
    </dgm:pt>
    <dgm:pt modelId="{6DCE83A9-F13E-4C9B-BD81-E1ED2C5472A8}" type="sibTrans" cxnId="{40E9143D-4B41-4134-8DCA-3D3AD0C6F57B}">
      <dgm:prSet/>
      <dgm:spPr/>
      <dgm:t>
        <a:bodyPr/>
        <a:lstStyle/>
        <a:p>
          <a:endParaRPr lang="en-US"/>
        </a:p>
      </dgm:t>
    </dgm:pt>
    <dgm:pt modelId="{B24C8F47-3162-4FB3-A9AD-65A3B3E56340}" type="pres">
      <dgm:prSet presAssocID="{837FF258-884B-44B7-93B5-38475EEDF1A8}" presName="Name0" presStyleCnt="0">
        <dgm:presLayoutVars>
          <dgm:animLvl val="lvl"/>
          <dgm:resizeHandles val="exact"/>
        </dgm:presLayoutVars>
      </dgm:prSet>
      <dgm:spPr/>
    </dgm:pt>
    <dgm:pt modelId="{709624F1-1C6D-47E9-8F1F-DF2CEE1319FC}" type="pres">
      <dgm:prSet presAssocID="{6F42CEA9-52D7-47DA-B6F0-C18E7F9F44C0}" presName="composite" presStyleCnt="0"/>
      <dgm:spPr/>
    </dgm:pt>
    <dgm:pt modelId="{F64C16C8-69F4-4E05-B8F3-20CD3A991752}" type="pres">
      <dgm:prSet presAssocID="{6F42CEA9-52D7-47DA-B6F0-C18E7F9F44C0}" presName="L" presStyleLbl="solidFgAcc1" presStyleIdx="0" presStyleCnt="3">
        <dgm:presLayoutVars>
          <dgm:chMax val="0"/>
          <dgm:chPref val="0"/>
        </dgm:presLayoutVars>
      </dgm:prSet>
      <dgm:spPr/>
    </dgm:pt>
    <dgm:pt modelId="{1697D9F6-DD6E-4216-AAD2-27CD3309A65F}" type="pres">
      <dgm:prSet presAssocID="{6F42CEA9-52D7-47DA-B6F0-C18E7F9F44C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C7B853C-AB27-4AC3-8BF1-0873E9E2C474}" type="pres">
      <dgm:prSet presAssocID="{6F42CEA9-52D7-47DA-B6F0-C18E7F9F44C0}" presName="des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BA59391-3672-413D-A09F-200550E9C594}" type="pres">
      <dgm:prSet presAssocID="{6F42CEA9-52D7-47DA-B6F0-C18E7F9F44C0}" presName="EmptyPlaceHolder" presStyleCnt="0"/>
      <dgm:spPr/>
    </dgm:pt>
    <dgm:pt modelId="{D4362BC1-12F3-41F9-BFB9-C5A6E7D27302}" type="pres">
      <dgm:prSet presAssocID="{8209B8AB-81FD-48C2-9305-FED8A9B0156C}" presName="space" presStyleCnt="0"/>
      <dgm:spPr/>
    </dgm:pt>
    <dgm:pt modelId="{C2C5166B-96EE-4D16-BC0D-880F6300F186}" type="pres">
      <dgm:prSet presAssocID="{193DE6E7-90B1-4444-8D1A-4C1B54B0105E}" presName="composite" presStyleCnt="0"/>
      <dgm:spPr/>
    </dgm:pt>
    <dgm:pt modelId="{D414C3AF-BA58-4B65-B8BF-23A812A7B616}" type="pres">
      <dgm:prSet presAssocID="{193DE6E7-90B1-4444-8D1A-4C1B54B0105E}" presName="L" presStyleLbl="solidFgAcc1" presStyleIdx="1" presStyleCnt="3">
        <dgm:presLayoutVars>
          <dgm:chMax val="0"/>
          <dgm:chPref val="0"/>
        </dgm:presLayoutVars>
      </dgm:prSet>
      <dgm:spPr/>
    </dgm:pt>
    <dgm:pt modelId="{74E10376-CCFA-4F8B-8CEA-85E23954D090}" type="pres">
      <dgm:prSet presAssocID="{193DE6E7-90B1-4444-8D1A-4C1B54B0105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C5C6F24-14FF-4AA2-B676-6646897D527D}" type="pres">
      <dgm:prSet presAssocID="{193DE6E7-90B1-4444-8D1A-4C1B54B0105E}" presName="des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B15CD11-4FE6-4F94-87E5-26C0EC160B22}" type="pres">
      <dgm:prSet presAssocID="{193DE6E7-90B1-4444-8D1A-4C1B54B0105E}" presName="EmptyPlaceHolder" presStyleCnt="0"/>
      <dgm:spPr/>
    </dgm:pt>
    <dgm:pt modelId="{FF40B02B-82B5-448B-A6F5-A36AB8377393}" type="pres">
      <dgm:prSet presAssocID="{2D3AB058-4E42-4378-9D7D-086F795858F5}" presName="space" presStyleCnt="0"/>
      <dgm:spPr/>
    </dgm:pt>
    <dgm:pt modelId="{1F2C89FB-FA9C-481C-AF3A-CD528083A3F5}" type="pres">
      <dgm:prSet presAssocID="{46AFD580-973B-4051-9902-3E5AAE127502}" presName="composite" presStyleCnt="0"/>
      <dgm:spPr/>
    </dgm:pt>
    <dgm:pt modelId="{23E3719F-2C12-4C6B-86B9-A03CB92CC115}" type="pres">
      <dgm:prSet presAssocID="{46AFD580-973B-4051-9902-3E5AAE127502}" presName="L" presStyleLbl="solidFgAcc1" presStyleIdx="2" presStyleCnt="3">
        <dgm:presLayoutVars>
          <dgm:chMax val="0"/>
          <dgm:chPref val="0"/>
        </dgm:presLayoutVars>
      </dgm:prSet>
      <dgm:spPr/>
    </dgm:pt>
    <dgm:pt modelId="{0472F412-5829-4CEF-A814-386770A53911}" type="pres">
      <dgm:prSet presAssocID="{46AFD580-973B-4051-9902-3E5AAE12750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1B9E668-01D5-4D47-8780-43463A77934C}" type="pres">
      <dgm:prSet presAssocID="{46AFD580-973B-4051-9902-3E5AAE127502}" presName="des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3DD9D19-850B-48B5-9611-84D76CD61D13}" type="pres">
      <dgm:prSet presAssocID="{46AFD580-973B-4051-9902-3E5AAE127502}" presName="EmptyPlaceHolder" presStyleCnt="0"/>
      <dgm:spPr/>
    </dgm:pt>
  </dgm:ptLst>
  <dgm:cxnLst>
    <dgm:cxn modelId="{FBA65817-BB8F-4D36-9E36-71104C7C0748}" type="presOf" srcId="{46AFD580-973B-4051-9902-3E5AAE127502}" destId="{0472F412-5829-4CEF-A814-386770A53911}" srcOrd="0" destOrd="0" presId="urn:microsoft.com/office/officeart/2016/7/layout/AccentHomeChevronProcess"/>
    <dgm:cxn modelId="{F00D721C-130A-40FF-9CBF-FD33488714B8}" type="presOf" srcId="{193DE6E7-90B1-4444-8D1A-4C1B54B0105E}" destId="{74E10376-CCFA-4F8B-8CEA-85E23954D090}" srcOrd="0" destOrd="0" presId="urn:microsoft.com/office/officeart/2016/7/layout/AccentHomeChevronProcess"/>
    <dgm:cxn modelId="{D632E51D-3908-4316-B0BF-774AFE5F4962}" srcId="{837FF258-884B-44B7-93B5-38475EEDF1A8}" destId="{193DE6E7-90B1-4444-8D1A-4C1B54B0105E}" srcOrd="1" destOrd="0" parTransId="{9A22875F-4C06-4BEF-8A50-FE289DA60271}" sibTransId="{2D3AB058-4E42-4378-9D7D-086F795858F5}"/>
    <dgm:cxn modelId="{40E9143D-4B41-4134-8DCA-3D3AD0C6F57B}" srcId="{46AFD580-973B-4051-9902-3E5AAE127502}" destId="{A1A8BC73-2FBE-456C-B482-9ADC694B09DB}" srcOrd="0" destOrd="0" parTransId="{FC9945E3-E01F-4935-9A78-D8E07E90A9B3}" sibTransId="{6DCE83A9-F13E-4C9B-BD81-E1ED2C5472A8}"/>
    <dgm:cxn modelId="{6333834A-B374-4A27-843F-145230EF47B8}" type="presOf" srcId="{6F42CEA9-52D7-47DA-B6F0-C18E7F9F44C0}" destId="{1697D9F6-DD6E-4216-AAD2-27CD3309A65F}" srcOrd="0" destOrd="0" presId="urn:microsoft.com/office/officeart/2016/7/layout/AccentHomeChevronProcess"/>
    <dgm:cxn modelId="{2500334C-6F17-4933-96BB-A0E4C99BB317}" srcId="{837FF258-884B-44B7-93B5-38475EEDF1A8}" destId="{6F42CEA9-52D7-47DA-B6F0-C18E7F9F44C0}" srcOrd="0" destOrd="0" parTransId="{525258B1-9DCE-4345-9244-B74CEC380764}" sibTransId="{8209B8AB-81FD-48C2-9305-FED8A9B0156C}"/>
    <dgm:cxn modelId="{ED987F77-78B0-46FB-A664-90E63D141BF7}" type="presOf" srcId="{837FF258-884B-44B7-93B5-38475EEDF1A8}" destId="{B24C8F47-3162-4FB3-A9AD-65A3B3E56340}" srcOrd="0" destOrd="0" presId="urn:microsoft.com/office/officeart/2016/7/layout/AccentHomeChevronProcess"/>
    <dgm:cxn modelId="{C0BB1798-C90D-4113-A2A2-C528791139A3}" srcId="{193DE6E7-90B1-4444-8D1A-4C1B54B0105E}" destId="{2F133AC2-8884-4CEC-87B2-749229EC3E26}" srcOrd="0" destOrd="0" parTransId="{58152EE7-D5D8-46EB-AC36-37E4334D223A}" sibTransId="{12639202-F722-47B3-AD90-E018FCA3A460}"/>
    <dgm:cxn modelId="{18614EA8-C17D-4C51-AFC8-6EF9BD1B316D}" type="presOf" srcId="{7BE225B3-A040-4DB6-A093-5BF6632A4C94}" destId="{EC7B853C-AB27-4AC3-8BF1-0873E9E2C474}" srcOrd="0" destOrd="0" presId="urn:microsoft.com/office/officeart/2016/7/layout/AccentHomeChevronProcess"/>
    <dgm:cxn modelId="{69B378BC-C99C-4CF1-B8D4-7B71E8BB8C9F}" srcId="{837FF258-884B-44B7-93B5-38475EEDF1A8}" destId="{46AFD580-973B-4051-9902-3E5AAE127502}" srcOrd="2" destOrd="0" parTransId="{59A4DD29-B813-481D-B617-1EF1C1718C18}" sibTransId="{AFD7F445-94DB-4527-8FCF-D778CD3A398C}"/>
    <dgm:cxn modelId="{94C428E3-B03B-4649-B2D7-E95FDE4F0043}" type="presOf" srcId="{2F133AC2-8884-4CEC-87B2-749229EC3E26}" destId="{2C5C6F24-14FF-4AA2-B676-6646897D527D}" srcOrd="0" destOrd="0" presId="urn:microsoft.com/office/officeart/2016/7/layout/AccentHomeChevronProcess"/>
    <dgm:cxn modelId="{D9F214F0-D56C-4599-B417-32607A3C68EA}" srcId="{6F42CEA9-52D7-47DA-B6F0-C18E7F9F44C0}" destId="{7BE225B3-A040-4DB6-A093-5BF6632A4C94}" srcOrd="0" destOrd="0" parTransId="{9BE2F155-3446-4C2F-88F7-15D79EE44305}" sibTransId="{06FB3DFC-ED49-4804-90A0-38EDF3AD39B7}"/>
    <dgm:cxn modelId="{2C4774FE-46DD-4C46-A3CC-A6E282A846F1}" type="presOf" srcId="{A1A8BC73-2FBE-456C-B482-9ADC694B09DB}" destId="{B1B9E668-01D5-4D47-8780-43463A77934C}" srcOrd="0" destOrd="0" presId="urn:microsoft.com/office/officeart/2016/7/layout/AccentHomeChevronProcess"/>
    <dgm:cxn modelId="{6CA5D942-DD3B-4FF6-864E-B83E59D4AAD0}" type="presParOf" srcId="{B24C8F47-3162-4FB3-A9AD-65A3B3E56340}" destId="{709624F1-1C6D-47E9-8F1F-DF2CEE1319FC}" srcOrd="0" destOrd="0" presId="urn:microsoft.com/office/officeart/2016/7/layout/AccentHomeChevronProcess"/>
    <dgm:cxn modelId="{B74A4920-3E44-4A25-85D6-E50796BDB135}" type="presParOf" srcId="{709624F1-1C6D-47E9-8F1F-DF2CEE1319FC}" destId="{F64C16C8-69F4-4E05-B8F3-20CD3A991752}" srcOrd="0" destOrd="0" presId="urn:microsoft.com/office/officeart/2016/7/layout/AccentHomeChevronProcess"/>
    <dgm:cxn modelId="{E15800AC-92FC-4F27-9889-C9DC559B534E}" type="presParOf" srcId="{709624F1-1C6D-47E9-8F1F-DF2CEE1319FC}" destId="{1697D9F6-DD6E-4216-AAD2-27CD3309A65F}" srcOrd="1" destOrd="0" presId="urn:microsoft.com/office/officeart/2016/7/layout/AccentHomeChevronProcess"/>
    <dgm:cxn modelId="{A40F780B-6227-40E1-96C7-0F83AC2D532F}" type="presParOf" srcId="{709624F1-1C6D-47E9-8F1F-DF2CEE1319FC}" destId="{EC7B853C-AB27-4AC3-8BF1-0873E9E2C474}" srcOrd="2" destOrd="0" presId="urn:microsoft.com/office/officeart/2016/7/layout/AccentHomeChevronProcess"/>
    <dgm:cxn modelId="{382EF9A8-BF2B-4379-A547-0A2651CC156C}" type="presParOf" srcId="{709624F1-1C6D-47E9-8F1F-DF2CEE1319FC}" destId="{4BA59391-3672-413D-A09F-200550E9C594}" srcOrd="3" destOrd="0" presId="urn:microsoft.com/office/officeart/2016/7/layout/AccentHomeChevronProcess"/>
    <dgm:cxn modelId="{CBFF683D-31DC-48C4-B89A-250AB6BD24EA}" type="presParOf" srcId="{B24C8F47-3162-4FB3-A9AD-65A3B3E56340}" destId="{D4362BC1-12F3-41F9-BFB9-C5A6E7D27302}" srcOrd="1" destOrd="0" presId="urn:microsoft.com/office/officeart/2016/7/layout/AccentHomeChevronProcess"/>
    <dgm:cxn modelId="{E7C6644E-C257-4AE8-A7F0-C30BCA04862D}" type="presParOf" srcId="{B24C8F47-3162-4FB3-A9AD-65A3B3E56340}" destId="{C2C5166B-96EE-4D16-BC0D-880F6300F186}" srcOrd="2" destOrd="0" presId="urn:microsoft.com/office/officeart/2016/7/layout/AccentHomeChevronProcess"/>
    <dgm:cxn modelId="{68A06405-3532-4457-8147-82300E4CB7FF}" type="presParOf" srcId="{C2C5166B-96EE-4D16-BC0D-880F6300F186}" destId="{D414C3AF-BA58-4B65-B8BF-23A812A7B616}" srcOrd="0" destOrd="0" presId="urn:microsoft.com/office/officeart/2016/7/layout/AccentHomeChevronProcess"/>
    <dgm:cxn modelId="{12716888-64E4-4CE5-B5F2-C014583764F1}" type="presParOf" srcId="{C2C5166B-96EE-4D16-BC0D-880F6300F186}" destId="{74E10376-CCFA-4F8B-8CEA-85E23954D090}" srcOrd="1" destOrd="0" presId="urn:microsoft.com/office/officeart/2016/7/layout/AccentHomeChevronProcess"/>
    <dgm:cxn modelId="{1C1C45FC-E46E-467B-A778-6CFC5248EA46}" type="presParOf" srcId="{C2C5166B-96EE-4D16-BC0D-880F6300F186}" destId="{2C5C6F24-14FF-4AA2-B676-6646897D527D}" srcOrd="2" destOrd="0" presId="urn:microsoft.com/office/officeart/2016/7/layout/AccentHomeChevronProcess"/>
    <dgm:cxn modelId="{9B9A245C-2D88-46DE-B3C2-A483FCAAF21E}" type="presParOf" srcId="{C2C5166B-96EE-4D16-BC0D-880F6300F186}" destId="{3B15CD11-4FE6-4F94-87E5-26C0EC160B22}" srcOrd="3" destOrd="0" presId="urn:microsoft.com/office/officeart/2016/7/layout/AccentHomeChevronProcess"/>
    <dgm:cxn modelId="{57BD67F2-48F5-432A-8D6B-F7A7D96E2723}" type="presParOf" srcId="{B24C8F47-3162-4FB3-A9AD-65A3B3E56340}" destId="{FF40B02B-82B5-448B-A6F5-A36AB8377393}" srcOrd="3" destOrd="0" presId="urn:microsoft.com/office/officeart/2016/7/layout/AccentHomeChevronProcess"/>
    <dgm:cxn modelId="{10BC07FB-6EFE-47F5-A256-8249D0F39D5E}" type="presParOf" srcId="{B24C8F47-3162-4FB3-A9AD-65A3B3E56340}" destId="{1F2C89FB-FA9C-481C-AF3A-CD528083A3F5}" srcOrd="4" destOrd="0" presId="urn:microsoft.com/office/officeart/2016/7/layout/AccentHomeChevronProcess"/>
    <dgm:cxn modelId="{40471657-7D40-4B1E-BCAB-CAA5616D6DB9}" type="presParOf" srcId="{1F2C89FB-FA9C-481C-AF3A-CD528083A3F5}" destId="{23E3719F-2C12-4C6B-86B9-A03CB92CC115}" srcOrd="0" destOrd="0" presId="urn:microsoft.com/office/officeart/2016/7/layout/AccentHomeChevronProcess"/>
    <dgm:cxn modelId="{29FD482F-91DA-4C36-97D6-D73FCD1BDB03}" type="presParOf" srcId="{1F2C89FB-FA9C-481C-AF3A-CD528083A3F5}" destId="{0472F412-5829-4CEF-A814-386770A53911}" srcOrd="1" destOrd="0" presId="urn:microsoft.com/office/officeart/2016/7/layout/AccentHomeChevronProcess"/>
    <dgm:cxn modelId="{4B66298E-5719-4003-B04C-533313FCEB4D}" type="presParOf" srcId="{1F2C89FB-FA9C-481C-AF3A-CD528083A3F5}" destId="{B1B9E668-01D5-4D47-8780-43463A77934C}" srcOrd="2" destOrd="0" presId="urn:microsoft.com/office/officeart/2016/7/layout/AccentHomeChevronProcess"/>
    <dgm:cxn modelId="{FEB5A909-08B1-46DA-9B5A-E8FA5F9D630D}" type="presParOf" srcId="{1F2C89FB-FA9C-481C-AF3A-CD528083A3F5}" destId="{F3DD9D19-850B-48B5-9611-84D76CD61D13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082BA-1924-4AF4-9A3E-C1A6C9D8CCAD}" type="doc">
      <dgm:prSet loTypeId="urn:microsoft.com/office/officeart/2005/8/layout/hierarchy1" loCatId="Inbo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850840-E80D-412D-BC72-FF88DDDF2B95}">
      <dgm:prSet custT="1"/>
      <dgm:spPr/>
      <dgm:t>
        <a:bodyPr/>
        <a:lstStyle/>
        <a:p>
          <a:r>
            <a:rPr lang="es-CL" sz="2000" dirty="0"/>
            <a:t>Exportación de materias primas</a:t>
          </a:r>
          <a:r>
            <a:rPr lang="es-CL" sz="1500" dirty="0"/>
            <a:t>.</a:t>
          </a:r>
          <a:endParaRPr lang="en-US" sz="1500" dirty="0"/>
        </a:p>
      </dgm:t>
    </dgm:pt>
    <dgm:pt modelId="{A8820C8F-0E01-4306-8692-97AF709F152E}" type="parTrans" cxnId="{332E4217-2EF2-4186-9A5C-5A29186F5BF8}">
      <dgm:prSet/>
      <dgm:spPr/>
      <dgm:t>
        <a:bodyPr/>
        <a:lstStyle/>
        <a:p>
          <a:endParaRPr lang="en-US"/>
        </a:p>
      </dgm:t>
    </dgm:pt>
    <dgm:pt modelId="{3F1F1422-A179-418B-801F-373C746E4585}" type="sibTrans" cxnId="{332E4217-2EF2-4186-9A5C-5A29186F5BF8}">
      <dgm:prSet/>
      <dgm:spPr/>
      <dgm:t>
        <a:bodyPr/>
        <a:lstStyle/>
        <a:p>
          <a:endParaRPr lang="en-US"/>
        </a:p>
      </dgm:t>
    </dgm:pt>
    <dgm:pt modelId="{50D55E50-D5C9-47DD-824F-529370A0BF26}">
      <dgm:prSet custT="1"/>
      <dgm:spPr/>
      <dgm:t>
        <a:bodyPr/>
        <a:lstStyle/>
        <a:p>
          <a:r>
            <a:rPr lang="es-CL" sz="2000" dirty="0"/>
            <a:t>Dependencia económica.</a:t>
          </a:r>
          <a:endParaRPr lang="en-US" sz="2000" dirty="0"/>
        </a:p>
      </dgm:t>
    </dgm:pt>
    <dgm:pt modelId="{51D95495-B97F-4B64-906D-9AC80A48E798}" type="parTrans" cxnId="{75C720C5-7B87-496B-8FAE-F8A4E02A09BC}">
      <dgm:prSet/>
      <dgm:spPr/>
      <dgm:t>
        <a:bodyPr/>
        <a:lstStyle/>
        <a:p>
          <a:endParaRPr lang="en-US"/>
        </a:p>
      </dgm:t>
    </dgm:pt>
    <dgm:pt modelId="{12B609D4-617F-47C8-BDF0-32D3F45D726B}" type="sibTrans" cxnId="{75C720C5-7B87-496B-8FAE-F8A4E02A09BC}">
      <dgm:prSet/>
      <dgm:spPr/>
      <dgm:t>
        <a:bodyPr/>
        <a:lstStyle/>
        <a:p>
          <a:endParaRPr lang="en-US"/>
        </a:p>
      </dgm:t>
    </dgm:pt>
    <dgm:pt modelId="{92B34959-24D2-4737-8415-FAF3E7295CDA}">
      <dgm:prSet custT="1"/>
      <dgm:spPr/>
      <dgm:t>
        <a:bodyPr/>
        <a:lstStyle/>
        <a:p>
          <a:r>
            <a:rPr lang="es-CL" sz="2000" dirty="0"/>
            <a:t>Baja industrialización</a:t>
          </a:r>
          <a:endParaRPr lang="en-US" sz="2000" dirty="0"/>
        </a:p>
      </dgm:t>
    </dgm:pt>
    <dgm:pt modelId="{8165B26D-37C4-4566-A47F-D830BAB99ACA}" type="parTrans" cxnId="{43727F05-B4FB-469F-A184-3029DFFC5DD2}">
      <dgm:prSet/>
      <dgm:spPr/>
      <dgm:t>
        <a:bodyPr/>
        <a:lstStyle/>
        <a:p>
          <a:endParaRPr lang="en-US"/>
        </a:p>
      </dgm:t>
    </dgm:pt>
    <dgm:pt modelId="{06AF6317-462B-48F1-807C-6E8B59047D0F}" type="sibTrans" cxnId="{43727F05-B4FB-469F-A184-3029DFFC5DD2}">
      <dgm:prSet/>
      <dgm:spPr/>
      <dgm:t>
        <a:bodyPr/>
        <a:lstStyle/>
        <a:p>
          <a:endParaRPr lang="en-US"/>
        </a:p>
      </dgm:t>
    </dgm:pt>
    <dgm:pt modelId="{D6209941-DE01-4475-9617-E6FB4E87CEF4}">
      <dgm:prSet custT="1"/>
      <dgm:spPr/>
      <dgm:t>
        <a:bodyPr/>
        <a:lstStyle/>
        <a:p>
          <a:r>
            <a:rPr lang="es-CL" sz="1800" dirty="0"/>
            <a:t>Orden social conservador con fuertes continuidades coloniales.</a:t>
          </a:r>
          <a:endParaRPr lang="en-US" sz="1800" dirty="0"/>
        </a:p>
      </dgm:t>
    </dgm:pt>
    <dgm:pt modelId="{2A51E4F1-1C21-4A27-BFF2-4D51A2F6CDB1}" type="parTrans" cxnId="{87FEA306-A667-47F7-A264-82D4C43A7187}">
      <dgm:prSet/>
      <dgm:spPr/>
      <dgm:t>
        <a:bodyPr/>
        <a:lstStyle/>
        <a:p>
          <a:endParaRPr lang="en-US"/>
        </a:p>
      </dgm:t>
    </dgm:pt>
    <dgm:pt modelId="{6CEFB0DC-2540-457A-9335-7F2CC329C546}" type="sibTrans" cxnId="{87FEA306-A667-47F7-A264-82D4C43A7187}">
      <dgm:prSet/>
      <dgm:spPr/>
      <dgm:t>
        <a:bodyPr/>
        <a:lstStyle/>
        <a:p>
          <a:endParaRPr lang="en-US"/>
        </a:p>
      </dgm:t>
    </dgm:pt>
    <dgm:pt modelId="{A8E182A4-72F5-461A-82C3-9E8AF10517D2}" type="pres">
      <dgm:prSet presAssocID="{722082BA-1924-4AF4-9A3E-C1A6C9D8CC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795C62-5C55-42BA-AF74-CE232C0B7646}" type="pres">
      <dgm:prSet presAssocID="{26850840-E80D-412D-BC72-FF88DDDF2B95}" presName="hierRoot1" presStyleCnt="0"/>
      <dgm:spPr/>
    </dgm:pt>
    <dgm:pt modelId="{35C34842-62A4-4C20-B026-B731651C3FF6}" type="pres">
      <dgm:prSet presAssocID="{26850840-E80D-412D-BC72-FF88DDDF2B95}" presName="composite" presStyleCnt="0"/>
      <dgm:spPr/>
    </dgm:pt>
    <dgm:pt modelId="{A58877E5-09E7-473E-B3BA-7F7A224AE8C8}" type="pres">
      <dgm:prSet presAssocID="{26850840-E80D-412D-BC72-FF88DDDF2B95}" presName="background" presStyleLbl="node0" presStyleIdx="0" presStyleCnt="4"/>
      <dgm:spPr/>
    </dgm:pt>
    <dgm:pt modelId="{0ACF3D95-8A18-4729-9512-37577E71A46B}" type="pres">
      <dgm:prSet presAssocID="{26850840-E80D-412D-BC72-FF88DDDF2B95}" presName="text" presStyleLbl="fgAcc0" presStyleIdx="0" presStyleCnt="4">
        <dgm:presLayoutVars>
          <dgm:chPref val="3"/>
        </dgm:presLayoutVars>
      </dgm:prSet>
      <dgm:spPr/>
    </dgm:pt>
    <dgm:pt modelId="{2A579879-C9D1-4993-B179-0736856B64BF}" type="pres">
      <dgm:prSet presAssocID="{26850840-E80D-412D-BC72-FF88DDDF2B95}" presName="hierChild2" presStyleCnt="0"/>
      <dgm:spPr/>
    </dgm:pt>
    <dgm:pt modelId="{10EF03CB-2C61-4DCB-84B4-A4C58BC498D4}" type="pres">
      <dgm:prSet presAssocID="{50D55E50-D5C9-47DD-824F-529370A0BF26}" presName="hierRoot1" presStyleCnt="0"/>
      <dgm:spPr/>
    </dgm:pt>
    <dgm:pt modelId="{A37A7BE8-56E7-4FCF-819C-A14923EF07B5}" type="pres">
      <dgm:prSet presAssocID="{50D55E50-D5C9-47DD-824F-529370A0BF26}" presName="composite" presStyleCnt="0"/>
      <dgm:spPr/>
    </dgm:pt>
    <dgm:pt modelId="{1952D297-4841-47A3-85E3-7A3E9C647C77}" type="pres">
      <dgm:prSet presAssocID="{50D55E50-D5C9-47DD-824F-529370A0BF26}" presName="background" presStyleLbl="node0" presStyleIdx="1" presStyleCnt="4"/>
      <dgm:spPr/>
    </dgm:pt>
    <dgm:pt modelId="{942F5528-2D42-4E6D-AFC6-18325D94E657}" type="pres">
      <dgm:prSet presAssocID="{50D55E50-D5C9-47DD-824F-529370A0BF26}" presName="text" presStyleLbl="fgAcc0" presStyleIdx="1" presStyleCnt="4">
        <dgm:presLayoutVars>
          <dgm:chPref val="3"/>
        </dgm:presLayoutVars>
      </dgm:prSet>
      <dgm:spPr/>
    </dgm:pt>
    <dgm:pt modelId="{460C59CE-8004-457D-9667-F0029835919C}" type="pres">
      <dgm:prSet presAssocID="{50D55E50-D5C9-47DD-824F-529370A0BF26}" presName="hierChild2" presStyleCnt="0"/>
      <dgm:spPr/>
    </dgm:pt>
    <dgm:pt modelId="{BBE1393A-3E37-4186-9CA7-79089E6969F4}" type="pres">
      <dgm:prSet presAssocID="{92B34959-24D2-4737-8415-FAF3E7295CDA}" presName="hierRoot1" presStyleCnt="0"/>
      <dgm:spPr/>
    </dgm:pt>
    <dgm:pt modelId="{2459174C-2977-4F70-9564-19295B09ADE6}" type="pres">
      <dgm:prSet presAssocID="{92B34959-24D2-4737-8415-FAF3E7295CDA}" presName="composite" presStyleCnt="0"/>
      <dgm:spPr/>
    </dgm:pt>
    <dgm:pt modelId="{89CAE293-CCEC-4467-BC84-6075E975AB3C}" type="pres">
      <dgm:prSet presAssocID="{92B34959-24D2-4737-8415-FAF3E7295CDA}" presName="background" presStyleLbl="node0" presStyleIdx="2" presStyleCnt="4"/>
      <dgm:spPr/>
    </dgm:pt>
    <dgm:pt modelId="{4C4CB944-897F-4205-B53F-6FC85B0FC069}" type="pres">
      <dgm:prSet presAssocID="{92B34959-24D2-4737-8415-FAF3E7295CDA}" presName="text" presStyleLbl="fgAcc0" presStyleIdx="2" presStyleCnt="4">
        <dgm:presLayoutVars>
          <dgm:chPref val="3"/>
        </dgm:presLayoutVars>
      </dgm:prSet>
      <dgm:spPr/>
    </dgm:pt>
    <dgm:pt modelId="{10DA8CE6-13F5-4784-A962-03A7E6EA8888}" type="pres">
      <dgm:prSet presAssocID="{92B34959-24D2-4737-8415-FAF3E7295CDA}" presName="hierChild2" presStyleCnt="0"/>
      <dgm:spPr/>
    </dgm:pt>
    <dgm:pt modelId="{D0FAEB55-FE16-4A2A-899D-784C08031C9D}" type="pres">
      <dgm:prSet presAssocID="{D6209941-DE01-4475-9617-E6FB4E87CEF4}" presName="hierRoot1" presStyleCnt="0"/>
      <dgm:spPr/>
    </dgm:pt>
    <dgm:pt modelId="{83472CB0-FEA3-4066-9F47-E7285BAA385A}" type="pres">
      <dgm:prSet presAssocID="{D6209941-DE01-4475-9617-E6FB4E87CEF4}" presName="composite" presStyleCnt="0"/>
      <dgm:spPr/>
    </dgm:pt>
    <dgm:pt modelId="{7B33721B-AA86-4B9A-95F5-9C6990E27866}" type="pres">
      <dgm:prSet presAssocID="{D6209941-DE01-4475-9617-E6FB4E87CEF4}" presName="background" presStyleLbl="node0" presStyleIdx="3" presStyleCnt="4"/>
      <dgm:spPr/>
    </dgm:pt>
    <dgm:pt modelId="{7716EBBE-11B2-4537-80C9-B4327B30FC6A}" type="pres">
      <dgm:prSet presAssocID="{D6209941-DE01-4475-9617-E6FB4E87CEF4}" presName="text" presStyleLbl="fgAcc0" presStyleIdx="3" presStyleCnt="4">
        <dgm:presLayoutVars>
          <dgm:chPref val="3"/>
        </dgm:presLayoutVars>
      </dgm:prSet>
      <dgm:spPr/>
    </dgm:pt>
    <dgm:pt modelId="{E3B18CC8-9F2E-4E99-8DF5-EC05E0093E3E}" type="pres">
      <dgm:prSet presAssocID="{D6209941-DE01-4475-9617-E6FB4E87CEF4}" presName="hierChild2" presStyleCnt="0"/>
      <dgm:spPr/>
    </dgm:pt>
  </dgm:ptLst>
  <dgm:cxnLst>
    <dgm:cxn modelId="{43727F05-B4FB-469F-A184-3029DFFC5DD2}" srcId="{722082BA-1924-4AF4-9A3E-C1A6C9D8CCAD}" destId="{92B34959-24D2-4737-8415-FAF3E7295CDA}" srcOrd="2" destOrd="0" parTransId="{8165B26D-37C4-4566-A47F-D830BAB99ACA}" sibTransId="{06AF6317-462B-48F1-807C-6E8B59047D0F}"/>
    <dgm:cxn modelId="{87FEA306-A667-47F7-A264-82D4C43A7187}" srcId="{722082BA-1924-4AF4-9A3E-C1A6C9D8CCAD}" destId="{D6209941-DE01-4475-9617-E6FB4E87CEF4}" srcOrd="3" destOrd="0" parTransId="{2A51E4F1-1C21-4A27-BFF2-4D51A2F6CDB1}" sibTransId="{6CEFB0DC-2540-457A-9335-7F2CC329C546}"/>
    <dgm:cxn modelId="{0B992A08-24B4-4D93-8208-50C359079837}" type="presOf" srcId="{D6209941-DE01-4475-9617-E6FB4E87CEF4}" destId="{7716EBBE-11B2-4537-80C9-B4327B30FC6A}" srcOrd="0" destOrd="0" presId="urn:microsoft.com/office/officeart/2005/8/layout/hierarchy1"/>
    <dgm:cxn modelId="{332E4217-2EF2-4186-9A5C-5A29186F5BF8}" srcId="{722082BA-1924-4AF4-9A3E-C1A6C9D8CCAD}" destId="{26850840-E80D-412D-BC72-FF88DDDF2B95}" srcOrd="0" destOrd="0" parTransId="{A8820C8F-0E01-4306-8692-97AF709F152E}" sibTransId="{3F1F1422-A179-418B-801F-373C746E4585}"/>
    <dgm:cxn modelId="{7625EC1B-7A1E-426C-AB43-D7ECD0B05739}" type="presOf" srcId="{50D55E50-D5C9-47DD-824F-529370A0BF26}" destId="{942F5528-2D42-4E6D-AFC6-18325D94E657}" srcOrd="0" destOrd="0" presId="urn:microsoft.com/office/officeart/2005/8/layout/hierarchy1"/>
    <dgm:cxn modelId="{69B88D66-D533-45AD-8AFF-CB44C2481320}" type="presOf" srcId="{26850840-E80D-412D-BC72-FF88DDDF2B95}" destId="{0ACF3D95-8A18-4729-9512-37577E71A46B}" srcOrd="0" destOrd="0" presId="urn:microsoft.com/office/officeart/2005/8/layout/hierarchy1"/>
    <dgm:cxn modelId="{9BEB1EB7-CF55-4119-A5E2-522E5AED338B}" type="presOf" srcId="{722082BA-1924-4AF4-9A3E-C1A6C9D8CCAD}" destId="{A8E182A4-72F5-461A-82C3-9E8AF10517D2}" srcOrd="0" destOrd="0" presId="urn:microsoft.com/office/officeart/2005/8/layout/hierarchy1"/>
    <dgm:cxn modelId="{75C720C5-7B87-496B-8FAE-F8A4E02A09BC}" srcId="{722082BA-1924-4AF4-9A3E-C1A6C9D8CCAD}" destId="{50D55E50-D5C9-47DD-824F-529370A0BF26}" srcOrd="1" destOrd="0" parTransId="{51D95495-B97F-4B64-906D-9AC80A48E798}" sibTransId="{12B609D4-617F-47C8-BDF0-32D3F45D726B}"/>
    <dgm:cxn modelId="{7BF212EC-A93D-4B58-B3A1-77F9D59DA1A4}" type="presOf" srcId="{92B34959-24D2-4737-8415-FAF3E7295CDA}" destId="{4C4CB944-897F-4205-B53F-6FC85B0FC069}" srcOrd="0" destOrd="0" presId="urn:microsoft.com/office/officeart/2005/8/layout/hierarchy1"/>
    <dgm:cxn modelId="{7151B20B-2D33-457B-A5BD-9B17BEEE9581}" type="presParOf" srcId="{A8E182A4-72F5-461A-82C3-9E8AF10517D2}" destId="{9B795C62-5C55-42BA-AF74-CE232C0B7646}" srcOrd="0" destOrd="0" presId="urn:microsoft.com/office/officeart/2005/8/layout/hierarchy1"/>
    <dgm:cxn modelId="{3A2BEFFF-9298-42B1-B813-FEE8282BB923}" type="presParOf" srcId="{9B795C62-5C55-42BA-AF74-CE232C0B7646}" destId="{35C34842-62A4-4C20-B026-B731651C3FF6}" srcOrd="0" destOrd="0" presId="urn:microsoft.com/office/officeart/2005/8/layout/hierarchy1"/>
    <dgm:cxn modelId="{73DFB68F-4029-464A-9DFA-2E76703C7860}" type="presParOf" srcId="{35C34842-62A4-4C20-B026-B731651C3FF6}" destId="{A58877E5-09E7-473E-B3BA-7F7A224AE8C8}" srcOrd="0" destOrd="0" presId="urn:microsoft.com/office/officeart/2005/8/layout/hierarchy1"/>
    <dgm:cxn modelId="{BAC76732-C45C-48B7-AE86-2BCA9D33E809}" type="presParOf" srcId="{35C34842-62A4-4C20-B026-B731651C3FF6}" destId="{0ACF3D95-8A18-4729-9512-37577E71A46B}" srcOrd="1" destOrd="0" presId="urn:microsoft.com/office/officeart/2005/8/layout/hierarchy1"/>
    <dgm:cxn modelId="{75E41FC2-C86F-4F37-848A-56316FFF7CC9}" type="presParOf" srcId="{9B795C62-5C55-42BA-AF74-CE232C0B7646}" destId="{2A579879-C9D1-4993-B179-0736856B64BF}" srcOrd="1" destOrd="0" presId="urn:microsoft.com/office/officeart/2005/8/layout/hierarchy1"/>
    <dgm:cxn modelId="{47BA52FF-ABEF-4B05-A290-C1F78564E637}" type="presParOf" srcId="{A8E182A4-72F5-461A-82C3-9E8AF10517D2}" destId="{10EF03CB-2C61-4DCB-84B4-A4C58BC498D4}" srcOrd="1" destOrd="0" presId="urn:microsoft.com/office/officeart/2005/8/layout/hierarchy1"/>
    <dgm:cxn modelId="{FC57EBF3-AE53-42DF-9052-962AEB8A6162}" type="presParOf" srcId="{10EF03CB-2C61-4DCB-84B4-A4C58BC498D4}" destId="{A37A7BE8-56E7-4FCF-819C-A14923EF07B5}" srcOrd="0" destOrd="0" presId="urn:microsoft.com/office/officeart/2005/8/layout/hierarchy1"/>
    <dgm:cxn modelId="{7C97D847-98DB-43F7-B424-2740A9EEA2B7}" type="presParOf" srcId="{A37A7BE8-56E7-4FCF-819C-A14923EF07B5}" destId="{1952D297-4841-47A3-85E3-7A3E9C647C77}" srcOrd="0" destOrd="0" presId="urn:microsoft.com/office/officeart/2005/8/layout/hierarchy1"/>
    <dgm:cxn modelId="{2AF6D623-C6E2-4762-889B-B7DBD98DD6C8}" type="presParOf" srcId="{A37A7BE8-56E7-4FCF-819C-A14923EF07B5}" destId="{942F5528-2D42-4E6D-AFC6-18325D94E657}" srcOrd="1" destOrd="0" presId="urn:microsoft.com/office/officeart/2005/8/layout/hierarchy1"/>
    <dgm:cxn modelId="{26A8DE79-26CD-4C2B-BA84-554BCE7D99F5}" type="presParOf" srcId="{10EF03CB-2C61-4DCB-84B4-A4C58BC498D4}" destId="{460C59CE-8004-457D-9667-F0029835919C}" srcOrd="1" destOrd="0" presId="urn:microsoft.com/office/officeart/2005/8/layout/hierarchy1"/>
    <dgm:cxn modelId="{67947920-9A30-432C-B68C-B230C688865F}" type="presParOf" srcId="{A8E182A4-72F5-461A-82C3-9E8AF10517D2}" destId="{BBE1393A-3E37-4186-9CA7-79089E6969F4}" srcOrd="2" destOrd="0" presId="urn:microsoft.com/office/officeart/2005/8/layout/hierarchy1"/>
    <dgm:cxn modelId="{8D989E08-0A20-40A9-9834-C589A729DCDC}" type="presParOf" srcId="{BBE1393A-3E37-4186-9CA7-79089E6969F4}" destId="{2459174C-2977-4F70-9564-19295B09ADE6}" srcOrd="0" destOrd="0" presId="urn:microsoft.com/office/officeart/2005/8/layout/hierarchy1"/>
    <dgm:cxn modelId="{A1456259-62B9-4292-BB0C-31940EE498E9}" type="presParOf" srcId="{2459174C-2977-4F70-9564-19295B09ADE6}" destId="{89CAE293-CCEC-4467-BC84-6075E975AB3C}" srcOrd="0" destOrd="0" presId="urn:microsoft.com/office/officeart/2005/8/layout/hierarchy1"/>
    <dgm:cxn modelId="{AD94CB78-0F4D-4B97-A496-8FA612706B00}" type="presParOf" srcId="{2459174C-2977-4F70-9564-19295B09ADE6}" destId="{4C4CB944-897F-4205-B53F-6FC85B0FC069}" srcOrd="1" destOrd="0" presId="urn:microsoft.com/office/officeart/2005/8/layout/hierarchy1"/>
    <dgm:cxn modelId="{792D09F9-83E7-4AEA-902E-4E7CD7272774}" type="presParOf" srcId="{BBE1393A-3E37-4186-9CA7-79089E6969F4}" destId="{10DA8CE6-13F5-4784-A962-03A7E6EA8888}" srcOrd="1" destOrd="0" presId="urn:microsoft.com/office/officeart/2005/8/layout/hierarchy1"/>
    <dgm:cxn modelId="{8DABF5F1-C3BB-49D5-AF87-F1A8F3B71D6F}" type="presParOf" srcId="{A8E182A4-72F5-461A-82C3-9E8AF10517D2}" destId="{D0FAEB55-FE16-4A2A-899D-784C08031C9D}" srcOrd="3" destOrd="0" presId="urn:microsoft.com/office/officeart/2005/8/layout/hierarchy1"/>
    <dgm:cxn modelId="{35FDB25A-FDF3-4AA8-8751-C9A733D53061}" type="presParOf" srcId="{D0FAEB55-FE16-4A2A-899D-784C08031C9D}" destId="{83472CB0-FEA3-4066-9F47-E7285BAA385A}" srcOrd="0" destOrd="0" presId="urn:microsoft.com/office/officeart/2005/8/layout/hierarchy1"/>
    <dgm:cxn modelId="{9ECBD6F4-BDC8-4258-8101-D81AC50E60CD}" type="presParOf" srcId="{83472CB0-FEA3-4066-9F47-E7285BAA385A}" destId="{7B33721B-AA86-4B9A-95F5-9C6990E27866}" srcOrd="0" destOrd="0" presId="urn:microsoft.com/office/officeart/2005/8/layout/hierarchy1"/>
    <dgm:cxn modelId="{2285C204-0A51-41ED-B6A8-58DB5CAF37D0}" type="presParOf" srcId="{83472CB0-FEA3-4066-9F47-E7285BAA385A}" destId="{7716EBBE-11B2-4537-80C9-B4327B30FC6A}" srcOrd="1" destOrd="0" presId="urn:microsoft.com/office/officeart/2005/8/layout/hierarchy1"/>
    <dgm:cxn modelId="{2974B4F0-A10B-4DDE-A66B-AF9E0F607A66}" type="presParOf" srcId="{D0FAEB55-FE16-4A2A-899D-784C08031C9D}" destId="{E3B18CC8-9F2E-4E99-8DF5-EC05E0093E3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4C245-D954-4560-8151-A85DE7AF464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E0C9F99-A5F5-410F-80F3-4B83F02A3B88}">
      <dgm:prSet/>
      <dgm:spPr/>
      <dgm:t>
        <a:bodyPr/>
        <a:lstStyle/>
        <a:p>
          <a:r>
            <a:rPr lang="es-CL"/>
            <a:t>Sequía prolongada entre 1856 y 1858.</a:t>
          </a:r>
          <a:endParaRPr lang="en-US"/>
        </a:p>
      </dgm:t>
    </dgm:pt>
    <dgm:pt modelId="{7F670B0D-FADE-4FB8-B69B-1C5FC494D22C}" type="parTrans" cxnId="{D102AE4D-D69E-41A2-990E-B5B412451978}">
      <dgm:prSet/>
      <dgm:spPr/>
      <dgm:t>
        <a:bodyPr/>
        <a:lstStyle/>
        <a:p>
          <a:endParaRPr lang="en-US"/>
        </a:p>
      </dgm:t>
    </dgm:pt>
    <dgm:pt modelId="{E8CB6F0D-B2F8-4671-9AF0-5E68571EDE18}" type="sibTrans" cxnId="{D102AE4D-D69E-41A2-990E-B5B412451978}">
      <dgm:prSet/>
      <dgm:spPr/>
      <dgm:t>
        <a:bodyPr/>
        <a:lstStyle/>
        <a:p>
          <a:endParaRPr lang="en-US"/>
        </a:p>
      </dgm:t>
    </dgm:pt>
    <dgm:pt modelId="{F8C7EC6B-4A9C-463E-8FAC-184B69893AD8}">
      <dgm:prSet/>
      <dgm:spPr/>
      <dgm:t>
        <a:bodyPr/>
        <a:lstStyle/>
        <a:p>
          <a:r>
            <a:rPr lang="es-CL"/>
            <a:t>Despreocupación del mercado interno.</a:t>
          </a:r>
          <a:endParaRPr lang="en-US"/>
        </a:p>
      </dgm:t>
    </dgm:pt>
    <dgm:pt modelId="{8B1A10BE-E497-47AA-94C9-AE8AB520E002}" type="parTrans" cxnId="{0CBB8BC0-5E68-43BF-AAA2-89D265AB668D}">
      <dgm:prSet/>
      <dgm:spPr/>
      <dgm:t>
        <a:bodyPr/>
        <a:lstStyle/>
        <a:p>
          <a:endParaRPr lang="en-US"/>
        </a:p>
      </dgm:t>
    </dgm:pt>
    <dgm:pt modelId="{8118BE91-4A38-4A2B-A261-B95B8B85A757}" type="sibTrans" cxnId="{0CBB8BC0-5E68-43BF-AAA2-89D265AB668D}">
      <dgm:prSet/>
      <dgm:spPr/>
      <dgm:t>
        <a:bodyPr/>
        <a:lstStyle/>
        <a:p>
          <a:endParaRPr lang="en-US"/>
        </a:p>
      </dgm:t>
    </dgm:pt>
    <dgm:pt modelId="{C6BD9754-D4A1-4E84-A8DA-9F0815CDC462}">
      <dgm:prSet/>
      <dgm:spPr/>
      <dgm:t>
        <a:bodyPr/>
        <a:lstStyle/>
        <a:p>
          <a:r>
            <a:rPr lang="es-CL"/>
            <a:t>Sobrevaloración de la propiedad agrícola y préstamos sin garantías para la inversión.</a:t>
          </a:r>
          <a:endParaRPr lang="en-US"/>
        </a:p>
      </dgm:t>
    </dgm:pt>
    <dgm:pt modelId="{0CF8E02D-05F8-4F3F-A51B-524EC98B5958}" type="parTrans" cxnId="{A8DEF199-ED38-448F-834F-71CB6E741EEE}">
      <dgm:prSet/>
      <dgm:spPr/>
      <dgm:t>
        <a:bodyPr/>
        <a:lstStyle/>
        <a:p>
          <a:endParaRPr lang="en-US"/>
        </a:p>
      </dgm:t>
    </dgm:pt>
    <dgm:pt modelId="{306DC1EC-2E95-4F7F-A699-DAE048B81C9A}" type="sibTrans" cxnId="{A8DEF199-ED38-448F-834F-71CB6E741EEE}">
      <dgm:prSet/>
      <dgm:spPr/>
      <dgm:t>
        <a:bodyPr/>
        <a:lstStyle/>
        <a:p>
          <a:endParaRPr lang="en-US"/>
        </a:p>
      </dgm:t>
    </dgm:pt>
    <dgm:pt modelId="{A6502EE3-7649-4EDE-9B60-C3E625CA75F5}">
      <dgm:prSet/>
      <dgm:spPr/>
      <dgm:t>
        <a:bodyPr/>
        <a:lstStyle/>
        <a:p>
          <a:r>
            <a:rPr lang="es-CL"/>
            <a:t>Agotamiento de los yacimientos de plata explotables.</a:t>
          </a:r>
          <a:endParaRPr lang="en-US"/>
        </a:p>
      </dgm:t>
    </dgm:pt>
    <dgm:pt modelId="{103ECDB0-9884-4E2B-BCAB-CC90E984E8C5}" type="parTrans" cxnId="{04203533-E7EB-4EC8-9BC6-64406972FE3B}">
      <dgm:prSet/>
      <dgm:spPr/>
      <dgm:t>
        <a:bodyPr/>
        <a:lstStyle/>
        <a:p>
          <a:endParaRPr lang="en-US"/>
        </a:p>
      </dgm:t>
    </dgm:pt>
    <dgm:pt modelId="{46A13302-84CB-4207-A602-5B2D1E64DEBF}" type="sibTrans" cxnId="{04203533-E7EB-4EC8-9BC6-64406972FE3B}">
      <dgm:prSet/>
      <dgm:spPr/>
      <dgm:t>
        <a:bodyPr/>
        <a:lstStyle/>
        <a:p>
          <a:endParaRPr lang="en-US"/>
        </a:p>
      </dgm:t>
    </dgm:pt>
    <dgm:pt modelId="{00CEF0EF-ED5A-43C5-A3D1-92179794B4E5}" type="pres">
      <dgm:prSet presAssocID="{A234C245-D954-4560-8151-A85DE7AF4646}" presName="root" presStyleCnt="0">
        <dgm:presLayoutVars>
          <dgm:dir/>
          <dgm:resizeHandles val="exact"/>
        </dgm:presLayoutVars>
      </dgm:prSet>
      <dgm:spPr/>
    </dgm:pt>
    <dgm:pt modelId="{3E0EF6D2-0CB4-47CD-B035-E8ECC74F3319}" type="pres">
      <dgm:prSet presAssocID="{A234C245-D954-4560-8151-A85DE7AF4646}" presName="container" presStyleCnt="0">
        <dgm:presLayoutVars>
          <dgm:dir/>
          <dgm:resizeHandles val="exact"/>
        </dgm:presLayoutVars>
      </dgm:prSet>
      <dgm:spPr/>
    </dgm:pt>
    <dgm:pt modelId="{580E6339-7528-4329-B849-2E4D74053548}" type="pres">
      <dgm:prSet presAssocID="{3E0C9F99-A5F5-410F-80F3-4B83F02A3B88}" presName="compNode" presStyleCnt="0"/>
      <dgm:spPr/>
    </dgm:pt>
    <dgm:pt modelId="{1D41D6D5-E323-411E-987A-E8EA3CA79BBB}" type="pres">
      <dgm:prSet presAssocID="{3E0C9F99-A5F5-410F-80F3-4B83F02A3B88}" presName="iconBgRect" presStyleLbl="bgShp" presStyleIdx="0" presStyleCnt="4"/>
      <dgm:spPr/>
    </dgm:pt>
    <dgm:pt modelId="{2D0044AF-D549-4621-B2CC-602884FA975F}" type="pres">
      <dgm:prSet presAssocID="{3E0C9F99-A5F5-410F-80F3-4B83F02A3B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a"/>
        </a:ext>
      </dgm:extLst>
    </dgm:pt>
    <dgm:pt modelId="{C0C9188B-B854-4668-B091-C87C1E494606}" type="pres">
      <dgm:prSet presAssocID="{3E0C9F99-A5F5-410F-80F3-4B83F02A3B88}" presName="spaceRect" presStyleCnt="0"/>
      <dgm:spPr/>
    </dgm:pt>
    <dgm:pt modelId="{584104A7-BB34-4CC2-9C9A-D4FAA6BFC44A}" type="pres">
      <dgm:prSet presAssocID="{3E0C9F99-A5F5-410F-80F3-4B83F02A3B88}" presName="textRect" presStyleLbl="revTx" presStyleIdx="0" presStyleCnt="4">
        <dgm:presLayoutVars>
          <dgm:chMax val="1"/>
          <dgm:chPref val="1"/>
        </dgm:presLayoutVars>
      </dgm:prSet>
      <dgm:spPr/>
    </dgm:pt>
    <dgm:pt modelId="{920C5A72-C030-4FBC-AC80-8A7EC8413EC8}" type="pres">
      <dgm:prSet presAssocID="{E8CB6F0D-B2F8-4671-9AF0-5E68571EDE18}" presName="sibTrans" presStyleLbl="sibTrans2D1" presStyleIdx="0" presStyleCnt="0"/>
      <dgm:spPr/>
    </dgm:pt>
    <dgm:pt modelId="{505000D2-016B-4128-A0DB-AA9DF42B4960}" type="pres">
      <dgm:prSet presAssocID="{F8C7EC6B-4A9C-463E-8FAC-184B69893AD8}" presName="compNode" presStyleCnt="0"/>
      <dgm:spPr/>
    </dgm:pt>
    <dgm:pt modelId="{8B36C1FB-5AF0-454E-B4D2-A5D2EE774D8A}" type="pres">
      <dgm:prSet presAssocID="{F8C7EC6B-4A9C-463E-8FAC-184B69893AD8}" presName="iconBgRect" presStyleLbl="bgShp" presStyleIdx="1" presStyleCnt="4"/>
      <dgm:spPr/>
    </dgm:pt>
    <dgm:pt modelId="{0273DAA1-AABF-47F9-BE57-56EDF06E1DBD}" type="pres">
      <dgm:prSet presAssocID="{F8C7EC6B-4A9C-463E-8FAC-184B69893AD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23E3EBE8-CF60-4F4B-9588-BF8A34B393EA}" type="pres">
      <dgm:prSet presAssocID="{F8C7EC6B-4A9C-463E-8FAC-184B69893AD8}" presName="spaceRect" presStyleCnt="0"/>
      <dgm:spPr/>
    </dgm:pt>
    <dgm:pt modelId="{B481EB85-BC3E-4E50-AC85-57FA4C47885E}" type="pres">
      <dgm:prSet presAssocID="{F8C7EC6B-4A9C-463E-8FAC-184B69893AD8}" presName="textRect" presStyleLbl="revTx" presStyleIdx="1" presStyleCnt="4">
        <dgm:presLayoutVars>
          <dgm:chMax val="1"/>
          <dgm:chPref val="1"/>
        </dgm:presLayoutVars>
      </dgm:prSet>
      <dgm:spPr/>
    </dgm:pt>
    <dgm:pt modelId="{F7488852-4205-494C-8BEC-4147AF394E29}" type="pres">
      <dgm:prSet presAssocID="{8118BE91-4A38-4A2B-A261-B95B8B85A757}" presName="sibTrans" presStyleLbl="sibTrans2D1" presStyleIdx="0" presStyleCnt="0"/>
      <dgm:spPr/>
    </dgm:pt>
    <dgm:pt modelId="{3944065C-D8E9-43A2-9F46-C32410439F6B}" type="pres">
      <dgm:prSet presAssocID="{C6BD9754-D4A1-4E84-A8DA-9F0815CDC462}" presName="compNode" presStyleCnt="0"/>
      <dgm:spPr/>
    </dgm:pt>
    <dgm:pt modelId="{1C0DE094-DFB2-4A3B-94A4-7ACA84776627}" type="pres">
      <dgm:prSet presAssocID="{C6BD9754-D4A1-4E84-A8DA-9F0815CDC462}" presName="iconBgRect" presStyleLbl="bgShp" presStyleIdx="2" presStyleCnt="4"/>
      <dgm:spPr/>
    </dgm:pt>
    <dgm:pt modelId="{C61253AE-9E7E-4DC1-BF67-2BAF931FC8EB}" type="pres">
      <dgm:prSet presAssocID="{C6BD9754-D4A1-4E84-A8DA-9F0815CDC46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ólar"/>
        </a:ext>
      </dgm:extLst>
    </dgm:pt>
    <dgm:pt modelId="{A938986F-2299-4C4B-9D77-53CDCC00E165}" type="pres">
      <dgm:prSet presAssocID="{C6BD9754-D4A1-4E84-A8DA-9F0815CDC462}" presName="spaceRect" presStyleCnt="0"/>
      <dgm:spPr/>
    </dgm:pt>
    <dgm:pt modelId="{4073174C-A801-43AA-843D-47EFC939FA60}" type="pres">
      <dgm:prSet presAssocID="{C6BD9754-D4A1-4E84-A8DA-9F0815CDC462}" presName="textRect" presStyleLbl="revTx" presStyleIdx="2" presStyleCnt="4">
        <dgm:presLayoutVars>
          <dgm:chMax val="1"/>
          <dgm:chPref val="1"/>
        </dgm:presLayoutVars>
      </dgm:prSet>
      <dgm:spPr/>
    </dgm:pt>
    <dgm:pt modelId="{457213EB-EDAC-4D72-A37F-ED150CA3E5C6}" type="pres">
      <dgm:prSet presAssocID="{306DC1EC-2E95-4F7F-A699-DAE048B81C9A}" presName="sibTrans" presStyleLbl="sibTrans2D1" presStyleIdx="0" presStyleCnt="0"/>
      <dgm:spPr/>
    </dgm:pt>
    <dgm:pt modelId="{E2E99BA8-6B2A-4CAD-8F0A-4D7D01CFBE09}" type="pres">
      <dgm:prSet presAssocID="{A6502EE3-7649-4EDE-9B60-C3E625CA75F5}" presName="compNode" presStyleCnt="0"/>
      <dgm:spPr/>
    </dgm:pt>
    <dgm:pt modelId="{A7B6D96B-8CF1-4375-AE69-FCBA80FA444B}" type="pres">
      <dgm:prSet presAssocID="{A6502EE3-7649-4EDE-9B60-C3E625CA75F5}" presName="iconBgRect" presStyleLbl="bgShp" presStyleIdx="3" presStyleCnt="4"/>
      <dgm:spPr/>
    </dgm:pt>
    <dgm:pt modelId="{C2419DA8-E75E-48EA-A5B2-F670DBF8EAB3}" type="pres">
      <dgm:prSet presAssocID="{A6502EE3-7649-4EDE-9B60-C3E625CA75F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drón"/>
        </a:ext>
      </dgm:extLst>
    </dgm:pt>
    <dgm:pt modelId="{39B8DC74-1BE1-4A55-B27F-689D18106DAE}" type="pres">
      <dgm:prSet presAssocID="{A6502EE3-7649-4EDE-9B60-C3E625CA75F5}" presName="spaceRect" presStyleCnt="0"/>
      <dgm:spPr/>
    </dgm:pt>
    <dgm:pt modelId="{94A6BCB6-C7EA-4F60-8F7B-3DC9EA029293}" type="pres">
      <dgm:prSet presAssocID="{A6502EE3-7649-4EDE-9B60-C3E625CA75F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CB97A31-CFA7-4128-A503-BAB305D68CC0}" type="presOf" srcId="{A234C245-D954-4560-8151-A85DE7AF4646}" destId="{00CEF0EF-ED5A-43C5-A3D1-92179794B4E5}" srcOrd="0" destOrd="0" presId="urn:microsoft.com/office/officeart/2018/2/layout/IconCircleList"/>
    <dgm:cxn modelId="{CCB10933-3633-4FD8-9844-E83EE5FDACAA}" type="presOf" srcId="{E8CB6F0D-B2F8-4671-9AF0-5E68571EDE18}" destId="{920C5A72-C030-4FBC-AC80-8A7EC8413EC8}" srcOrd="0" destOrd="0" presId="urn:microsoft.com/office/officeart/2018/2/layout/IconCircleList"/>
    <dgm:cxn modelId="{04203533-E7EB-4EC8-9BC6-64406972FE3B}" srcId="{A234C245-D954-4560-8151-A85DE7AF4646}" destId="{A6502EE3-7649-4EDE-9B60-C3E625CA75F5}" srcOrd="3" destOrd="0" parTransId="{103ECDB0-9884-4E2B-BCAB-CC90E984E8C5}" sibTransId="{46A13302-84CB-4207-A602-5B2D1E64DEBF}"/>
    <dgm:cxn modelId="{FC074C37-425F-41C8-BB03-804D8248C0C2}" type="presOf" srcId="{F8C7EC6B-4A9C-463E-8FAC-184B69893AD8}" destId="{B481EB85-BC3E-4E50-AC85-57FA4C47885E}" srcOrd="0" destOrd="0" presId="urn:microsoft.com/office/officeart/2018/2/layout/IconCircleList"/>
    <dgm:cxn modelId="{D102AE4D-D69E-41A2-990E-B5B412451978}" srcId="{A234C245-D954-4560-8151-A85DE7AF4646}" destId="{3E0C9F99-A5F5-410F-80F3-4B83F02A3B88}" srcOrd="0" destOrd="0" parTransId="{7F670B0D-FADE-4FB8-B69B-1C5FC494D22C}" sibTransId="{E8CB6F0D-B2F8-4671-9AF0-5E68571EDE18}"/>
    <dgm:cxn modelId="{1340AF84-7025-4C02-A509-76F71E4C84EA}" type="presOf" srcId="{306DC1EC-2E95-4F7F-A699-DAE048B81C9A}" destId="{457213EB-EDAC-4D72-A37F-ED150CA3E5C6}" srcOrd="0" destOrd="0" presId="urn:microsoft.com/office/officeart/2018/2/layout/IconCircleList"/>
    <dgm:cxn modelId="{A7A9C68F-4725-4962-8ED1-B714CC324A61}" type="presOf" srcId="{8118BE91-4A38-4A2B-A261-B95B8B85A757}" destId="{F7488852-4205-494C-8BEC-4147AF394E29}" srcOrd="0" destOrd="0" presId="urn:microsoft.com/office/officeart/2018/2/layout/IconCircleList"/>
    <dgm:cxn modelId="{A8DEF199-ED38-448F-834F-71CB6E741EEE}" srcId="{A234C245-D954-4560-8151-A85DE7AF4646}" destId="{C6BD9754-D4A1-4E84-A8DA-9F0815CDC462}" srcOrd="2" destOrd="0" parTransId="{0CF8E02D-05F8-4F3F-A51B-524EC98B5958}" sibTransId="{306DC1EC-2E95-4F7F-A699-DAE048B81C9A}"/>
    <dgm:cxn modelId="{D74594AB-B456-4BB2-803E-969BECB6C16F}" type="presOf" srcId="{A6502EE3-7649-4EDE-9B60-C3E625CA75F5}" destId="{94A6BCB6-C7EA-4F60-8F7B-3DC9EA029293}" srcOrd="0" destOrd="0" presId="urn:microsoft.com/office/officeart/2018/2/layout/IconCircleList"/>
    <dgm:cxn modelId="{9F523EBE-0483-4AE7-8061-07623E7141A3}" type="presOf" srcId="{C6BD9754-D4A1-4E84-A8DA-9F0815CDC462}" destId="{4073174C-A801-43AA-843D-47EFC939FA60}" srcOrd="0" destOrd="0" presId="urn:microsoft.com/office/officeart/2018/2/layout/IconCircleList"/>
    <dgm:cxn modelId="{0CBB8BC0-5E68-43BF-AAA2-89D265AB668D}" srcId="{A234C245-D954-4560-8151-A85DE7AF4646}" destId="{F8C7EC6B-4A9C-463E-8FAC-184B69893AD8}" srcOrd="1" destOrd="0" parTransId="{8B1A10BE-E497-47AA-94C9-AE8AB520E002}" sibTransId="{8118BE91-4A38-4A2B-A261-B95B8B85A757}"/>
    <dgm:cxn modelId="{36426DEA-1DD9-4D9F-8217-1B5DC6F67827}" type="presOf" srcId="{3E0C9F99-A5F5-410F-80F3-4B83F02A3B88}" destId="{584104A7-BB34-4CC2-9C9A-D4FAA6BFC44A}" srcOrd="0" destOrd="0" presId="urn:microsoft.com/office/officeart/2018/2/layout/IconCircleList"/>
    <dgm:cxn modelId="{1F26D420-34B5-4475-BCAA-09E44914E129}" type="presParOf" srcId="{00CEF0EF-ED5A-43C5-A3D1-92179794B4E5}" destId="{3E0EF6D2-0CB4-47CD-B035-E8ECC74F3319}" srcOrd="0" destOrd="0" presId="urn:microsoft.com/office/officeart/2018/2/layout/IconCircleList"/>
    <dgm:cxn modelId="{D66EF057-04F4-496B-B831-824536C0A0BE}" type="presParOf" srcId="{3E0EF6D2-0CB4-47CD-B035-E8ECC74F3319}" destId="{580E6339-7528-4329-B849-2E4D74053548}" srcOrd="0" destOrd="0" presId="urn:microsoft.com/office/officeart/2018/2/layout/IconCircleList"/>
    <dgm:cxn modelId="{0ACBDD34-ED2C-45B2-8362-35D7931F7C54}" type="presParOf" srcId="{580E6339-7528-4329-B849-2E4D74053548}" destId="{1D41D6D5-E323-411E-987A-E8EA3CA79BBB}" srcOrd="0" destOrd="0" presId="urn:microsoft.com/office/officeart/2018/2/layout/IconCircleList"/>
    <dgm:cxn modelId="{83DCAA44-89AD-4073-BB53-50F1B0C9E174}" type="presParOf" srcId="{580E6339-7528-4329-B849-2E4D74053548}" destId="{2D0044AF-D549-4621-B2CC-602884FA975F}" srcOrd="1" destOrd="0" presId="urn:microsoft.com/office/officeart/2018/2/layout/IconCircleList"/>
    <dgm:cxn modelId="{1759F0FA-DD0C-4E67-9CFB-EFEBACDE0A78}" type="presParOf" srcId="{580E6339-7528-4329-B849-2E4D74053548}" destId="{C0C9188B-B854-4668-B091-C87C1E494606}" srcOrd="2" destOrd="0" presId="urn:microsoft.com/office/officeart/2018/2/layout/IconCircleList"/>
    <dgm:cxn modelId="{598A9912-711A-46D5-83EB-2B4C1B77733C}" type="presParOf" srcId="{580E6339-7528-4329-B849-2E4D74053548}" destId="{584104A7-BB34-4CC2-9C9A-D4FAA6BFC44A}" srcOrd="3" destOrd="0" presId="urn:microsoft.com/office/officeart/2018/2/layout/IconCircleList"/>
    <dgm:cxn modelId="{D8A94E25-4F0F-47E7-B630-A70721A02ED4}" type="presParOf" srcId="{3E0EF6D2-0CB4-47CD-B035-E8ECC74F3319}" destId="{920C5A72-C030-4FBC-AC80-8A7EC8413EC8}" srcOrd="1" destOrd="0" presId="urn:microsoft.com/office/officeart/2018/2/layout/IconCircleList"/>
    <dgm:cxn modelId="{B3D1A444-22FA-469C-8709-DA274CB889F8}" type="presParOf" srcId="{3E0EF6D2-0CB4-47CD-B035-E8ECC74F3319}" destId="{505000D2-016B-4128-A0DB-AA9DF42B4960}" srcOrd="2" destOrd="0" presId="urn:microsoft.com/office/officeart/2018/2/layout/IconCircleList"/>
    <dgm:cxn modelId="{2E26DBA8-A8C5-4675-81F9-BD5F10F7D2DB}" type="presParOf" srcId="{505000D2-016B-4128-A0DB-AA9DF42B4960}" destId="{8B36C1FB-5AF0-454E-B4D2-A5D2EE774D8A}" srcOrd="0" destOrd="0" presId="urn:microsoft.com/office/officeart/2018/2/layout/IconCircleList"/>
    <dgm:cxn modelId="{73FC9E08-F6EE-4826-BDE8-0D883820C0B6}" type="presParOf" srcId="{505000D2-016B-4128-A0DB-AA9DF42B4960}" destId="{0273DAA1-AABF-47F9-BE57-56EDF06E1DBD}" srcOrd="1" destOrd="0" presId="urn:microsoft.com/office/officeart/2018/2/layout/IconCircleList"/>
    <dgm:cxn modelId="{C2E9958F-7EFC-4D5F-8150-862F48242CEF}" type="presParOf" srcId="{505000D2-016B-4128-A0DB-AA9DF42B4960}" destId="{23E3EBE8-CF60-4F4B-9588-BF8A34B393EA}" srcOrd="2" destOrd="0" presId="urn:microsoft.com/office/officeart/2018/2/layout/IconCircleList"/>
    <dgm:cxn modelId="{6ADE0349-B4E3-4E3F-A87D-6996F3C8F372}" type="presParOf" srcId="{505000D2-016B-4128-A0DB-AA9DF42B4960}" destId="{B481EB85-BC3E-4E50-AC85-57FA4C47885E}" srcOrd="3" destOrd="0" presId="urn:microsoft.com/office/officeart/2018/2/layout/IconCircleList"/>
    <dgm:cxn modelId="{0736DD96-626B-4141-BE39-42ED9D78EED6}" type="presParOf" srcId="{3E0EF6D2-0CB4-47CD-B035-E8ECC74F3319}" destId="{F7488852-4205-494C-8BEC-4147AF394E29}" srcOrd="3" destOrd="0" presId="urn:microsoft.com/office/officeart/2018/2/layout/IconCircleList"/>
    <dgm:cxn modelId="{2DF31E72-DEB0-4D13-9B6C-E7D270282C9A}" type="presParOf" srcId="{3E0EF6D2-0CB4-47CD-B035-E8ECC74F3319}" destId="{3944065C-D8E9-43A2-9F46-C32410439F6B}" srcOrd="4" destOrd="0" presId="urn:microsoft.com/office/officeart/2018/2/layout/IconCircleList"/>
    <dgm:cxn modelId="{E23DF28E-00BC-4BC1-B1CF-65A28D6E6B2C}" type="presParOf" srcId="{3944065C-D8E9-43A2-9F46-C32410439F6B}" destId="{1C0DE094-DFB2-4A3B-94A4-7ACA84776627}" srcOrd="0" destOrd="0" presId="urn:microsoft.com/office/officeart/2018/2/layout/IconCircleList"/>
    <dgm:cxn modelId="{C9EC87A1-BA0D-4C91-BD73-BF929E6A1CFA}" type="presParOf" srcId="{3944065C-D8E9-43A2-9F46-C32410439F6B}" destId="{C61253AE-9E7E-4DC1-BF67-2BAF931FC8EB}" srcOrd="1" destOrd="0" presId="urn:microsoft.com/office/officeart/2018/2/layout/IconCircleList"/>
    <dgm:cxn modelId="{A0A0AE47-E434-437C-AEBA-2A191E7ECBF6}" type="presParOf" srcId="{3944065C-D8E9-43A2-9F46-C32410439F6B}" destId="{A938986F-2299-4C4B-9D77-53CDCC00E165}" srcOrd="2" destOrd="0" presId="urn:microsoft.com/office/officeart/2018/2/layout/IconCircleList"/>
    <dgm:cxn modelId="{39443FF7-547D-439A-B617-D8582DEFEAD3}" type="presParOf" srcId="{3944065C-D8E9-43A2-9F46-C32410439F6B}" destId="{4073174C-A801-43AA-843D-47EFC939FA60}" srcOrd="3" destOrd="0" presId="urn:microsoft.com/office/officeart/2018/2/layout/IconCircleList"/>
    <dgm:cxn modelId="{8D74256A-DD18-4C49-A6F2-BADD9BB2CE2D}" type="presParOf" srcId="{3E0EF6D2-0CB4-47CD-B035-E8ECC74F3319}" destId="{457213EB-EDAC-4D72-A37F-ED150CA3E5C6}" srcOrd="5" destOrd="0" presId="urn:microsoft.com/office/officeart/2018/2/layout/IconCircleList"/>
    <dgm:cxn modelId="{8BE17182-559B-402E-82CC-ABC0292BDAEF}" type="presParOf" srcId="{3E0EF6D2-0CB4-47CD-B035-E8ECC74F3319}" destId="{E2E99BA8-6B2A-4CAD-8F0A-4D7D01CFBE09}" srcOrd="6" destOrd="0" presId="urn:microsoft.com/office/officeart/2018/2/layout/IconCircleList"/>
    <dgm:cxn modelId="{C8C405DF-0696-4CDD-B57D-3CE9C6CEE12E}" type="presParOf" srcId="{E2E99BA8-6B2A-4CAD-8F0A-4D7D01CFBE09}" destId="{A7B6D96B-8CF1-4375-AE69-FCBA80FA444B}" srcOrd="0" destOrd="0" presId="urn:microsoft.com/office/officeart/2018/2/layout/IconCircleList"/>
    <dgm:cxn modelId="{4C66C63E-7D0E-483A-BABB-70F919C85F68}" type="presParOf" srcId="{E2E99BA8-6B2A-4CAD-8F0A-4D7D01CFBE09}" destId="{C2419DA8-E75E-48EA-A5B2-F670DBF8EAB3}" srcOrd="1" destOrd="0" presId="urn:microsoft.com/office/officeart/2018/2/layout/IconCircleList"/>
    <dgm:cxn modelId="{C51C213C-A8A0-4B44-BB53-66AABE7A9354}" type="presParOf" srcId="{E2E99BA8-6B2A-4CAD-8F0A-4D7D01CFBE09}" destId="{39B8DC74-1BE1-4A55-B27F-689D18106DAE}" srcOrd="2" destOrd="0" presId="urn:microsoft.com/office/officeart/2018/2/layout/IconCircleList"/>
    <dgm:cxn modelId="{5B5EC670-F4F7-42B3-A1D4-B0781C951B01}" type="presParOf" srcId="{E2E99BA8-6B2A-4CAD-8F0A-4D7D01CFBE09}" destId="{94A6BCB6-C7EA-4F60-8F7B-3DC9EA02929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C16C8-69F4-4E05-B8F3-20CD3A991752}">
      <dsp:nvSpPr>
        <dsp:cNvPr id="0" name=""/>
        <dsp:cNvSpPr/>
      </dsp:nvSpPr>
      <dsp:spPr>
        <a:xfrm rot="5400000">
          <a:off x="-780816" y="1596144"/>
          <a:ext cx="1825395" cy="25568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7D9F6-DD6E-4216-AAD2-27CD3309A65F}">
      <dsp:nvSpPr>
        <dsp:cNvPr id="0" name=""/>
        <dsp:cNvSpPr/>
      </dsp:nvSpPr>
      <dsp:spPr>
        <a:xfrm>
          <a:off x="4040" y="2636682"/>
          <a:ext cx="3196010" cy="608465"/>
        </a:xfrm>
        <a:prstGeom prst="homePlate">
          <a:avLst>
            <a:gd name="adj" fmla="val 2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190500" rIns="95250" bIns="1905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1810 y 1870</a:t>
          </a:r>
        </a:p>
      </dsp:txBody>
      <dsp:txXfrm>
        <a:off x="4040" y="2636682"/>
        <a:ext cx="3119952" cy="608465"/>
      </dsp:txXfrm>
    </dsp:sp>
    <dsp:sp modelId="{EC7B853C-AB27-4AC3-8BF1-0873E9E2C474}">
      <dsp:nvSpPr>
        <dsp:cNvPr id="0" name=""/>
        <dsp:cNvSpPr/>
      </dsp:nvSpPr>
      <dsp:spPr>
        <a:xfrm>
          <a:off x="259721" y="964695"/>
          <a:ext cx="2595160" cy="122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Entre 1810 y 1870 la economía chilena vivía su proceso de incorporación a las economías mundiales.</a:t>
          </a:r>
        </a:p>
      </dsp:txBody>
      <dsp:txXfrm>
        <a:off x="259721" y="964695"/>
        <a:ext cx="2595160" cy="1220577"/>
      </dsp:txXfrm>
    </dsp:sp>
    <dsp:sp modelId="{D414C3AF-BA58-4B65-B8BF-23A812A7B616}">
      <dsp:nvSpPr>
        <dsp:cNvPr id="0" name=""/>
        <dsp:cNvSpPr/>
      </dsp:nvSpPr>
      <dsp:spPr>
        <a:xfrm rot="5400000">
          <a:off x="2319313" y="1596144"/>
          <a:ext cx="1825395" cy="25568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3118619"/>
              <a:satOff val="-200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10376-CCFA-4F8B-8CEA-85E23954D090}">
      <dsp:nvSpPr>
        <dsp:cNvPr id="0" name=""/>
        <dsp:cNvSpPr/>
      </dsp:nvSpPr>
      <dsp:spPr>
        <a:xfrm>
          <a:off x="3104170" y="2636682"/>
          <a:ext cx="3196010" cy="608465"/>
        </a:xfrm>
        <a:prstGeom prst="chevron">
          <a:avLst>
            <a:gd name="adj" fmla="val 25000"/>
          </a:avLst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accent5">
              <a:hueOff val="3118619"/>
              <a:satOff val="-200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190500" rIns="95250" bIns="1905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1810 y 1830</a:t>
          </a:r>
        </a:p>
      </dsp:txBody>
      <dsp:txXfrm>
        <a:off x="3256286" y="2636682"/>
        <a:ext cx="2891778" cy="608465"/>
      </dsp:txXfrm>
    </dsp:sp>
    <dsp:sp modelId="{2C5C6F24-14FF-4AA2-B676-6646897D527D}">
      <dsp:nvSpPr>
        <dsp:cNvPr id="0" name=""/>
        <dsp:cNvSpPr/>
      </dsp:nvSpPr>
      <dsp:spPr>
        <a:xfrm>
          <a:off x="3359851" y="964695"/>
          <a:ext cx="2595160" cy="122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Entre 1810 y 1830, producto de la guerra de independencia, se vive un periodo de crisis económica.</a:t>
          </a:r>
        </a:p>
      </dsp:txBody>
      <dsp:txXfrm>
        <a:off x="3359851" y="964695"/>
        <a:ext cx="2595160" cy="1220577"/>
      </dsp:txXfrm>
    </dsp:sp>
    <dsp:sp modelId="{23E3719F-2C12-4C6B-86B9-A03CB92CC115}">
      <dsp:nvSpPr>
        <dsp:cNvPr id="0" name=""/>
        <dsp:cNvSpPr/>
      </dsp:nvSpPr>
      <dsp:spPr>
        <a:xfrm rot="5400000">
          <a:off x="5419443" y="1596144"/>
          <a:ext cx="1825395" cy="25568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2F412-5829-4CEF-A814-386770A53911}">
      <dsp:nvSpPr>
        <dsp:cNvPr id="0" name=""/>
        <dsp:cNvSpPr/>
      </dsp:nvSpPr>
      <dsp:spPr>
        <a:xfrm>
          <a:off x="6204300" y="2636682"/>
          <a:ext cx="3196010" cy="608465"/>
        </a:xfrm>
        <a:prstGeom prst="chevron">
          <a:avLst>
            <a:gd name="adj" fmla="val 2500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190500" rIns="95250" bIns="1905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1833</a:t>
          </a:r>
        </a:p>
      </dsp:txBody>
      <dsp:txXfrm>
        <a:off x="6356416" y="2636682"/>
        <a:ext cx="2891778" cy="608465"/>
      </dsp:txXfrm>
    </dsp:sp>
    <dsp:sp modelId="{B1B9E668-01D5-4D47-8780-43463A77934C}">
      <dsp:nvSpPr>
        <dsp:cNvPr id="0" name=""/>
        <dsp:cNvSpPr/>
      </dsp:nvSpPr>
      <dsp:spPr>
        <a:xfrm>
          <a:off x="6459981" y="964695"/>
          <a:ext cx="2595160" cy="122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La estabilidad política y social otorgada por el autoritarismo portaliano y la constitución de 1833, permitió el desarrollo de una época de bonanza en la economía chilena durante los decenios conservadores.</a:t>
          </a:r>
        </a:p>
      </dsp:txBody>
      <dsp:txXfrm>
        <a:off x="6459981" y="964695"/>
        <a:ext cx="2595160" cy="1220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877E5-09E7-473E-B3BA-7F7A224AE8C8}">
      <dsp:nvSpPr>
        <dsp:cNvPr id="0" name=""/>
        <dsp:cNvSpPr/>
      </dsp:nvSpPr>
      <dsp:spPr>
        <a:xfrm>
          <a:off x="3091" y="837975"/>
          <a:ext cx="2207619" cy="1401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CF3D95-8A18-4729-9512-37577E71A46B}">
      <dsp:nvSpPr>
        <dsp:cNvPr id="0" name=""/>
        <dsp:cNvSpPr/>
      </dsp:nvSpPr>
      <dsp:spPr>
        <a:xfrm>
          <a:off x="248382" y="1071002"/>
          <a:ext cx="2207619" cy="1401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Exportación de materias primas</a:t>
          </a:r>
          <a:r>
            <a:rPr lang="es-CL" sz="1500" kern="1200" dirty="0"/>
            <a:t>.</a:t>
          </a:r>
          <a:endParaRPr lang="en-US" sz="1500" kern="1200" dirty="0"/>
        </a:p>
      </dsp:txBody>
      <dsp:txXfrm>
        <a:off x="289440" y="1112060"/>
        <a:ext cx="2125503" cy="1319722"/>
      </dsp:txXfrm>
    </dsp:sp>
    <dsp:sp modelId="{1952D297-4841-47A3-85E3-7A3E9C647C77}">
      <dsp:nvSpPr>
        <dsp:cNvPr id="0" name=""/>
        <dsp:cNvSpPr/>
      </dsp:nvSpPr>
      <dsp:spPr>
        <a:xfrm>
          <a:off x="2701293" y="837975"/>
          <a:ext cx="2207619" cy="1401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2F5528-2D42-4E6D-AFC6-18325D94E657}">
      <dsp:nvSpPr>
        <dsp:cNvPr id="0" name=""/>
        <dsp:cNvSpPr/>
      </dsp:nvSpPr>
      <dsp:spPr>
        <a:xfrm>
          <a:off x="2946584" y="1071002"/>
          <a:ext cx="2207619" cy="1401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Dependencia económica.</a:t>
          </a:r>
          <a:endParaRPr lang="en-US" sz="2000" kern="1200" dirty="0"/>
        </a:p>
      </dsp:txBody>
      <dsp:txXfrm>
        <a:off x="2987642" y="1112060"/>
        <a:ext cx="2125503" cy="1319722"/>
      </dsp:txXfrm>
    </dsp:sp>
    <dsp:sp modelId="{89CAE293-CCEC-4467-BC84-6075E975AB3C}">
      <dsp:nvSpPr>
        <dsp:cNvPr id="0" name=""/>
        <dsp:cNvSpPr/>
      </dsp:nvSpPr>
      <dsp:spPr>
        <a:xfrm>
          <a:off x="5399495" y="837975"/>
          <a:ext cx="2207619" cy="1401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4CB944-897F-4205-B53F-6FC85B0FC069}">
      <dsp:nvSpPr>
        <dsp:cNvPr id="0" name=""/>
        <dsp:cNvSpPr/>
      </dsp:nvSpPr>
      <dsp:spPr>
        <a:xfrm>
          <a:off x="5644786" y="1071002"/>
          <a:ext cx="2207619" cy="1401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Baja industrialización</a:t>
          </a:r>
          <a:endParaRPr lang="en-US" sz="2000" kern="1200" dirty="0"/>
        </a:p>
      </dsp:txBody>
      <dsp:txXfrm>
        <a:off x="5685844" y="1112060"/>
        <a:ext cx="2125503" cy="1319722"/>
      </dsp:txXfrm>
    </dsp:sp>
    <dsp:sp modelId="{7B33721B-AA86-4B9A-95F5-9C6990E27866}">
      <dsp:nvSpPr>
        <dsp:cNvPr id="0" name=""/>
        <dsp:cNvSpPr/>
      </dsp:nvSpPr>
      <dsp:spPr>
        <a:xfrm>
          <a:off x="8097697" y="837975"/>
          <a:ext cx="2207619" cy="1401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16EBBE-11B2-4537-80C9-B4327B30FC6A}">
      <dsp:nvSpPr>
        <dsp:cNvPr id="0" name=""/>
        <dsp:cNvSpPr/>
      </dsp:nvSpPr>
      <dsp:spPr>
        <a:xfrm>
          <a:off x="8342988" y="1071002"/>
          <a:ext cx="2207619" cy="1401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Orden social conservador con fuertes continuidades coloniales.</a:t>
          </a:r>
          <a:endParaRPr lang="en-US" sz="1800" kern="1200" dirty="0"/>
        </a:p>
      </dsp:txBody>
      <dsp:txXfrm>
        <a:off x="8384046" y="1112060"/>
        <a:ext cx="2125503" cy="1319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1D6D5-E323-411E-987A-E8EA3CA79BBB}">
      <dsp:nvSpPr>
        <dsp:cNvPr id="0" name=""/>
        <dsp:cNvSpPr/>
      </dsp:nvSpPr>
      <dsp:spPr>
        <a:xfrm>
          <a:off x="276718" y="43630"/>
          <a:ext cx="1369144" cy="13691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044AF-D549-4621-B2CC-602884FA975F}">
      <dsp:nvSpPr>
        <dsp:cNvPr id="0" name=""/>
        <dsp:cNvSpPr/>
      </dsp:nvSpPr>
      <dsp:spPr>
        <a:xfrm>
          <a:off x="564238" y="331150"/>
          <a:ext cx="794104" cy="794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104A7-BB34-4CC2-9C9A-D4FAA6BFC44A}">
      <dsp:nvSpPr>
        <dsp:cNvPr id="0" name=""/>
        <dsp:cNvSpPr/>
      </dsp:nvSpPr>
      <dsp:spPr>
        <a:xfrm>
          <a:off x="1939251" y="43630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Sequía prolongada entre 1856 y 1858.</a:t>
          </a:r>
          <a:endParaRPr lang="en-US" sz="2200" kern="1200"/>
        </a:p>
      </dsp:txBody>
      <dsp:txXfrm>
        <a:off x="1939251" y="43630"/>
        <a:ext cx="3227270" cy="1369144"/>
      </dsp:txXfrm>
    </dsp:sp>
    <dsp:sp modelId="{8B36C1FB-5AF0-454E-B4D2-A5D2EE774D8A}">
      <dsp:nvSpPr>
        <dsp:cNvPr id="0" name=""/>
        <dsp:cNvSpPr/>
      </dsp:nvSpPr>
      <dsp:spPr>
        <a:xfrm>
          <a:off x="5728848" y="43630"/>
          <a:ext cx="1369144" cy="13691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3DAA1-AABF-47F9-BE57-56EDF06E1DBD}">
      <dsp:nvSpPr>
        <dsp:cNvPr id="0" name=""/>
        <dsp:cNvSpPr/>
      </dsp:nvSpPr>
      <dsp:spPr>
        <a:xfrm>
          <a:off x="6016369" y="331150"/>
          <a:ext cx="794104" cy="794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1EB85-BC3E-4E50-AC85-57FA4C47885E}">
      <dsp:nvSpPr>
        <dsp:cNvPr id="0" name=""/>
        <dsp:cNvSpPr/>
      </dsp:nvSpPr>
      <dsp:spPr>
        <a:xfrm>
          <a:off x="7391381" y="43630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Despreocupación del mercado interno.</a:t>
          </a:r>
          <a:endParaRPr lang="en-US" sz="2200" kern="1200"/>
        </a:p>
      </dsp:txBody>
      <dsp:txXfrm>
        <a:off x="7391381" y="43630"/>
        <a:ext cx="3227270" cy="1369144"/>
      </dsp:txXfrm>
    </dsp:sp>
    <dsp:sp modelId="{1C0DE094-DFB2-4A3B-94A4-7ACA84776627}">
      <dsp:nvSpPr>
        <dsp:cNvPr id="0" name=""/>
        <dsp:cNvSpPr/>
      </dsp:nvSpPr>
      <dsp:spPr>
        <a:xfrm>
          <a:off x="276718" y="1991502"/>
          <a:ext cx="1369144" cy="13691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253AE-9E7E-4DC1-BF67-2BAF931FC8EB}">
      <dsp:nvSpPr>
        <dsp:cNvPr id="0" name=""/>
        <dsp:cNvSpPr/>
      </dsp:nvSpPr>
      <dsp:spPr>
        <a:xfrm>
          <a:off x="564238" y="2279022"/>
          <a:ext cx="794104" cy="794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3174C-A801-43AA-843D-47EFC939FA60}">
      <dsp:nvSpPr>
        <dsp:cNvPr id="0" name=""/>
        <dsp:cNvSpPr/>
      </dsp:nvSpPr>
      <dsp:spPr>
        <a:xfrm>
          <a:off x="1939251" y="1991502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Sobrevaloración de la propiedad agrícola y préstamos sin garantías para la inversión.</a:t>
          </a:r>
          <a:endParaRPr lang="en-US" sz="2200" kern="1200"/>
        </a:p>
      </dsp:txBody>
      <dsp:txXfrm>
        <a:off x="1939251" y="1991502"/>
        <a:ext cx="3227270" cy="1369144"/>
      </dsp:txXfrm>
    </dsp:sp>
    <dsp:sp modelId="{A7B6D96B-8CF1-4375-AE69-FCBA80FA444B}">
      <dsp:nvSpPr>
        <dsp:cNvPr id="0" name=""/>
        <dsp:cNvSpPr/>
      </dsp:nvSpPr>
      <dsp:spPr>
        <a:xfrm>
          <a:off x="5728848" y="1991502"/>
          <a:ext cx="1369144" cy="13691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19DA8-E75E-48EA-A5B2-F670DBF8EAB3}">
      <dsp:nvSpPr>
        <dsp:cNvPr id="0" name=""/>
        <dsp:cNvSpPr/>
      </dsp:nvSpPr>
      <dsp:spPr>
        <a:xfrm>
          <a:off x="6016369" y="2279022"/>
          <a:ext cx="794104" cy="794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6BCB6-C7EA-4F60-8F7B-3DC9EA029293}">
      <dsp:nvSpPr>
        <dsp:cNvPr id="0" name=""/>
        <dsp:cNvSpPr/>
      </dsp:nvSpPr>
      <dsp:spPr>
        <a:xfrm>
          <a:off x="7391381" y="1991502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Agotamiento de los yacimientos de plata explotables.</a:t>
          </a:r>
          <a:endParaRPr lang="en-US" sz="2200" kern="1200"/>
        </a:p>
      </dsp:txBody>
      <dsp:txXfrm>
        <a:off x="7391381" y="1991502"/>
        <a:ext cx="3227270" cy="1369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970E8-013B-4813-82FC-2CF40DBFE81A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E3D84-3DCF-4162-9729-2829E9B5F7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3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¿Qué información nos entrega la tabla?</a:t>
            </a:r>
          </a:p>
          <a:p>
            <a:r>
              <a:rPr lang="es-ES" dirty="0"/>
              <a:t>¿Qué pudo implicar para la economía chilena esta información?</a:t>
            </a:r>
          </a:p>
          <a:p>
            <a:r>
              <a:rPr lang="es-ES" dirty="0"/>
              <a:t>En la actualidad ¿Qué sucede con la economía chilena cuando las potencias económicas entran en crisis?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E3D84-3DCF-4162-9729-2829E9B5F71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81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801-8EC2-46A9-9CF8-966D42EEAEB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B839-E35C-4420-8566-8A2C64E783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45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801-8EC2-46A9-9CF8-966D42EEAEB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B839-E35C-4420-8566-8A2C64E783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75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801-8EC2-46A9-9CF8-966D42EEAEB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B839-E35C-4420-8566-8A2C64E783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452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801-8EC2-46A9-9CF8-966D42EEAEB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B839-E35C-4420-8566-8A2C64E7839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303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801-8EC2-46A9-9CF8-966D42EEAEB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B839-E35C-4420-8566-8A2C64E783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78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801-8EC2-46A9-9CF8-966D42EEAEB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B839-E35C-4420-8566-8A2C64E783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90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801-8EC2-46A9-9CF8-966D42EEAEB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B839-E35C-4420-8566-8A2C64E783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470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801-8EC2-46A9-9CF8-966D42EEAEB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B839-E35C-4420-8566-8A2C64E783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4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801-8EC2-46A9-9CF8-966D42EEAEB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B839-E35C-4420-8566-8A2C64E783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3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801-8EC2-46A9-9CF8-966D42EEAEB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B839-E35C-4420-8566-8A2C64E783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83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801-8EC2-46A9-9CF8-966D42EEAEB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B839-E35C-4420-8566-8A2C64E783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52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801-8EC2-46A9-9CF8-966D42EEAEB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B839-E35C-4420-8566-8A2C64E783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60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801-8EC2-46A9-9CF8-966D42EEAEB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B839-E35C-4420-8566-8A2C64E783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75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801-8EC2-46A9-9CF8-966D42EEAEB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B839-E35C-4420-8566-8A2C64E783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1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801-8EC2-46A9-9CF8-966D42EEAEB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B839-E35C-4420-8566-8A2C64E783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64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801-8EC2-46A9-9CF8-966D42EEAEB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B839-E35C-4420-8566-8A2C64E783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20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801-8EC2-46A9-9CF8-966D42EEAEB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B839-E35C-4420-8566-8A2C64E783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13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5DB1801-8EC2-46A9-9CF8-966D42EEAEB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7B839-E35C-4420-8566-8A2C64E783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398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Peonaje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://centroderecursos.educarchile.cl/handle/20.500.12246/412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CEFEA-7973-4EA8-A235-9BF4228736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Chile Siglo XIX: Modelo de Crecimiento hacia afuera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653461-B627-4365-891B-C045A1EFF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226378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Primero Medio – Historia</a:t>
            </a:r>
          </a:p>
          <a:p>
            <a:r>
              <a:rPr lang="es-ES" dirty="0"/>
              <a:t>Profesor: Abraham López</a:t>
            </a:r>
          </a:p>
          <a:p>
            <a:r>
              <a:rPr lang="es-ES" dirty="0"/>
              <a:t>OA: 10</a:t>
            </a:r>
          </a:p>
          <a:p>
            <a:r>
              <a:rPr lang="es-ES" dirty="0"/>
              <a:t>Clase </a:t>
            </a:r>
            <a:r>
              <a:rPr lang="es-ES" dirty="0" err="1"/>
              <a:t>N°</a:t>
            </a:r>
            <a:r>
              <a:rPr lang="es-ES" dirty="0"/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118832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A07729-7523-4662-86A3-20694C92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s-CL"/>
              <a:t>Causas externas de la crisis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3835E3-9618-4CE9-A256-5931B583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s-CL" dirty="0"/>
              <a:t>Dependencia de mercados extranjeros.</a:t>
            </a:r>
          </a:p>
          <a:p>
            <a:r>
              <a:rPr lang="es-CL" dirty="0"/>
              <a:t>Desajuste comercial entre Francia e Inglaterra.</a:t>
            </a:r>
          </a:p>
          <a:p>
            <a:r>
              <a:rPr lang="es-CL" dirty="0"/>
              <a:t>Fin de la “fiebre del oro” en Australia y California.</a:t>
            </a:r>
          </a:p>
        </p:txBody>
      </p:sp>
    </p:spTree>
    <p:extLst>
      <p:ext uri="{BB962C8B-B14F-4D97-AF65-F5344CB8AC3E}">
        <p14:creationId xmlns:p14="http://schemas.microsoft.com/office/powerpoint/2010/main" val="245132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AC14AA-9068-45DE-B690-47B69A32C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EBEBEB"/>
                </a:solidFill>
              </a:rPr>
              <a:t>Causas internas de la crisis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9A63325-A225-4F37-96A4-F78199361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610171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792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6F068-A67A-4F6F-928E-AC8C2457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970450"/>
          </a:xfrm>
        </p:spPr>
        <p:txBody>
          <a:bodyPr/>
          <a:lstStyle/>
          <a:p>
            <a:r>
              <a:rPr lang="es-CL" dirty="0"/>
              <a:t>Actividad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6B8283C-A2BA-4651-A7E4-A7CCD8FFA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0" y="970450"/>
            <a:ext cx="9226378" cy="360496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3D37C0-0F56-4DC6-BAED-60824000F17D}"/>
              </a:ext>
            </a:extLst>
          </p:cNvPr>
          <p:cNvSpPr txBox="1"/>
          <p:nvPr/>
        </p:nvSpPr>
        <p:spPr>
          <a:xfrm>
            <a:off x="810000" y="4807202"/>
            <a:ext cx="10842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Investiga cuales son los principales productos que exporta Chile en la actualidad y responde.</a:t>
            </a:r>
          </a:p>
          <a:p>
            <a:endParaRPr lang="es-CL" dirty="0"/>
          </a:p>
          <a:p>
            <a:r>
              <a:rPr lang="es-CL" dirty="0"/>
              <a:t>¿Cuáles son las principales similitudes y diferencias entre el periodo estudiado y la actualidad?</a:t>
            </a:r>
          </a:p>
          <a:p>
            <a:r>
              <a:rPr lang="es-CL" dirty="0"/>
              <a:t>¿A qué crees que se deben?</a:t>
            </a:r>
          </a:p>
          <a:p>
            <a:endParaRPr lang="es-CL" dirty="0"/>
          </a:p>
          <a:p>
            <a:r>
              <a:rPr lang="es-CL" dirty="0"/>
              <a:t>¿Qué características del Modelo de Crecimiento hacia Afuera crees que representan un problema para la economía chilena?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4399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F12F3E-8554-40AB-A845-35830FCE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s-CL"/>
              <a:t>Economía Chilena: Primera mitad S.XIX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E5726-D0A8-4E67-A71C-0C68E618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s-CL"/>
              <a:t>Objetivo: Caracterizar las inserción de la economía chilena en los mercados mundiales durante la primera mitad del S.XIX.</a:t>
            </a:r>
          </a:p>
        </p:txBody>
      </p:sp>
    </p:spTree>
    <p:extLst>
      <p:ext uri="{BB962C8B-B14F-4D97-AF65-F5344CB8AC3E}">
        <p14:creationId xmlns:p14="http://schemas.microsoft.com/office/powerpoint/2010/main" val="236238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F02475E-4BA7-402C-A268-0E8F85655A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5788" y="1260389"/>
          <a:ext cx="7808015" cy="4585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280">
                  <a:extLst>
                    <a:ext uri="{9D8B030D-6E8A-4147-A177-3AD203B41FA5}">
                      <a16:colId xmlns:a16="http://schemas.microsoft.com/office/drawing/2014/main" val="3304033388"/>
                    </a:ext>
                  </a:extLst>
                </a:gridCol>
                <a:gridCol w="2305129">
                  <a:extLst>
                    <a:ext uri="{9D8B030D-6E8A-4147-A177-3AD203B41FA5}">
                      <a16:colId xmlns:a16="http://schemas.microsoft.com/office/drawing/2014/main" val="2535633751"/>
                    </a:ext>
                  </a:extLst>
                </a:gridCol>
                <a:gridCol w="4445606">
                  <a:extLst>
                    <a:ext uri="{9D8B030D-6E8A-4147-A177-3AD203B41FA5}">
                      <a16:colId xmlns:a16="http://schemas.microsoft.com/office/drawing/2014/main" val="4176526750"/>
                    </a:ext>
                  </a:extLst>
                </a:gridCol>
              </a:tblGrid>
              <a:tr h="522090">
                <a:tc>
                  <a:txBody>
                    <a:bodyPr/>
                    <a:lstStyle/>
                    <a:p>
                      <a:r>
                        <a:rPr lang="es-CL" sz="2000" dirty="0"/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California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682590"/>
                  </a:ext>
                </a:extLst>
              </a:tr>
              <a:tr h="451477">
                <a:tc>
                  <a:txBody>
                    <a:bodyPr/>
                    <a:lstStyle/>
                    <a:p>
                      <a:r>
                        <a:rPr lang="es-CL" sz="2000" dirty="0"/>
                        <a:t>1848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250.195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381276"/>
                  </a:ext>
                </a:extLst>
              </a:tr>
              <a:tr h="451477">
                <a:tc>
                  <a:txBody>
                    <a:bodyPr/>
                    <a:lstStyle/>
                    <a:p>
                      <a:r>
                        <a:rPr lang="es-CL" sz="2000" dirty="0"/>
                        <a:t>1849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1.835.460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474770"/>
                  </a:ext>
                </a:extLst>
              </a:tr>
              <a:tr h="451477">
                <a:tc>
                  <a:txBody>
                    <a:bodyPr/>
                    <a:lstStyle/>
                    <a:p>
                      <a:r>
                        <a:rPr lang="es-CL" sz="2000" dirty="0"/>
                        <a:t>1850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2.445.868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250536"/>
                  </a:ext>
                </a:extLst>
              </a:tr>
              <a:tr h="451477">
                <a:tc>
                  <a:txBody>
                    <a:bodyPr/>
                    <a:lstStyle/>
                    <a:p>
                      <a:r>
                        <a:rPr lang="es-CL" sz="2000" dirty="0"/>
                        <a:t>1851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2.067.603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221294"/>
                  </a:ext>
                </a:extLst>
              </a:tr>
              <a:tr h="451477">
                <a:tc>
                  <a:txBody>
                    <a:bodyPr/>
                    <a:lstStyle/>
                    <a:p>
                      <a:r>
                        <a:rPr lang="es-CL" sz="2000" dirty="0"/>
                        <a:t>1852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2.203.729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23.930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63444"/>
                  </a:ext>
                </a:extLst>
              </a:tr>
              <a:tr h="451477">
                <a:tc>
                  <a:txBody>
                    <a:bodyPr/>
                    <a:lstStyle/>
                    <a:p>
                      <a:r>
                        <a:rPr lang="es-CL" sz="2000" dirty="0"/>
                        <a:t>1853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1.674.367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269.473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761512"/>
                  </a:ext>
                </a:extLst>
              </a:tr>
              <a:tr h="451477">
                <a:tc>
                  <a:txBody>
                    <a:bodyPr/>
                    <a:lstStyle/>
                    <a:p>
                      <a:r>
                        <a:rPr lang="es-CL" sz="2000" dirty="0"/>
                        <a:t>1854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705.470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878.429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366558"/>
                  </a:ext>
                </a:extLst>
              </a:tr>
              <a:tr h="451477">
                <a:tc>
                  <a:txBody>
                    <a:bodyPr/>
                    <a:lstStyle/>
                    <a:p>
                      <a:r>
                        <a:rPr lang="es-CL" sz="2000" dirty="0"/>
                        <a:t>1855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275.763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2.698.911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489594"/>
                  </a:ext>
                </a:extLst>
              </a:tr>
              <a:tr h="451477">
                <a:tc>
                  <a:txBody>
                    <a:bodyPr/>
                    <a:lstStyle/>
                    <a:p>
                      <a:r>
                        <a:rPr lang="es-CL" sz="2000" dirty="0"/>
                        <a:t>1856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210.895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1.153.200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77161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7293635-084A-4ADE-84B8-5A8615F87C8E}"/>
              </a:ext>
            </a:extLst>
          </p:cNvPr>
          <p:cNvSpPr txBox="1"/>
          <p:nvPr/>
        </p:nvSpPr>
        <p:spPr>
          <a:xfrm>
            <a:off x="4275788" y="5845770"/>
            <a:ext cx="7808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Fuente: Manuel </a:t>
            </a:r>
            <a:r>
              <a:rPr lang="es-CL" dirty="0" err="1"/>
              <a:t>Niquel</a:t>
            </a:r>
            <a:r>
              <a:rPr lang="es-CL" dirty="0"/>
              <a:t>, “La Estadística. Comprobando las Causas de la Crisis Comercial”. En El Ferrocarril, Santiago, 21 de Junio de 1861.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939DA43-FAD0-496A-9D66-BBF85D0DE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1" y="1260389"/>
            <a:ext cx="2627108" cy="2022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D69971-741C-49DB-9346-27F93E3B4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31" y="3684075"/>
            <a:ext cx="2618195" cy="2161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75D83CB-D544-4426-8F61-B9DFCE3AAE72}"/>
              </a:ext>
            </a:extLst>
          </p:cNvPr>
          <p:cNvSpPr txBox="1"/>
          <p:nvPr/>
        </p:nvSpPr>
        <p:spPr>
          <a:xfrm>
            <a:off x="4937434" y="325827"/>
            <a:ext cx="545831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EXPORTACIONES CHILENAS DE TRIGO SIGLO XIX</a:t>
            </a:r>
          </a:p>
        </p:txBody>
      </p:sp>
    </p:spTree>
    <p:extLst>
      <p:ext uri="{BB962C8B-B14F-4D97-AF65-F5344CB8AC3E}">
        <p14:creationId xmlns:p14="http://schemas.microsoft.com/office/powerpoint/2010/main" val="52628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B437C-21C6-4E7C-AC53-53D628FD3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CL" dirty="0"/>
              <a:t>Contexto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7BE81DF-8E88-4A04-98D6-628886A8E4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031218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748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06C81D-3E88-45F5-BF88-BA4DCB292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s-CL" dirty="0"/>
              <a:t>Crisis Económica </a:t>
            </a:r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C5BE48-77A9-4069-8370-E5F09FB4F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r="23308" b="3"/>
          <a:stretch/>
        </p:blipFill>
        <p:spPr>
          <a:xfrm>
            <a:off x="3" y="10"/>
            <a:ext cx="4971922" cy="3428990"/>
          </a:xfrm>
          <a:custGeom>
            <a:avLst/>
            <a:gdLst/>
            <a:ahLst/>
            <a:cxnLst/>
            <a:rect l="l" t="t" r="r" b="b"/>
            <a:pathLst>
              <a:path w="4971922" h="3429000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29000"/>
                </a:lnTo>
                <a:lnTo>
                  <a:pt x="0" y="3429000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825803-D1C2-4D0D-886D-9893B42AD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r>
              <a:rPr lang="es-CL" dirty="0"/>
              <a:t>Gastos y deterioro de la infra-estructura productiva.</a:t>
            </a:r>
          </a:p>
          <a:p>
            <a:endParaRPr lang="es-CL" dirty="0"/>
          </a:p>
          <a:p>
            <a:r>
              <a:rPr lang="es-CL" dirty="0"/>
              <a:t>Inestabilidad política y social.</a:t>
            </a:r>
          </a:p>
          <a:p>
            <a:endParaRPr lang="es-CL" dirty="0"/>
          </a:p>
          <a:p>
            <a:r>
              <a:rPr lang="es-CL" dirty="0"/>
              <a:t>Falta de experiencia en la administración publica.</a:t>
            </a:r>
          </a:p>
          <a:p>
            <a:endParaRPr lang="es-CL" dirty="0"/>
          </a:p>
          <a:p>
            <a:r>
              <a:rPr lang="es-CL" dirty="0"/>
              <a:t>Producción principalmente de cobre y trigo.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3D42FB9-178A-4782-8836-A7212C19D0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/>
          <a:stretch/>
        </p:blipFill>
        <p:spPr>
          <a:xfrm>
            <a:off x="20" y="3428999"/>
            <a:ext cx="4973079" cy="3429001"/>
          </a:xfrm>
          <a:custGeom>
            <a:avLst/>
            <a:gdLst/>
            <a:ahLst/>
            <a:cxnLst/>
            <a:rect l="l" t="t" r="r" b="b"/>
            <a:pathLst>
              <a:path w="4973099" h="3429001">
                <a:moveTo>
                  <a:pt x="0" y="0"/>
                </a:moveTo>
                <a:lnTo>
                  <a:pt x="4720965" y="0"/>
                </a:lnTo>
                <a:lnTo>
                  <a:pt x="4720965" y="56236"/>
                </a:lnTo>
                <a:lnTo>
                  <a:pt x="4722982" y="196139"/>
                </a:lnTo>
                <a:lnTo>
                  <a:pt x="4726007" y="333299"/>
                </a:lnTo>
                <a:lnTo>
                  <a:pt x="4728865" y="469087"/>
                </a:lnTo>
                <a:lnTo>
                  <a:pt x="4732059" y="602133"/>
                </a:lnTo>
                <a:lnTo>
                  <a:pt x="4736933" y="734492"/>
                </a:lnTo>
                <a:lnTo>
                  <a:pt x="4742144" y="864793"/>
                </a:lnTo>
                <a:lnTo>
                  <a:pt x="4746850" y="992352"/>
                </a:lnTo>
                <a:lnTo>
                  <a:pt x="4760130" y="1241298"/>
                </a:lnTo>
                <a:lnTo>
                  <a:pt x="4774249" y="1479956"/>
                </a:lnTo>
                <a:lnTo>
                  <a:pt x="4789041" y="1709013"/>
                </a:lnTo>
                <a:lnTo>
                  <a:pt x="4805346" y="1925726"/>
                </a:lnTo>
                <a:lnTo>
                  <a:pt x="4822323" y="2132838"/>
                </a:lnTo>
                <a:lnTo>
                  <a:pt x="4840644" y="2324862"/>
                </a:lnTo>
                <a:lnTo>
                  <a:pt x="4858630" y="2505227"/>
                </a:lnTo>
                <a:lnTo>
                  <a:pt x="4876615" y="2671191"/>
                </a:lnTo>
                <a:lnTo>
                  <a:pt x="4893592" y="2823438"/>
                </a:lnTo>
                <a:lnTo>
                  <a:pt x="4909729" y="2958541"/>
                </a:lnTo>
                <a:lnTo>
                  <a:pt x="4925025" y="3080613"/>
                </a:lnTo>
                <a:lnTo>
                  <a:pt x="4937800" y="3183483"/>
                </a:lnTo>
                <a:lnTo>
                  <a:pt x="4949902" y="3269894"/>
                </a:lnTo>
                <a:lnTo>
                  <a:pt x="4967216" y="3388538"/>
                </a:lnTo>
                <a:lnTo>
                  <a:pt x="4973099" y="3429000"/>
                </a:lnTo>
                <a:lnTo>
                  <a:pt x="4075210" y="3429000"/>
                </a:lnTo>
                <a:lnTo>
                  <a:pt x="4075210" y="3429001"/>
                </a:lnTo>
                <a:lnTo>
                  <a:pt x="0" y="34290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594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9139FB-DCE1-4155-86F1-5A4B981326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8D489E29-742E-4D34-AB08-CE321780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053153" y="1320127"/>
            <a:ext cx="4812846" cy="41954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61CB74-20DF-42DD-9DB6-355E57E7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887" y="1641860"/>
            <a:ext cx="4204298" cy="1034728"/>
          </a:xfrm>
        </p:spPr>
        <p:txBody>
          <a:bodyPr>
            <a:normAutofit/>
          </a:bodyPr>
          <a:lstStyle/>
          <a:p>
            <a:r>
              <a:rPr lang="es-CL" sz="2800"/>
              <a:t>Expansión comercial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E5663A-1725-41E6-8DE6-3924815B0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886" y="2379306"/>
            <a:ext cx="4204298" cy="281457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s-CL" sz="1400" dirty="0"/>
              <a:t>Periodo entre 1830 y 1880.</a:t>
            </a:r>
          </a:p>
          <a:p>
            <a:pPr>
              <a:lnSpc>
                <a:spcPct val="90000"/>
              </a:lnSpc>
            </a:pPr>
            <a:r>
              <a:rPr lang="es-CL" sz="1400" dirty="0"/>
              <a:t>Desarrollo de los recursos productivos del norte chico y del valle central (plata, salitre, carbón) </a:t>
            </a:r>
          </a:p>
          <a:p>
            <a:pPr>
              <a:lnSpc>
                <a:spcPct val="90000"/>
              </a:lnSpc>
            </a:pPr>
            <a:r>
              <a:rPr lang="es-CL" sz="1400" dirty="0"/>
              <a:t>Se crea infraestructura administrativa y de transporte, así como las redes comerciales y financieras.</a:t>
            </a:r>
          </a:p>
          <a:p>
            <a:pPr>
              <a:lnSpc>
                <a:spcPct val="90000"/>
              </a:lnSpc>
            </a:pPr>
            <a:endParaRPr lang="es-CL" sz="1400" dirty="0"/>
          </a:p>
          <a:p>
            <a:pPr>
              <a:lnSpc>
                <a:spcPct val="90000"/>
              </a:lnSpc>
            </a:pPr>
            <a:r>
              <a:rPr lang="es-CL" sz="1400" dirty="0"/>
              <a:t>Constitución de una economía nacional, relativamente integrada entre sus diferentes actividades y regiones, y también vinculada a la economía capitalista mundial.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C4DCB8-23ED-4E90-A970-DC93EEE612A6}"/>
              </a:ext>
            </a:extLst>
          </p:cNvPr>
          <p:cNvSpPr txBox="1"/>
          <p:nvPr/>
        </p:nvSpPr>
        <p:spPr>
          <a:xfrm>
            <a:off x="20" y="6172201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CL" sz="1300">
                <a:solidFill>
                  <a:srgbClr val="FFFFFF"/>
                </a:solidFill>
              </a:rPr>
              <a:t>Imagen: Lota hacia fines del S.XIX. Ciudad minera </a:t>
            </a:r>
          </a:p>
        </p:txBody>
      </p:sp>
    </p:spTree>
    <p:extLst>
      <p:ext uri="{BB962C8B-B14F-4D97-AF65-F5344CB8AC3E}">
        <p14:creationId xmlns:p14="http://schemas.microsoft.com/office/powerpoint/2010/main" val="59307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CFD32-4F44-4449-8FE4-0B8163C7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CL" dirty="0"/>
              <a:t>Modelo Económico</a:t>
            </a:r>
          </a:p>
        </p:txBody>
      </p:sp>
      <p:graphicFrame>
        <p:nvGraphicFramePr>
          <p:cNvPr id="5" name="Marcador de contenido 2"/>
          <p:cNvGraphicFramePr>
            <a:graphicFrameLocks noGrp="1"/>
          </p:cNvGraphicFramePr>
          <p:nvPr>
            <p:ph idx="1"/>
          </p:nvPr>
        </p:nvGraphicFramePr>
        <p:xfrm>
          <a:off x="828298" y="3203555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944548E5-0899-4467-8A9B-DB1B8908E6F1}"/>
              </a:ext>
            </a:extLst>
          </p:cNvPr>
          <p:cNvSpPr/>
          <p:nvPr/>
        </p:nvSpPr>
        <p:spPr>
          <a:xfrm>
            <a:off x="810000" y="250035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s-CL" sz="2000" dirty="0"/>
              <a:t>El modelo seguido por Chile fue el denominado “Crecimiento hacia afuera” y se caracterizó por</a:t>
            </a:r>
            <a:r>
              <a:rPr lang="es-CL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1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C08ED3-F23C-414F-8ACA-97BF6C26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Pilares del modelo económico.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BED2DF-355A-4368-9713-9507D239A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sz="1700" u="sng"/>
              <a:t>Reforma tributaria</a:t>
            </a:r>
            <a:r>
              <a:rPr lang="es-CL" sz="1700"/>
              <a:t>: eliminación de impuestos coloniales. El pago de impuestos se realiza de forma anual según el valor de la propiedad y no el nivel de producción.</a:t>
            </a:r>
          </a:p>
          <a:p>
            <a:pPr>
              <a:lnSpc>
                <a:spcPct val="90000"/>
              </a:lnSpc>
            </a:pPr>
            <a:r>
              <a:rPr lang="es-CL" sz="1700" u="sng"/>
              <a:t>Reducción de gasto público</a:t>
            </a:r>
            <a:r>
              <a:rPr lang="es-CL" sz="1700"/>
              <a:t>: menos efectivos militares.</a:t>
            </a:r>
          </a:p>
          <a:p>
            <a:pPr>
              <a:lnSpc>
                <a:spcPct val="90000"/>
              </a:lnSpc>
            </a:pPr>
            <a:r>
              <a:rPr lang="es-CL" sz="1700" u="sng"/>
              <a:t>Almacenes francos de Valparaíso</a:t>
            </a:r>
            <a:r>
              <a:rPr lang="es-CL" sz="1700"/>
              <a:t>, son ampliados y organizados mediante un sistema de aduana. Comerciantes de cualquier país pueden depositar mercaderías a bajo costo.</a:t>
            </a:r>
          </a:p>
          <a:p>
            <a:pPr>
              <a:lnSpc>
                <a:spcPct val="90000"/>
              </a:lnSpc>
            </a:pPr>
            <a:r>
              <a:rPr lang="es-CL" sz="1700" u="sng"/>
              <a:t>Cambio de aranceles</a:t>
            </a:r>
            <a:r>
              <a:rPr lang="es-CL" sz="1700"/>
              <a:t>: Libros, maquinarias, etc. No pagan impuestos.</a:t>
            </a:r>
          </a:p>
          <a:p>
            <a:pPr>
              <a:lnSpc>
                <a:spcPct val="90000"/>
              </a:lnSpc>
            </a:pPr>
            <a:r>
              <a:rPr lang="es-CL" sz="1700" u="sng"/>
              <a:t>Orden de las cuentas publicas </a:t>
            </a:r>
            <a:r>
              <a:rPr lang="es-CL" sz="1700"/>
              <a:t>poniendo énfasis en el pago de la deuda externa.</a:t>
            </a:r>
          </a:p>
          <a:p>
            <a:pPr>
              <a:lnSpc>
                <a:spcPct val="90000"/>
              </a:lnSpc>
            </a:pPr>
            <a:r>
              <a:rPr lang="es-CL" sz="1700" u="sng"/>
              <a:t>Fomento a la inmigración </a:t>
            </a:r>
            <a:r>
              <a:rPr lang="es-CL" sz="1700"/>
              <a:t>de talentos, intelectuales y emprendedores</a:t>
            </a:r>
          </a:p>
        </p:txBody>
      </p:sp>
    </p:spTree>
    <p:extLst>
      <p:ext uri="{BB962C8B-B14F-4D97-AF65-F5344CB8AC3E}">
        <p14:creationId xmlns:p14="http://schemas.microsoft.com/office/powerpoint/2010/main" val="1232662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D0F277-CF51-4AC3-8865-0F9E90C5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EBEBEB"/>
                </a:solidFill>
              </a:rPr>
              <a:t>La Hacienda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8E20BD-B3F2-4106-94F1-E1C57607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1700" dirty="0">
                <a:solidFill>
                  <a:srgbClr val="FFFFFF"/>
                </a:solidFill>
              </a:rPr>
              <a:t>Forma de trabajo y de orden social.</a:t>
            </a:r>
          </a:p>
          <a:p>
            <a:pPr marL="0" indent="0">
              <a:lnSpc>
                <a:spcPct val="90000"/>
              </a:lnSpc>
              <a:buNone/>
            </a:pPr>
            <a:endParaRPr lang="es-ES" sz="17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ES" sz="1700" dirty="0">
                <a:solidFill>
                  <a:srgbClr val="FFFFFF"/>
                </a:solidFill>
              </a:rPr>
              <a:t>Se desarrolla durante el S.XIX al mantenerse las relaciones de inquilinaje entre grandes terratenientes y mestizos pobres.</a:t>
            </a:r>
          </a:p>
          <a:p>
            <a:pPr marL="0" indent="0">
              <a:lnSpc>
                <a:spcPct val="90000"/>
              </a:lnSpc>
              <a:buNone/>
            </a:pPr>
            <a:endParaRPr lang="es-ES" sz="17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ES" sz="1700" dirty="0">
                <a:solidFill>
                  <a:srgbClr val="FFFFFF"/>
                </a:solidFill>
              </a:rPr>
              <a:t>La tierra se trabaja a cambio de obediencia y el pago de un tributo simbólico. </a:t>
            </a:r>
          </a:p>
          <a:p>
            <a:pPr marL="0" indent="0">
              <a:lnSpc>
                <a:spcPct val="90000"/>
              </a:lnSpc>
              <a:buNone/>
            </a:pPr>
            <a:endParaRPr lang="es-ES" sz="17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ES" sz="1700" dirty="0">
                <a:solidFill>
                  <a:srgbClr val="FFFFFF"/>
                </a:solidFill>
              </a:rPr>
              <a:t>Permitió disponer de mano de obra durante procesos como la fiebre del oro en california, pero colapso debido a su escasa eficiencia productiva.</a:t>
            </a:r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Foto en blanco y negro de un grupo de personas en una plaza&#10;&#10;Descripción generada automáticamente">
            <a:extLst>
              <a:ext uri="{FF2B5EF4-FFF2-40B4-BE49-F238E27FC236}">
                <a16:creationId xmlns:a16="http://schemas.microsoft.com/office/drawing/2014/main" id="{E0152BFE-C4E6-4D9B-B2E0-CFFDBA32C2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861" r="-1" b="-1"/>
          <a:stretch/>
        </p:blipFill>
        <p:spPr>
          <a:xfrm>
            <a:off x="7230352" y="2"/>
            <a:ext cx="4962068" cy="3428999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pic>
        <p:nvPicPr>
          <p:cNvPr id="8" name="Imagen 7" descr="Imagen que contiene pasto, exterior, campo, foto&#10;&#10;Descripción generada automáticamente">
            <a:extLst>
              <a:ext uri="{FF2B5EF4-FFF2-40B4-BE49-F238E27FC236}">
                <a16:creationId xmlns:a16="http://schemas.microsoft.com/office/drawing/2014/main" id="{A5C5AB1C-B22C-4751-8557-365AC6BAD2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4348" r="6043"/>
          <a:stretch/>
        </p:blipFill>
        <p:spPr>
          <a:xfrm>
            <a:off x="7228756" y="3428997"/>
            <a:ext cx="4963244" cy="3429002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4384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689</Words>
  <Application>Microsoft Office PowerPoint</Application>
  <PresentationFormat>Panorámica</PresentationFormat>
  <Paragraphs>102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Chile Siglo XIX: Modelo de Crecimiento hacia afuera</vt:lpstr>
      <vt:lpstr>Economía Chilena: Primera mitad S.XIX</vt:lpstr>
      <vt:lpstr>Presentación de PowerPoint</vt:lpstr>
      <vt:lpstr>Contexto</vt:lpstr>
      <vt:lpstr>Crisis Económica </vt:lpstr>
      <vt:lpstr>Expansión comercial</vt:lpstr>
      <vt:lpstr>Modelo Económico</vt:lpstr>
      <vt:lpstr>Pilares del modelo económico.</vt:lpstr>
      <vt:lpstr>La Hacienda</vt:lpstr>
      <vt:lpstr>Causas externas de la crisis</vt:lpstr>
      <vt:lpstr>Causas internas de la crisis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Chile Siglo XIX: Modelo de Crecimiento hacia afuera</dc:title>
  <dc:creator>Abraham López</dc:creator>
  <cp:lastModifiedBy>Carmen Barros Ortega</cp:lastModifiedBy>
  <cp:revision>4</cp:revision>
  <dcterms:created xsi:type="dcterms:W3CDTF">2020-07-27T08:43:32Z</dcterms:created>
  <dcterms:modified xsi:type="dcterms:W3CDTF">2021-09-10T16:21:32Z</dcterms:modified>
</cp:coreProperties>
</file>