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4" r:id="rId4"/>
    <p:sldId id="275" r:id="rId5"/>
    <p:sldId id="258" r:id="rId6"/>
    <p:sldId id="278" r:id="rId7"/>
    <p:sldId id="277" r:id="rId8"/>
    <p:sldId id="276" r:id="rId9"/>
    <p:sldId id="259" r:id="rId10"/>
    <p:sldId id="260" r:id="rId11"/>
    <p:sldId id="261" r:id="rId12"/>
    <p:sldId id="279" r:id="rId13"/>
    <p:sldId id="284" r:id="rId14"/>
    <p:sldId id="280" r:id="rId15"/>
    <p:sldId id="281" r:id="rId16"/>
    <p:sldId id="285" r:id="rId17"/>
    <p:sldId id="282" r:id="rId18"/>
    <p:sldId id="286" r:id="rId19"/>
    <p:sldId id="287" r:id="rId20"/>
    <p:sldId id="288" r:id="rId21"/>
    <p:sldId id="291" r:id="rId22"/>
    <p:sldId id="292" r:id="rId23"/>
    <p:sldId id="289"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5616C-C606-4C07-8293-19D567962385}" type="doc">
      <dgm:prSet loTypeId="urn:microsoft.com/office/officeart/2005/8/layout/process2" loCatId="process" qsTypeId="urn:microsoft.com/office/officeart/2005/8/quickstyle/simple1" qsCatId="simple" csTypeId="urn:microsoft.com/office/officeart/2005/8/colors/accent1_2" csCatId="accent1" phldr="1"/>
      <dgm:spPr/>
    </dgm:pt>
    <dgm:pt modelId="{25A970FB-FEE2-456F-864A-6FB7248A908F}">
      <dgm:prSet phldrT="[Texto]"/>
      <dgm:spPr/>
      <dgm:t>
        <a:bodyPr/>
        <a:lstStyle/>
        <a:p>
          <a:r>
            <a:rPr lang="es-ES" dirty="0"/>
            <a:t>Comerciar con América </a:t>
          </a:r>
        </a:p>
      </dgm:t>
    </dgm:pt>
    <dgm:pt modelId="{29751C7F-1A95-441E-A34A-FC4FAB8E9CBF}" type="parTrans" cxnId="{EDC07D12-D930-4A4B-95BE-A988433BC9D2}">
      <dgm:prSet/>
      <dgm:spPr/>
      <dgm:t>
        <a:bodyPr/>
        <a:lstStyle/>
        <a:p>
          <a:endParaRPr lang="es-ES"/>
        </a:p>
      </dgm:t>
    </dgm:pt>
    <dgm:pt modelId="{89572E07-AF4D-4FAF-9C4A-A003848FF1C1}" type="sibTrans" cxnId="{EDC07D12-D930-4A4B-95BE-A988433BC9D2}">
      <dgm:prSet/>
      <dgm:spPr/>
      <dgm:t>
        <a:bodyPr/>
        <a:lstStyle/>
        <a:p>
          <a:endParaRPr lang="es-ES"/>
        </a:p>
      </dgm:t>
    </dgm:pt>
    <dgm:pt modelId="{9C7B8C17-1902-4DBC-95C9-FA62ABFE19FA}">
      <dgm:prSet phldrT="[Texto]"/>
      <dgm:spPr/>
      <dgm:t>
        <a:bodyPr/>
        <a:lstStyle/>
        <a:p>
          <a:r>
            <a:rPr lang="es-ES" dirty="0"/>
            <a:t>Ordenanza de Libre Comercio con España</a:t>
          </a:r>
        </a:p>
      </dgm:t>
    </dgm:pt>
    <dgm:pt modelId="{577B7027-D1AA-46F8-8ACB-0DF4F03CE05F}" type="parTrans" cxnId="{6EC778C7-DFFC-4255-91FB-E585F5CEE38D}">
      <dgm:prSet/>
      <dgm:spPr/>
      <dgm:t>
        <a:bodyPr/>
        <a:lstStyle/>
        <a:p>
          <a:endParaRPr lang="es-ES"/>
        </a:p>
      </dgm:t>
    </dgm:pt>
    <dgm:pt modelId="{D8102290-35CD-4DE3-A34F-C2F906718BF4}" type="sibTrans" cxnId="{6EC778C7-DFFC-4255-91FB-E585F5CEE38D}">
      <dgm:prSet/>
      <dgm:spPr/>
      <dgm:t>
        <a:bodyPr/>
        <a:lstStyle/>
        <a:p>
          <a:endParaRPr lang="es-ES"/>
        </a:p>
      </dgm:t>
    </dgm:pt>
    <dgm:pt modelId="{3FB5F4D6-3AC5-491F-990B-89756C41E67E}">
      <dgm:prSet phldrT="[Texto]"/>
      <dgm:spPr/>
      <dgm:t>
        <a:bodyPr/>
        <a:lstStyle/>
        <a:p>
          <a:r>
            <a:rPr lang="es-ES" dirty="0"/>
            <a:t>Navíos de Registro</a:t>
          </a:r>
        </a:p>
      </dgm:t>
    </dgm:pt>
    <dgm:pt modelId="{35C2675E-1ABA-411A-A100-D7A1FB83809C}" type="sibTrans" cxnId="{E41FACE7-64A2-474B-91B2-6565F4F7B33C}">
      <dgm:prSet/>
      <dgm:spPr/>
      <dgm:t>
        <a:bodyPr/>
        <a:lstStyle/>
        <a:p>
          <a:endParaRPr lang="es-ES"/>
        </a:p>
      </dgm:t>
    </dgm:pt>
    <dgm:pt modelId="{0CFCE7D6-FC89-42DB-A1AB-E6978C275D69}" type="parTrans" cxnId="{E41FACE7-64A2-474B-91B2-6565F4F7B33C}">
      <dgm:prSet/>
      <dgm:spPr/>
      <dgm:t>
        <a:bodyPr/>
        <a:lstStyle/>
        <a:p>
          <a:endParaRPr lang="es-ES"/>
        </a:p>
      </dgm:t>
    </dgm:pt>
    <dgm:pt modelId="{8DF0F55A-0632-4F1B-8442-ADE2D709593F}" type="pres">
      <dgm:prSet presAssocID="{3965616C-C606-4C07-8293-19D567962385}" presName="linearFlow" presStyleCnt="0">
        <dgm:presLayoutVars>
          <dgm:resizeHandles val="exact"/>
        </dgm:presLayoutVars>
      </dgm:prSet>
      <dgm:spPr/>
    </dgm:pt>
    <dgm:pt modelId="{18B27DA6-F67E-4587-8F95-DA92A402456A}" type="pres">
      <dgm:prSet presAssocID="{3FB5F4D6-3AC5-491F-990B-89756C41E67E}" presName="node" presStyleLbl="node1" presStyleIdx="0" presStyleCnt="3">
        <dgm:presLayoutVars>
          <dgm:bulletEnabled val="1"/>
        </dgm:presLayoutVars>
      </dgm:prSet>
      <dgm:spPr/>
    </dgm:pt>
    <dgm:pt modelId="{9C9D2768-E5AF-4416-82F3-45872DC3F0F0}" type="pres">
      <dgm:prSet presAssocID="{35C2675E-1ABA-411A-A100-D7A1FB83809C}" presName="sibTrans" presStyleLbl="sibTrans2D1" presStyleIdx="0" presStyleCnt="2"/>
      <dgm:spPr/>
    </dgm:pt>
    <dgm:pt modelId="{875031E1-353A-4751-BD40-B8586B4BF1D3}" type="pres">
      <dgm:prSet presAssocID="{35C2675E-1ABA-411A-A100-D7A1FB83809C}" presName="connectorText" presStyleLbl="sibTrans2D1" presStyleIdx="0" presStyleCnt="2"/>
      <dgm:spPr/>
    </dgm:pt>
    <dgm:pt modelId="{4B846487-340C-44F2-BF67-1F7F7A3BBA6C}" type="pres">
      <dgm:prSet presAssocID="{25A970FB-FEE2-456F-864A-6FB7248A908F}" presName="node" presStyleLbl="node1" presStyleIdx="1" presStyleCnt="3">
        <dgm:presLayoutVars>
          <dgm:bulletEnabled val="1"/>
        </dgm:presLayoutVars>
      </dgm:prSet>
      <dgm:spPr/>
    </dgm:pt>
    <dgm:pt modelId="{9C2118AE-3DE3-47E1-AD33-2B6CD040C0EF}" type="pres">
      <dgm:prSet presAssocID="{89572E07-AF4D-4FAF-9C4A-A003848FF1C1}" presName="sibTrans" presStyleLbl="sibTrans2D1" presStyleIdx="1" presStyleCnt="2"/>
      <dgm:spPr/>
    </dgm:pt>
    <dgm:pt modelId="{5E95227B-501B-4E3D-867C-151930791091}" type="pres">
      <dgm:prSet presAssocID="{89572E07-AF4D-4FAF-9C4A-A003848FF1C1}" presName="connectorText" presStyleLbl="sibTrans2D1" presStyleIdx="1" presStyleCnt="2"/>
      <dgm:spPr/>
    </dgm:pt>
    <dgm:pt modelId="{01545D7D-EAB1-4839-A277-E519FDF12BC0}" type="pres">
      <dgm:prSet presAssocID="{9C7B8C17-1902-4DBC-95C9-FA62ABFE19FA}" presName="node" presStyleLbl="node1" presStyleIdx="2" presStyleCnt="3">
        <dgm:presLayoutVars>
          <dgm:bulletEnabled val="1"/>
        </dgm:presLayoutVars>
      </dgm:prSet>
      <dgm:spPr/>
    </dgm:pt>
  </dgm:ptLst>
  <dgm:cxnLst>
    <dgm:cxn modelId="{EDC07D12-D930-4A4B-95BE-A988433BC9D2}" srcId="{3965616C-C606-4C07-8293-19D567962385}" destId="{25A970FB-FEE2-456F-864A-6FB7248A908F}" srcOrd="1" destOrd="0" parTransId="{29751C7F-1A95-441E-A34A-FC4FAB8E9CBF}" sibTransId="{89572E07-AF4D-4FAF-9C4A-A003848FF1C1}"/>
    <dgm:cxn modelId="{A8DDB22D-094A-4994-9C9B-21EC3BEE8A91}" type="presOf" srcId="{3FB5F4D6-3AC5-491F-990B-89756C41E67E}" destId="{18B27DA6-F67E-4587-8F95-DA92A402456A}" srcOrd="0" destOrd="0" presId="urn:microsoft.com/office/officeart/2005/8/layout/process2"/>
    <dgm:cxn modelId="{642A3D38-5EDA-4004-B8DA-ADF13CF3EC1D}" type="presOf" srcId="{35C2675E-1ABA-411A-A100-D7A1FB83809C}" destId="{875031E1-353A-4751-BD40-B8586B4BF1D3}" srcOrd="1" destOrd="0" presId="urn:microsoft.com/office/officeart/2005/8/layout/process2"/>
    <dgm:cxn modelId="{5B8D287D-237E-425F-8338-CEA511AD4EC4}" type="presOf" srcId="{89572E07-AF4D-4FAF-9C4A-A003848FF1C1}" destId="{9C2118AE-3DE3-47E1-AD33-2B6CD040C0EF}" srcOrd="0" destOrd="0" presId="urn:microsoft.com/office/officeart/2005/8/layout/process2"/>
    <dgm:cxn modelId="{E51B65B0-8113-48F2-B794-C3FBB22FC050}" type="presOf" srcId="{3965616C-C606-4C07-8293-19D567962385}" destId="{8DF0F55A-0632-4F1B-8442-ADE2D709593F}" srcOrd="0" destOrd="0" presId="urn:microsoft.com/office/officeart/2005/8/layout/process2"/>
    <dgm:cxn modelId="{55BAFFC5-7430-47BD-813A-454287564798}" type="presOf" srcId="{35C2675E-1ABA-411A-A100-D7A1FB83809C}" destId="{9C9D2768-E5AF-4416-82F3-45872DC3F0F0}" srcOrd="0" destOrd="0" presId="urn:microsoft.com/office/officeart/2005/8/layout/process2"/>
    <dgm:cxn modelId="{6EC778C7-DFFC-4255-91FB-E585F5CEE38D}" srcId="{3965616C-C606-4C07-8293-19D567962385}" destId="{9C7B8C17-1902-4DBC-95C9-FA62ABFE19FA}" srcOrd="2" destOrd="0" parTransId="{577B7027-D1AA-46F8-8ACB-0DF4F03CE05F}" sibTransId="{D8102290-35CD-4DE3-A34F-C2F906718BF4}"/>
    <dgm:cxn modelId="{59B02ECE-07AD-4477-8374-D4AECD5359C7}" type="presOf" srcId="{9C7B8C17-1902-4DBC-95C9-FA62ABFE19FA}" destId="{01545D7D-EAB1-4839-A277-E519FDF12BC0}" srcOrd="0" destOrd="0" presId="urn:microsoft.com/office/officeart/2005/8/layout/process2"/>
    <dgm:cxn modelId="{D3814EDC-F4B6-42EF-9DE4-9A382426244E}" type="presOf" srcId="{89572E07-AF4D-4FAF-9C4A-A003848FF1C1}" destId="{5E95227B-501B-4E3D-867C-151930791091}" srcOrd="1" destOrd="0" presId="urn:microsoft.com/office/officeart/2005/8/layout/process2"/>
    <dgm:cxn modelId="{E41FACE7-64A2-474B-91B2-6565F4F7B33C}" srcId="{3965616C-C606-4C07-8293-19D567962385}" destId="{3FB5F4D6-3AC5-491F-990B-89756C41E67E}" srcOrd="0" destOrd="0" parTransId="{0CFCE7D6-FC89-42DB-A1AB-E6978C275D69}" sibTransId="{35C2675E-1ABA-411A-A100-D7A1FB83809C}"/>
    <dgm:cxn modelId="{3C0F20E9-F0DA-4FCB-AD48-CE871E86A684}" type="presOf" srcId="{25A970FB-FEE2-456F-864A-6FB7248A908F}" destId="{4B846487-340C-44F2-BF67-1F7F7A3BBA6C}" srcOrd="0" destOrd="0" presId="urn:microsoft.com/office/officeart/2005/8/layout/process2"/>
    <dgm:cxn modelId="{DA24F328-B462-47EA-A90A-7CA4944643FE}" type="presParOf" srcId="{8DF0F55A-0632-4F1B-8442-ADE2D709593F}" destId="{18B27DA6-F67E-4587-8F95-DA92A402456A}" srcOrd="0" destOrd="0" presId="urn:microsoft.com/office/officeart/2005/8/layout/process2"/>
    <dgm:cxn modelId="{8C543721-20D2-44C0-96D9-B9A1EE67FFDF}" type="presParOf" srcId="{8DF0F55A-0632-4F1B-8442-ADE2D709593F}" destId="{9C9D2768-E5AF-4416-82F3-45872DC3F0F0}" srcOrd="1" destOrd="0" presId="urn:microsoft.com/office/officeart/2005/8/layout/process2"/>
    <dgm:cxn modelId="{D2B710F3-0843-48F3-BFA0-245CF82C6D61}" type="presParOf" srcId="{9C9D2768-E5AF-4416-82F3-45872DC3F0F0}" destId="{875031E1-353A-4751-BD40-B8586B4BF1D3}" srcOrd="0" destOrd="0" presId="urn:microsoft.com/office/officeart/2005/8/layout/process2"/>
    <dgm:cxn modelId="{C533F37A-8ED3-4A8A-AC0D-5A2CB52E7882}" type="presParOf" srcId="{8DF0F55A-0632-4F1B-8442-ADE2D709593F}" destId="{4B846487-340C-44F2-BF67-1F7F7A3BBA6C}" srcOrd="2" destOrd="0" presId="urn:microsoft.com/office/officeart/2005/8/layout/process2"/>
    <dgm:cxn modelId="{E2C89DCC-9C1A-4603-A8F5-0C61E56B90A8}" type="presParOf" srcId="{8DF0F55A-0632-4F1B-8442-ADE2D709593F}" destId="{9C2118AE-3DE3-47E1-AD33-2B6CD040C0EF}" srcOrd="3" destOrd="0" presId="urn:microsoft.com/office/officeart/2005/8/layout/process2"/>
    <dgm:cxn modelId="{8D56D7DF-9579-4177-82FF-0011730C859A}" type="presParOf" srcId="{9C2118AE-3DE3-47E1-AD33-2B6CD040C0EF}" destId="{5E95227B-501B-4E3D-867C-151930791091}" srcOrd="0" destOrd="0" presId="urn:microsoft.com/office/officeart/2005/8/layout/process2"/>
    <dgm:cxn modelId="{EE52AAEF-7CCF-4119-97E4-FC0C8668F1B2}" type="presParOf" srcId="{8DF0F55A-0632-4F1B-8442-ADE2D709593F}" destId="{01545D7D-EAB1-4839-A277-E519FDF12BC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27DA6-F67E-4587-8F95-DA92A402456A}">
      <dsp:nvSpPr>
        <dsp:cNvPr id="0" name=""/>
        <dsp:cNvSpPr/>
      </dsp:nvSpPr>
      <dsp:spPr>
        <a:xfrm>
          <a:off x="2128776" y="0"/>
          <a:ext cx="1790549" cy="994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Navíos de Registro</a:t>
          </a:r>
        </a:p>
      </dsp:txBody>
      <dsp:txXfrm>
        <a:off x="2157911" y="29135"/>
        <a:ext cx="1732279" cy="936479"/>
      </dsp:txXfrm>
    </dsp:sp>
    <dsp:sp modelId="{9C9D2768-E5AF-4416-82F3-45872DC3F0F0}">
      <dsp:nvSpPr>
        <dsp:cNvPr id="0" name=""/>
        <dsp:cNvSpPr/>
      </dsp:nvSpPr>
      <dsp:spPr>
        <a:xfrm rot="5400000">
          <a:off x="2837535" y="1019618"/>
          <a:ext cx="373031" cy="44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2889760" y="1056921"/>
        <a:ext cx="268583" cy="261122"/>
      </dsp:txXfrm>
    </dsp:sp>
    <dsp:sp modelId="{4B846487-340C-44F2-BF67-1F7F7A3BBA6C}">
      <dsp:nvSpPr>
        <dsp:cNvPr id="0" name=""/>
        <dsp:cNvSpPr/>
      </dsp:nvSpPr>
      <dsp:spPr>
        <a:xfrm>
          <a:off x="2128776" y="1492124"/>
          <a:ext cx="1790549" cy="994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Comerciar con América </a:t>
          </a:r>
        </a:p>
      </dsp:txBody>
      <dsp:txXfrm>
        <a:off x="2157911" y="1521259"/>
        <a:ext cx="1732279" cy="936479"/>
      </dsp:txXfrm>
    </dsp:sp>
    <dsp:sp modelId="{9C2118AE-3DE3-47E1-AD33-2B6CD040C0EF}">
      <dsp:nvSpPr>
        <dsp:cNvPr id="0" name=""/>
        <dsp:cNvSpPr/>
      </dsp:nvSpPr>
      <dsp:spPr>
        <a:xfrm rot="5400000">
          <a:off x="2837535" y="2511743"/>
          <a:ext cx="373031" cy="44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2889760" y="2549046"/>
        <a:ext cx="268583" cy="261122"/>
      </dsp:txXfrm>
    </dsp:sp>
    <dsp:sp modelId="{01545D7D-EAB1-4839-A277-E519FDF12BC0}">
      <dsp:nvSpPr>
        <dsp:cNvPr id="0" name=""/>
        <dsp:cNvSpPr/>
      </dsp:nvSpPr>
      <dsp:spPr>
        <a:xfrm>
          <a:off x="2128776" y="2984249"/>
          <a:ext cx="1790549" cy="994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Ordenanza de Libre Comercio con España</a:t>
          </a:r>
        </a:p>
      </dsp:txBody>
      <dsp:txXfrm>
        <a:off x="2157911" y="3013384"/>
        <a:ext cx="1732279" cy="9364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47B5F-9AC8-4EFF-A7D3-0279D164638B}" type="datetimeFigureOut">
              <a:rPr lang="es-ES" smtClean="0"/>
              <a:t>09/09/2021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29D6D-CA11-4675-96FD-7400C439A0A7}" type="slidenum">
              <a:rPr lang="es-ES" smtClean="0"/>
              <a:t>‹Nº›</a:t>
            </a:fld>
            <a:endParaRPr lang="es-ES"/>
          </a:p>
        </p:txBody>
      </p:sp>
    </p:spTree>
    <p:extLst>
      <p:ext uri="{BB962C8B-B14F-4D97-AF65-F5344CB8AC3E}">
        <p14:creationId xmlns:p14="http://schemas.microsoft.com/office/powerpoint/2010/main" val="37856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3.bp.blogspot.com/-SswLAF2TaUs/U-gvW9OitKI/AAAAAAAABPU/yz3HHeN_ges/s1600/Comercio+triangular.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a:t>
            </a:r>
            <a:r>
              <a:rPr lang="es-CL" dirty="0">
                <a:hlinkClick r:id="rId3"/>
              </a:rPr>
              <a:t>https://3.bp.blogspot.com/-SswLAF2TaUs/U-gvW9OitKI/AAAAAAAABPU/yz3HHeN_ges/s1600/Comercio+triangular.jpg</a:t>
            </a:r>
            <a:endParaRPr lang="es-ES" dirty="0"/>
          </a:p>
        </p:txBody>
      </p:sp>
      <p:sp>
        <p:nvSpPr>
          <p:cNvPr id="4" name="Marcador de número de diapositiva 3"/>
          <p:cNvSpPr>
            <a:spLocks noGrp="1"/>
          </p:cNvSpPr>
          <p:nvPr>
            <p:ph type="sldNum" sz="quarter" idx="5"/>
          </p:nvPr>
        </p:nvSpPr>
        <p:spPr/>
        <p:txBody>
          <a:bodyPr/>
          <a:lstStyle/>
          <a:p>
            <a:fld id="{CEF29D6D-CA11-4675-96FD-7400C439A0A7}" type="slidenum">
              <a:rPr lang="es-ES" smtClean="0"/>
              <a:t>6</a:t>
            </a:fld>
            <a:endParaRPr lang="es-ES"/>
          </a:p>
        </p:txBody>
      </p:sp>
    </p:spTree>
    <p:extLst>
      <p:ext uri="{BB962C8B-B14F-4D97-AF65-F5344CB8AC3E}">
        <p14:creationId xmlns:p14="http://schemas.microsoft.com/office/powerpoint/2010/main" val="82099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EF29D6D-CA11-4675-96FD-7400C439A0A7}" type="slidenum">
              <a:rPr lang="es-ES" smtClean="0"/>
              <a:t>22</a:t>
            </a:fld>
            <a:endParaRPr lang="es-ES"/>
          </a:p>
        </p:txBody>
      </p:sp>
    </p:spTree>
    <p:extLst>
      <p:ext uri="{BB962C8B-B14F-4D97-AF65-F5344CB8AC3E}">
        <p14:creationId xmlns:p14="http://schemas.microsoft.com/office/powerpoint/2010/main" val="14522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FCB0D-8768-45BF-8045-12024B58091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21F5644-202F-48AE-B385-263A4C3DC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CEC9927-99AF-4C41-80E1-64702DF00F35}"/>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5" name="Marcador de pie de página 4">
            <a:extLst>
              <a:ext uri="{FF2B5EF4-FFF2-40B4-BE49-F238E27FC236}">
                <a16:creationId xmlns:a16="http://schemas.microsoft.com/office/drawing/2014/main" id="{8742D06D-14F8-4942-8A36-270C4F59E4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4C94A6-7F61-4A24-AE86-6D0042B4EA28}"/>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156845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E2ACA-099E-40FA-8A02-90991834B7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8DAF34-A097-41CE-97FE-69E4DF10E7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74BAA0-1607-4829-B1B8-133BFB76DA3A}"/>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5" name="Marcador de pie de página 4">
            <a:extLst>
              <a:ext uri="{FF2B5EF4-FFF2-40B4-BE49-F238E27FC236}">
                <a16:creationId xmlns:a16="http://schemas.microsoft.com/office/drawing/2014/main" id="{899AA4A8-19EA-4D0D-8C7C-5620F60164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4C8588-26C4-473D-A370-8DD97CC8AC80}"/>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368668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905AAF-5CDC-4DAD-9A3A-10E840A1021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09332B1-9D35-4CB0-B143-961FBD67E4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82FC28-1C2F-436A-9EAA-21F6BE21FE4E}"/>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5" name="Marcador de pie de página 4">
            <a:extLst>
              <a:ext uri="{FF2B5EF4-FFF2-40B4-BE49-F238E27FC236}">
                <a16:creationId xmlns:a16="http://schemas.microsoft.com/office/drawing/2014/main" id="{54D79672-CBAF-47E9-A028-77C0027420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705BC5-10A4-41C4-B0ED-77006DECAC74}"/>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76722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8C1A7-1BB3-4D56-8CC0-D57A4A8CC2E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DAF842-2995-4DA7-9B34-0BDCC278E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09C17B-38D2-4639-88A4-53463CB01D03}"/>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5" name="Marcador de pie de página 4">
            <a:extLst>
              <a:ext uri="{FF2B5EF4-FFF2-40B4-BE49-F238E27FC236}">
                <a16:creationId xmlns:a16="http://schemas.microsoft.com/office/drawing/2014/main" id="{60A00227-F497-4FE6-AEE1-CE9E6231BA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D816ED-F545-43C4-9252-611F2FE09BBF}"/>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203506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A1891-31E6-4384-AC07-1F0C8B2A14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82CDBA-2E96-49DC-8A25-29A777281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78CBA1-52C4-4BC6-AD1A-5913E147DCF8}"/>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5" name="Marcador de pie de página 4">
            <a:extLst>
              <a:ext uri="{FF2B5EF4-FFF2-40B4-BE49-F238E27FC236}">
                <a16:creationId xmlns:a16="http://schemas.microsoft.com/office/drawing/2014/main" id="{599BA84E-6634-4BAE-BBC1-CB511CEACC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CBB8FE-EFE2-4060-9FC5-4B0B849CD4B9}"/>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107024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15DC7-1B79-4A56-B525-29BD3BCB903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C1E6011-7069-4EA4-8A35-AA5E0653C98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E4AAB7-AEFC-441A-8DA6-6583BDC4A2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BC89C58-D454-46A4-B3C2-36B144CEAC06}"/>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6" name="Marcador de pie de página 5">
            <a:extLst>
              <a:ext uri="{FF2B5EF4-FFF2-40B4-BE49-F238E27FC236}">
                <a16:creationId xmlns:a16="http://schemas.microsoft.com/office/drawing/2014/main" id="{3ABC99F9-C6F6-4376-AF79-6EDB0139BC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D1B079-FA32-45F5-921F-B59C584B944A}"/>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224202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52429-997A-4126-BF70-C9FD39325F8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69D2CB-6A69-4168-8159-8E1C01C56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5ECD884-BF62-436F-BACA-CAFF7212CEA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4C855C7-03E1-475B-94D2-BCA7DAEC1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9FB64A3-9189-4683-B294-82878FE1F76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1C5AA6B-5B8D-43C6-8DAC-87E338F24233}"/>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8" name="Marcador de pie de página 7">
            <a:extLst>
              <a:ext uri="{FF2B5EF4-FFF2-40B4-BE49-F238E27FC236}">
                <a16:creationId xmlns:a16="http://schemas.microsoft.com/office/drawing/2014/main" id="{0036ACA1-92B9-499E-842C-683E7E6E5DB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5BB8EED-B5DB-463F-BD03-8FD771C61701}"/>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152282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717BE-9281-4D13-9CAF-2F19A806C5B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DEA421-E364-41BC-B31F-51CAC6EEA4BC}"/>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4" name="Marcador de pie de página 3">
            <a:extLst>
              <a:ext uri="{FF2B5EF4-FFF2-40B4-BE49-F238E27FC236}">
                <a16:creationId xmlns:a16="http://schemas.microsoft.com/office/drawing/2014/main" id="{079F12D5-800A-450C-B2CF-E4419E18970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DDA3D4-3A2C-49E5-BF34-EF3EB27A5C31}"/>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59964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305AEE-545C-4E7E-9EFC-3EA1FF095EAB}"/>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3" name="Marcador de pie de página 2">
            <a:extLst>
              <a:ext uri="{FF2B5EF4-FFF2-40B4-BE49-F238E27FC236}">
                <a16:creationId xmlns:a16="http://schemas.microsoft.com/office/drawing/2014/main" id="{595EDA30-0703-45C5-9EF4-4D8BC088EE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D9E651-0EF3-4282-B33F-2A5BF4A4DC4E}"/>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333843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00906-736A-49E8-8A6A-7D6AFDC1BC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804B7F-F8AC-4C29-9E65-8ADFCDF02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ED7CEBC-6E8D-4219-9806-82ABB410F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C957ED-3A16-477D-9186-9AB1D20E9415}"/>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6" name="Marcador de pie de página 5">
            <a:extLst>
              <a:ext uri="{FF2B5EF4-FFF2-40B4-BE49-F238E27FC236}">
                <a16:creationId xmlns:a16="http://schemas.microsoft.com/office/drawing/2014/main" id="{A984019B-3DAC-4E7E-A086-A5550194075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AD5B23-CAEE-46EC-9721-119BD3A70C6F}"/>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279201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C8189-52DA-4712-B740-FB77FAA1EA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FD50B-6DB9-490D-A8F6-6326ED61F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602EC5C-CEE0-43DD-842F-3973A4529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02A6F8-3E39-4FFB-ABC7-11C8696F0DD2}"/>
              </a:ext>
            </a:extLst>
          </p:cNvPr>
          <p:cNvSpPr>
            <a:spLocks noGrp="1"/>
          </p:cNvSpPr>
          <p:nvPr>
            <p:ph type="dt" sz="half" idx="10"/>
          </p:nvPr>
        </p:nvSpPr>
        <p:spPr/>
        <p:txBody>
          <a:bodyPr/>
          <a:lstStyle/>
          <a:p>
            <a:fld id="{7C43FAC6-4DBB-4782-B87F-F1191A94E5E0}" type="datetimeFigureOut">
              <a:rPr lang="es-ES" smtClean="0"/>
              <a:t>09/09/2021</a:t>
            </a:fld>
            <a:endParaRPr lang="es-ES"/>
          </a:p>
        </p:txBody>
      </p:sp>
      <p:sp>
        <p:nvSpPr>
          <p:cNvPr id="6" name="Marcador de pie de página 5">
            <a:extLst>
              <a:ext uri="{FF2B5EF4-FFF2-40B4-BE49-F238E27FC236}">
                <a16:creationId xmlns:a16="http://schemas.microsoft.com/office/drawing/2014/main" id="{199289D1-FED1-4628-B143-B73B4203EC1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277FD0E-1D8E-4176-AD47-23C6EA938D17}"/>
              </a:ext>
            </a:extLst>
          </p:cNvPr>
          <p:cNvSpPr>
            <a:spLocks noGrp="1"/>
          </p:cNvSpPr>
          <p:nvPr>
            <p:ph type="sldNum" sz="quarter" idx="12"/>
          </p:nvPr>
        </p:nvSpPr>
        <p:spPr/>
        <p:txBody>
          <a:bodyPr/>
          <a:lstStyle/>
          <a:p>
            <a:fld id="{C7DBC929-256A-45F8-8A6F-3C9A67B8D0A2}" type="slidenum">
              <a:rPr lang="es-ES" smtClean="0"/>
              <a:t>‹Nº›</a:t>
            </a:fld>
            <a:endParaRPr lang="es-ES"/>
          </a:p>
        </p:txBody>
      </p:sp>
    </p:spTree>
    <p:extLst>
      <p:ext uri="{BB962C8B-B14F-4D97-AF65-F5344CB8AC3E}">
        <p14:creationId xmlns:p14="http://schemas.microsoft.com/office/powerpoint/2010/main" val="27965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F3C34F-BCCC-4B2E-B469-625DC4AB5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9725F6-3D18-49C5-B4F2-30CA6F1D4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0A8C1-6FCC-4942-ACA6-DC19CC1CD3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3FAC6-4DBB-4782-B87F-F1191A94E5E0}" type="datetimeFigureOut">
              <a:rPr lang="es-ES" smtClean="0"/>
              <a:t>09/09/2021</a:t>
            </a:fld>
            <a:endParaRPr lang="es-ES"/>
          </a:p>
        </p:txBody>
      </p:sp>
      <p:sp>
        <p:nvSpPr>
          <p:cNvPr id="5" name="Marcador de pie de página 4">
            <a:extLst>
              <a:ext uri="{FF2B5EF4-FFF2-40B4-BE49-F238E27FC236}">
                <a16:creationId xmlns:a16="http://schemas.microsoft.com/office/drawing/2014/main" id="{90D6BA44-1A13-4192-BC9F-E205C5FC3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12E7356-18D6-488A-ABDB-902C36357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C929-256A-45F8-8A6F-3C9A67B8D0A2}" type="slidenum">
              <a:rPr lang="es-ES" smtClean="0"/>
              <a:t>‹Nº›</a:t>
            </a:fld>
            <a:endParaRPr lang="es-ES"/>
          </a:p>
        </p:txBody>
      </p:sp>
    </p:spTree>
    <p:extLst>
      <p:ext uri="{BB962C8B-B14F-4D97-AF65-F5344CB8AC3E}">
        <p14:creationId xmlns:p14="http://schemas.microsoft.com/office/powerpoint/2010/main" val="138203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wikipedia.org/wiki/Historia_econ%C3%B3mica_de_los_Estados_Unido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qveuropa.blogspot.com/2015/01/charlie-hebdo-representa-los-europeos.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limpia-primerciclo.blogspot.com.ar/2013/04/materias-primas-y-productos-elaborado.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GkaZXjHRNSc?start=12&amp;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ensarural.org/spip/spip.php?article18446"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German_Chile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pxhere.com/es/photo/869435" TargetMode="External"/><Relationship Id="rId7" Type="http://schemas.openxmlformats.org/officeDocument/2006/relationships/hyperlink" Target="http://www.proyecto40.com/?p=42569"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hyperlink" Target="https://pixnio.com/es/comida-bebida/el-cafe/grano-de-cafe-bebida-decoracion-cafe" TargetMode="External"/><Relationship Id="rId5" Type="http://schemas.openxmlformats.org/officeDocument/2006/relationships/hyperlink" Target="http://www.saludcasera.com/fumar/tabaco-organico-una-forma-increible-y-natural-para-dejar-de-fumar/" TargetMode="External"/><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hyperlink" Target="https://www.flickr.com/photos/cmcbrien/323214973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8BkcXMNMvHc?feature=oembed"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es.wikipedia.org/wiki/Carlos_II_de_Espa%C3%B1a"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edificio, pasto, exterior, jirafa&#10;&#10;Descripción generada automáticamente">
            <a:extLst>
              <a:ext uri="{FF2B5EF4-FFF2-40B4-BE49-F238E27FC236}">
                <a16:creationId xmlns:a16="http://schemas.microsoft.com/office/drawing/2014/main" id="{266CC55B-8E57-4612-81BC-C54647EE8157}"/>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000"/>
          <a:stretch/>
        </p:blipFill>
        <p:spPr>
          <a:xfrm>
            <a:off x="20" y="1"/>
            <a:ext cx="12191980" cy="6857999"/>
          </a:xfrm>
          <a:prstGeom prst="rect">
            <a:avLst/>
          </a:prstGeom>
        </p:spPr>
      </p:pic>
      <p:sp>
        <p:nvSpPr>
          <p:cNvPr id="2" name="Título 1">
            <a:extLst>
              <a:ext uri="{FF2B5EF4-FFF2-40B4-BE49-F238E27FC236}">
                <a16:creationId xmlns:a16="http://schemas.microsoft.com/office/drawing/2014/main" id="{1B4D211B-BF10-4D62-9BB2-C9695BA1F6B5}"/>
              </a:ext>
            </a:extLst>
          </p:cNvPr>
          <p:cNvSpPr>
            <a:spLocks noGrp="1"/>
          </p:cNvSpPr>
          <p:nvPr>
            <p:ph type="ctrTitle"/>
          </p:nvPr>
        </p:nvSpPr>
        <p:spPr>
          <a:xfrm>
            <a:off x="1524000" y="1122362"/>
            <a:ext cx="9144000" cy="2900518"/>
          </a:xfrm>
        </p:spPr>
        <p:txBody>
          <a:bodyPr>
            <a:normAutofit/>
          </a:bodyPr>
          <a:lstStyle/>
          <a:p>
            <a:r>
              <a:rPr lang="es-ES" dirty="0">
                <a:solidFill>
                  <a:srgbClr val="FFFFFF"/>
                </a:solidFill>
              </a:rPr>
              <a:t>COMERCIO COLONIAL</a:t>
            </a:r>
          </a:p>
        </p:txBody>
      </p:sp>
      <p:sp>
        <p:nvSpPr>
          <p:cNvPr id="3" name="Subtítulo 2">
            <a:extLst>
              <a:ext uri="{FF2B5EF4-FFF2-40B4-BE49-F238E27FC236}">
                <a16:creationId xmlns:a16="http://schemas.microsoft.com/office/drawing/2014/main" id="{D2038059-B13D-4988-8EE7-7CC703C30066}"/>
              </a:ext>
            </a:extLst>
          </p:cNvPr>
          <p:cNvSpPr>
            <a:spLocks noGrp="1"/>
          </p:cNvSpPr>
          <p:nvPr>
            <p:ph type="subTitle" idx="1"/>
          </p:nvPr>
        </p:nvSpPr>
        <p:spPr>
          <a:xfrm>
            <a:off x="1524000" y="4159404"/>
            <a:ext cx="9144000" cy="2161883"/>
          </a:xfrm>
        </p:spPr>
        <p:txBody>
          <a:bodyPr>
            <a:normAutofit/>
          </a:bodyPr>
          <a:lstStyle/>
          <a:p>
            <a:r>
              <a:rPr lang="es-ES" sz="2000" dirty="0">
                <a:solidFill>
                  <a:srgbClr val="FFFFFF"/>
                </a:solidFill>
              </a:rPr>
              <a:t>Historia – Octavo Básico</a:t>
            </a:r>
          </a:p>
          <a:p>
            <a:r>
              <a:rPr lang="es-ES" sz="2000" dirty="0">
                <a:solidFill>
                  <a:srgbClr val="FFFFFF"/>
                </a:solidFill>
              </a:rPr>
              <a:t>Profesor: Abraham López</a:t>
            </a:r>
          </a:p>
          <a:p>
            <a:r>
              <a:rPr lang="es-ES" sz="2000" dirty="0">
                <a:solidFill>
                  <a:srgbClr val="FFFFFF"/>
                </a:solidFill>
              </a:rPr>
              <a:t>OA: 10 y 11</a:t>
            </a:r>
          </a:p>
          <a:p>
            <a:r>
              <a:rPr lang="es-ES" sz="2000" dirty="0">
                <a:solidFill>
                  <a:srgbClr val="FFFFFF"/>
                </a:solidFill>
              </a:rPr>
              <a:t>Clase </a:t>
            </a:r>
            <a:r>
              <a:rPr lang="es-ES" sz="2000" dirty="0" err="1">
                <a:solidFill>
                  <a:srgbClr val="FFFFFF"/>
                </a:solidFill>
              </a:rPr>
              <a:t>N°</a:t>
            </a:r>
            <a:r>
              <a:rPr lang="es-ES" sz="2000">
                <a:solidFill>
                  <a:srgbClr val="FFFFFF"/>
                </a:solidFill>
              </a:rPr>
              <a:t> 15 y 16</a:t>
            </a:r>
            <a:endParaRPr lang="es-ES" sz="2000" dirty="0">
              <a:solidFill>
                <a:srgbClr val="FFFFFF"/>
              </a:solidFill>
            </a:endParaRPr>
          </a:p>
        </p:txBody>
      </p:sp>
      <p:sp>
        <p:nvSpPr>
          <p:cNvPr id="6" name="CuadroTexto 5">
            <a:extLst>
              <a:ext uri="{FF2B5EF4-FFF2-40B4-BE49-F238E27FC236}">
                <a16:creationId xmlns:a16="http://schemas.microsoft.com/office/drawing/2014/main" id="{B196C1D4-87FE-4F3C-9025-F32F3C39B59B}"/>
              </a:ext>
            </a:extLst>
          </p:cNvPr>
          <p:cNvSpPr txBox="1"/>
          <p:nvPr/>
        </p:nvSpPr>
        <p:spPr>
          <a:xfrm>
            <a:off x="9857707" y="6657945"/>
            <a:ext cx="2334293"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es.wikipedia.org/wiki/Historia_econ%C3%B3mica_de_los_Estados_Unidos">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1230500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grupo, parado, foto, hombre&#10;&#10;Descripción generada automáticamente">
            <a:extLst>
              <a:ext uri="{FF2B5EF4-FFF2-40B4-BE49-F238E27FC236}">
                <a16:creationId xmlns:a16="http://schemas.microsoft.com/office/drawing/2014/main" id="{0C096840-1D5E-47D9-B97B-BC53E830D8B2}"/>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
            <a:ext cx="12191980" cy="6857999"/>
          </a:xfrm>
          <a:prstGeom prst="rect">
            <a:avLst/>
          </a:prstGeom>
        </p:spPr>
      </p:pic>
      <p:sp>
        <p:nvSpPr>
          <p:cNvPr id="2" name="Título 1">
            <a:extLst>
              <a:ext uri="{FF2B5EF4-FFF2-40B4-BE49-F238E27FC236}">
                <a16:creationId xmlns:a16="http://schemas.microsoft.com/office/drawing/2014/main" id="{89DF6647-B6FC-4B7E-9127-F56F9675D98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s-CL" sz="6000" dirty="0">
                <a:solidFill>
                  <a:srgbClr val="FFFFFF"/>
                </a:solidFill>
              </a:rPr>
              <a:t>Actividad</a:t>
            </a:r>
          </a:p>
        </p:txBody>
      </p:sp>
      <p:sp>
        <p:nvSpPr>
          <p:cNvPr id="6" name="CuadroTexto 5">
            <a:extLst>
              <a:ext uri="{FF2B5EF4-FFF2-40B4-BE49-F238E27FC236}">
                <a16:creationId xmlns:a16="http://schemas.microsoft.com/office/drawing/2014/main" id="{7ED391FB-F198-4A29-9CD3-C31258530B25}"/>
              </a:ext>
            </a:extLst>
          </p:cNvPr>
          <p:cNvSpPr txBox="1"/>
          <p:nvPr/>
        </p:nvSpPr>
        <p:spPr>
          <a:xfrm>
            <a:off x="9724658" y="6657945"/>
            <a:ext cx="246734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qveuropa.blogspot.com/2015/01/charlie-hebdo-representa-los-europeos.htm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309421866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597DE-B32A-4B2B-B31C-BB5B71DAD3D6}"/>
              </a:ext>
            </a:extLst>
          </p:cNvPr>
          <p:cNvSpPr>
            <a:spLocks noGrp="1"/>
          </p:cNvSpPr>
          <p:nvPr>
            <p:ph type="title"/>
          </p:nvPr>
        </p:nvSpPr>
        <p:spPr>
          <a:xfrm>
            <a:off x="440635" y="994258"/>
            <a:ext cx="5655365" cy="4869484"/>
          </a:xfrm>
        </p:spPr>
        <p:txBody>
          <a:bodyPr>
            <a:noAutofit/>
          </a:bodyPr>
          <a:lstStyle/>
          <a:p>
            <a:r>
              <a:rPr lang="es-ES" sz="2800" dirty="0"/>
              <a:t>Considerando lo aprendido en clases y los contenidos de las páginas 98 y 99 de tu texto de estudiante, responde las siguientes preguntas:</a:t>
            </a:r>
            <a:br>
              <a:rPr lang="es-ES" sz="2800" dirty="0"/>
            </a:br>
            <a:br>
              <a:rPr lang="es-ES" sz="2800" dirty="0"/>
            </a:br>
            <a:r>
              <a:rPr lang="es-ES" sz="2800" dirty="0"/>
              <a:t>1. ¿Cuáles fueron las principales actividades productivas desarrolladas en América colonial? ¿En qué zonas se desarrollaron?</a:t>
            </a:r>
            <a:br>
              <a:rPr lang="es-ES" sz="2800" dirty="0"/>
            </a:br>
            <a:br>
              <a:rPr lang="es-ES" sz="2800" dirty="0"/>
            </a:br>
            <a:r>
              <a:rPr lang="es-ES" sz="2800" dirty="0"/>
              <a:t>2. ¿A quiénes se utilizó como mano de obra en cada una de estas actividades?</a:t>
            </a:r>
            <a:br>
              <a:rPr lang="es-ES" sz="2800" dirty="0"/>
            </a:br>
            <a:br>
              <a:rPr lang="es-ES" sz="2800" dirty="0"/>
            </a:br>
            <a:r>
              <a:rPr lang="es-ES" sz="2800" dirty="0"/>
              <a:t>3.¿Cómo crees que incidió esta realidad en la posterior configuración de las economías americanas?</a:t>
            </a:r>
          </a:p>
        </p:txBody>
      </p:sp>
      <p:pic>
        <p:nvPicPr>
          <p:cNvPr id="5" name="Marcador de contenido 4" descr="Imagen que contiene texto, mapa&#10;&#10;Descripción generada automáticamente">
            <a:extLst>
              <a:ext uri="{FF2B5EF4-FFF2-40B4-BE49-F238E27FC236}">
                <a16:creationId xmlns:a16="http://schemas.microsoft.com/office/drawing/2014/main" id="{AB493FC6-180E-4DC5-A43B-2EC35EB9F5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7627" y="0"/>
            <a:ext cx="5354373" cy="6858000"/>
          </a:xfrm>
        </p:spPr>
      </p:pic>
    </p:spTree>
    <p:extLst>
      <p:ext uri="{BB962C8B-B14F-4D97-AF65-F5344CB8AC3E}">
        <p14:creationId xmlns:p14="http://schemas.microsoft.com/office/powerpoint/2010/main" val="69602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9D2B3A99-5007-444B-8B8F-9A66DADF2DAA}"/>
              </a:ext>
            </a:extLst>
          </p:cNvPr>
          <p:cNvSpPr>
            <a:spLocks noGrp="1"/>
          </p:cNvSpPr>
          <p:nvPr>
            <p:ph type="title"/>
          </p:nvPr>
        </p:nvSpPr>
        <p:spPr>
          <a:xfrm>
            <a:off x="1047280" y="759805"/>
            <a:ext cx="10306520" cy="1325563"/>
          </a:xfrm>
        </p:spPr>
        <p:txBody>
          <a:bodyPr>
            <a:normAutofit/>
          </a:bodyPr>
          <a:lstStyle/>
          <a:p>
            <a:r>
              <a:rPr lang="es-ES" sz="4000">
                <a:solidFill>
                  <a:srgbClr val="FFFFFF"/>
                </a:solidFill>
              </a:rPr>
              <a:t>Economía colonial</a:t>
            </a:r>
          </a:p>
        </p:txBody>
      </p:sp>
      <p:sp>
        <p:nvSpPr>
          <p:cNvPr id="3" name="Marcador de contenido 2">
            <a:extLst>
              <a:ext uri="{FF2B5EF4-FFF2-40B4-BE49-F238E27FC236}">
                <a16:creationId xmlns:a16="http://schemas.microsoft.com/office/drawing/2014/main" id="{C00EDEC0-43AD-4611-AA5C-E5F31E7E27A4}"/>
              </a:ext>
            </a:extLst>
          </p:cNvPr>
          <p:cNvSpPr>
            <a:spLocks noGrp="1"/>
          </p:cNvSpPr>
          <p:nvPr>
            <p:ph idx="1"/>
          </p:nvPr>
        </p:nvSpPr>
        <p:spPr>
          <a:xfrm>
            <a:off x="1424904" y="2494450"/>
            <a:ext cx="3937209" cy="3563159"/>
          </a:xfrm>
        </p:spPr>
        <p:txBody>
          <a:bodyPr>
            <a:normAutofit/>
          </a:bodyPr>
          <a:lstStyle/>
          <a:p>
            <a:pPr marL="0" indent="0">
              <a:buNone/>
            </a:pPr>
            <a:r>
              <a:rPr lang="es-ES" sz="2200" dirty="0"/>
              <a:t>Extractivista: </a:t>
            </a:r>
          </a:p>
          <a:p>
            <a:pPr marL="0" indent="0">
              <a:buNone/>
            </a:pPr>
            <a:r>
              <a:rPr lang="es-ES" sz="2200" dirty="0"/>
              <a:t>Dedicada a la producción de </a:t>
            </a:r>
            <a:r>
              <a:rPr lang="es-ES" sz="2200" b="1" dirty="0"/>
              <a:t>materias primas.</a:t>
            </a:r>
          </a:p>
          <a:p>
            <a:pPr marL="0" indent="0">
              <a:buNone/>
            </a:pPr>
            <a:endParaRPr lang="es-ES" sz="2200" b="1" dirty="0"/>
          </a:p>
          <a:p>
            <a:pPr marL="0" indent="0">
              <a:buNone/>
            </a:pPr>
            <a:r>
              <a:rPr lang="es-ES" sz="2200" dirty="0"/>
              <a:t>Focos en la minería, agricultura y ganadería.</a:t>
            </a:r>
          </a:p>
          <a:p>
            <a:pPr marL="0" indent="0">
              <a:buNone/>
            </a:pPr>
            <a:endParaRPr lang="es-ES" sz="2200" dirty="0"/>
          </a:p>
          <a:p>
            <a:pPr marL="0" indent="0">
              <a:buNone/>
            </a:pPr>
            <a:r>
              <a:rPr lang="es-ES" sz="2200" dirty="0"/>
              <a:t>Se desarrollaron zonas productivas.</a:t>
            </a:r>
          </a:p>
        </p:txBody>
      </p:sp>
      <p:pic>
        <p:nvPicPr>
          <p:cNvPr id="5" name="Imagen 4" descr="Imagen que contiene dibujo&#10;&#10;Descripción generada automáticamente">
            <a:extLst>
              <a:ext uri="{FF2B5EF4-FFF2-40B4-BE49-F238E27FC236}">
                <a16:creationId xmlns:a16="http://schemas.microsoft.com/office/drawing/2014/main" id="{62E37ECD-9045-41EA-871B-AB1A6524194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7" t="26285" r="5473" b="-3"/>
          <a:stretch/>
        </p:blipFill>
        <p:spPr>
          <a:xfrm>
            <a:off x="5478449" y="3018330"/>
            <a:ext cx="6378766" cy="2626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5D45BC12-6FED-4909-9384-D2699C6BB62A}"/>
              </a:ext>
            </a:extLst>
          </p:cNvPr>
          <p:cNvSpPr txBox="1"/>
          <p:nvPr/>
        </p:nvSpPr>
        <p:spPr>
          <a:xfrm>
            <a:off x="8433954" y="5855693"/>
            <a:ext cx="246734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olimpia-primerciclo.blogspot.com.ar/2013/04/materias-primas-y-productos-elaborado.htm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229413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D9A1D20-198B-4B2E-B9FE-5A9B57F7D3D2}"/>
              </a:ext>
            </a:extLst>
          </p:cNvPr>
          <p:cNvSpPr>
            <a:spLocks noGrp="1"/>
          </p:cNvSpPr>
          <p:nvPr>
            <p:ph type="title"/>
          </p:nvPr>
        </p:nvSpPr>
        <p:spPr>
          <a:xfrm>
            <a:off x="958506" y="800392"/>
            <a:ext cx="10264697" cy="1212102"/>
          </a:xfrm>
        </p:spPr>
        <p:txBody>
          <a:bodyPr>
            <a:normAutofit/>
          </a:bodyPr>
          <a:lstStyle/>
          <a:p>
            <a:r>
              <a:rPr lang="es-ES" sz="4000" dirty="0">
                <a:solidFill>
                  <a:srgbClr val="FFFFFF"/>
                </a:solidFill>
              </a:rPr>
              <a:t>Zonas productivas:</a:t>
            </a:r>
          </a:p>
        </p:txBody>
      </p:sp>
      <p:sp>
        <p:nvSpPr>
          <p:cNvPr id="3" name="Marcador de contenido 2">
            <a:extLst>
              <a:ext uri="{FF2B5EF4-FFF2-40B4-BE49-F238E27FC236}">
                <a16:creationId xmlns:a16="http://schemas.microsoft.com/office/drawing/2014/main" id="{AFBE3EDF-3539-4C72-A517-546B78DDC4BB}"/>
              </a:ext>
            </a:extLst>
          </p:cNvPr>
          <p:cNvSpPr>
            <a:spLocks noGrp="1"/>
          </p:cNvSpPr>
          <p:nvPr>
            <p:ph idx="1"/>
          </p:nvPr>
        </p:nvSpPr>
        <p:spPr>
          <a:xfrm>
            <a:off x="1218042" y="2618914"/>
            <a:ext cx="5546741" cy="3693324"/>
          </a:xfrm>
        </p:spPr>
        <p:txBody>
          <a:bodyPr anchor="ctr">
            <a:normAutofit/>
          </a:bodyPr>
          <a:lstStyle/>
          <a:p>
            <a:r>
              <a:rPr lang="es-ES" sz="2400" dirty="0"/>
              <a:t>Minería de oro y plata: Zacatecas y potosí</a:t>
            </a:r>
          </a:p>
          <a:p>
            <a:endParaRPr lang="es-ES" sz="2400" dirty="0"/>
          </a:p>
          <a:p>
            <a:r>
              <a:rPr lang="es-ES" sz="2400" dirty="0"/>
              <a:t>Plantaciones de azúcar, algodón, café y tabaco: Brasil y costa del caribe.</a:t>
            </a:r>
          </a:p>
          <a:p>
            <a:endParaRPr lang="es-ES" sz="2400" dirty="0"/>
          </a:p>
          <a:p>
            <a:r>
              <a:rPr lang="es-ES" sz="2400" dirty="0"/>
              <a:t>Estancias y haciendas: cereales, hortalizas y frutas</a:t>
            </a:r>
          </a:p>
        </p:txBody>
      </p:sp>
      <p:pic>
        <p:nvPicPr>
          <p:cNvPr id="11" name="Marcador de contenido 4" descr="Imagen que contiene texto, mapa&#10;&#10;Descripción generada automáticamente">
            <a:extLst>
              <a:ext uri="{FF2B5EF4-FFF2-40B4-BE49-F238E27FC236}">
                <a16:creationId xmlns:a16="http://schemas.microsoft.com/office/drawing/2014/main" id="{1617380D-418E-4676-A412-EB644296E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627" y="0"/>
            <a:ext cx="5354373" cy="6858000"/>
          </a:xfrm>
          <a:prstGeom prst="rect">
            <a:avLst/>
          </a:prstGeom>
        </p:spPr>
      </p:pic>
    </p:spTree>
    <p:extLst>
      <p:ext uri="{BB962C8B-B14F-4D97-AF65-F5344CB8AC3E}">
        <p14:creationId xmlns:p14="http://schemas.microsoft.com/office/powerpoint/2010/main" val="185057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CB417B8F-0EDF-434C-971B-80BC835A3E6B}"/>
              </a:ext>
            </a:extLst>
          </p:cNvPr>
          <p:cNvSpPr>
            <a:spLocks noGrp="1"/>
          </p:cNvSpPr>
          <p:nvPr>
            <p:ph type="title"/>
          </p:nvPr>
        </p:nvSpPr>
        <p:spPr>
          <a:xfrm>
            <a:off x="958506" y="800392"/>
            <a:ext cx="10264697" cy="1212102"/>
          </a:xfrm>
        </p:spPr>
        <p:txBody>
          <a:bodyPr>
            <a:normAutofit/>
          </a:bodyPr>
          <a:lstStyle/>
          <a:p>
            <a:r>
              <a:rPr lang="es-ES" sz="4000" dirty="0">
                <a:solidFill>
                  <a:srgbClr val="FFFFFF"/>
                </a:solidFill>
              </a:rPr>
              <a:t>Sistemas de trabajo colonial</a:t>
            </a:r>
          </a:p>
        </p:txBody>
      </p:sp>
      <p:sp>
        <p:nvSpPr>
          <p:cNvPr id="3" name="Marcador de contenido 2">
            <a:extLst>
              <a:ext uri="{FF2B5EF4-FFF2-40B4-BE49-F238E27FC236}">
                <a16:creationId xmlns:a16="http://schemas.microsoft.com/office/drawing/2014/main" id="{3F423989-35F3-43C8-9A2B-247AE2850CFC}"/>
              </a:ext>
            </a:extLst>
          </p:cNvPr>
          <p:cNvSpPr>
            <a:spLocks noGrp="1"/>
          </p:cNvSpPr>
          <p:nvPr>
            <p:ph idx="1"/>
          </p:nvPr>
        </p:nvSpPr>
        <p:spPr>
          <a:xfrm>
            <a:off x="138622" y="3142759"/>
            <a:ext cx="3116241" cy="3567173"/>
          </a:xfrm>
        </p:spPr>
        <p:style>
          <a:lnRef idx="2">
            <a:schemeClr val="dk1"/>
          </a:lnRef>
          <a:fillRef idx="1">
            <a:schemeClr val="lt1"/>
          </a:fillRef>
          <a:effectRef idx="0">
            <a:schemeClr val="dk1"/>
          </a:effectRef>
          <a:fontRef idx="minor">
            <a:schemeClr val="dk1"/>
          </a:fontRef>
        </p:style>
        <p:txBody>
          <a:bodyPr anchor="ctr">
            <a:normAutofit fontScale="77500" lnSpcReduction="20000"/>
          </a:bodyPr>
          <a:lstStyle/>
          <a:p>
            <a:pPr marL="0" indent="0">
              <a:buNone/>
            </a:pPr>
            <a:r>
              <a:rPr lang="es-ES" sz="2400" b="1" dirty="0"/>
              <a:t>La encomienda:</a:t>
            </a:r>
          </a:p>
          <a:p>
            <a:pPr marL="0" indent="0">
              <a:buNone/>
            </a:pPr>
            <a:endParaRPr lang="es-ES" sz="2400" dirty="0"/>
          </a:p>
          <a:p>
            <a:pPr marL="0" indent="0">
              <a:buNone/>
            </a:pPr>
            <a:r>
              <a:rPr lang="es-ES" sz="2400" dirty="0"/>
              <a:t>Sistema de trabajo indígenas típico de la colonia.</a:t>
            </a:r>
          </a:p>
          <a:p>
            <a:pPr marL="0" indent="0">
              <a:buNone/>
            </a:pPr>
            <a:endParaRPr lang="es-ES" sz="2400" dirty="0"/>
          </a:p>
          <a:p>
            <a:pPr marL="0" indent="0">
              <a:buNone/>
            </a:pPr>
            <a:r>
              <a:rPr lang="es-ES" sz="2400" dirty="0"/>
              <a:t>Se establecía la obligación de trabajo por parte de indígena y algunas obligaciones por parte del encomendero.</a:t>
            </a:r>
          </a:p>
          <a:p>
            <a:pPr marL="0" indent="0">
              <a:buNone/>
            </a:pPr>
            <a:endParaRPr lang="es-ES" sz="2400" dirty="0"/>
          </a:p>
          <a:p>
            <a:pPr marL="0" indent="0">
              <a:buNone/>
            </a:pPr>
            <a:r>
              <a:rPr lang="es-ES" sz="2400" dirty="0"/>
              <a:t>Se aplicó al trabajo en los campos y minas.</a:t>
            </a:r>
          </a:p>
        </p:txBody>
      </p:sp>
      <p:pic>
        <p:nvPicPr>
          <p:cNvPr id="5" name="Imagen 4">
            <a:extLst>
              <a:ext uri="{FF2B5EF4-FFF2-40B4-BE49-F238E27FC236}">
                <a16:creationId xmlns:a16="http://schemas.microsoft.com/office/drawing/2014/main" id="{BF8130AE-6E16-4B51-AE3D-7ED32A57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505" y="2325240"/>
            <a:ext cx="5774557" cy="4384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descr="Imagen que contiene texto, libro&#10;&#10;Descripción generada automáticamente">
            <a:extLst>
              <a:ext uri="{FF2B5EF4-FFF2-40B4-BE49-F238E27FC236}">
                <a16:creationId xmlns:a16="http://schemas.microsoft.com/office/drawing/2014/main" id="{C6D79706-5E96-4D87-8DCF-71DC5314E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474" y="2998389"/>
            <a:ext cx="2561065" cy="3711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334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C848483E-1B48-4D9F-B020-6C02D48B3DBD}"/>
              </a:ext>
            </a:extLst>
          </p:cNvPr>
          <p:cNvSpPr>
            <a:spLocks noGrp="1"/>
          </p:cNvSpPr>
          <p:nvPr>
            <p:ph type="title"/>
          </p:nvPr>
        </p:nvSpPr>
        <p:spPr>
          <a:xfrm>
            <a:off x="958506" y="800392"/>
            <a:ext cx="1820205" cy="1212102"/>
          </a:xfrm>
        </p:spPr>
        <p:txBody>
          <a:bodyPr>
            <a:normAutofit/>
          </a:bodyPr>
          <a:lstStyle/>
          <a:p>
            <a:r>
              <a:rPr lang="es-ES" sz="4000" dirty="0">
                <a:solidFill>
                  <a:srgbClr val="FFFFFF"/>
                </a:solidFill>
              </a:rPr>
              <a:t>La Mita</a:t>
            </a:r>
          </a:p>
        </p:txBody>
      </p:sp>
      <p:pic>
        <p:nvPicPr>
          <p:cNvPr id="5" name="Marcador de contenido 4" descr="Una captura de pantalla de un celular con letras&#10;&#10;Descripción generada automáticamente">
            <a:extLst>
              <a:ext uri="{FF2B5EF4-FFF2-40B4-BE49-F238E27FC236}">
                <a16:creationId xmlns:a16="http://schemas.microsoft.com/office/drawing/2014/main" id="{8A7405C4-749E-44E1-BC52-0ACAA0F17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99" y="4951334"/>
            <a:ext cx="8866663" cy="1906666"/>
          </a:xfrm>
        </p:spPr>
      </p:pic>
      <p:pic>
        <p:nvPicPr>
          <p:cNvPr id="7" name="Imagen 6" descr="Imagen que contiene texto&#10;&#10;Descripción generada automáticamente">
            <a:extLst>
              <a:ext uri="{FF2B5EF4-FFF2-40B4-BE49-F238E27FC236}">
                <a16:creationId xmlns:a16="http://schemas.microsoft.com/office/drawing/2014/main" id="{A8114398-FDE8-4A0E-AFF0-3C026090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590" y="1272050"/>
            <a:ext cx="3270861" cy="3584864"/>
          </a:xfrm>
          <a:prstGeom prst="rect">
            <a:avLst/>
          </a:prstGeom>
        </p:spPr>
      </p:pic>
      <p:sp>
        <p:nvSpPr>
          <p:cNvPr id="9" name="CuadroTexto 8">
            <a:extLst>
              <a:ext uri="{FF2B5EF4-FFF2-40B4-BE49-F238E27FC236}">
                <a16:creationId xmlns:a16="http://schemas.microsoft.com/office/drawing/2014/main" id="{F961D254-41F5-4F95-98F0-05E7C2E95FCE}"/>
              </a:ext>
            </a:extLst>
          </p:cNvPr>
          <p:cNvSpPr txBox="1"/>
          <p:nvPr/>
        </p:nvSpPr>
        <p:spPr>
          <a:xfrm>
            <a:off x="2121533" y="2314123"/>
            <a:ext cx="5365305"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t>Sistema de trabajo de origen inca:</a:t>
            </a:r>
          </a:p>
          <a:p>
            <a:endParaRPr lang="es-ES" dirty="0"/>
          </a:p>
          <a:p>
            <a:r>
              <a:rPr lang="es-ES" dirty="0"/>
              <a:t>Los indígenas eran obligados a trabajar durante un periodo de tiempo en alguna actividad productiva</a:t>
            </a:r>
          </a:p>
          <a:p>
            <a:endParaRPr lang="es-ES" dirty="0"/>
          </a:p>
          <a:p>
            <a:r>
              <a:rPr lang="es-ES" dirty="0"/>
              <a:t>Generalmente: minería o construcción.</a:t>
            </a:r>
          </a:p>
          <a:p>
            <a:endParaRPr lang="es-ES" dirty="0"/>
          </a:p>
          <a:p>
            <a:r>
              <a:rPr lang="es-ES" dirty="0"/>
              <a:t>Se estableció principalmente en el territorio andino aprovechado la organización preexistente a la colonial.</a:t>
            </a:r>
          </a:p>
        </p:txBody>
      </p:sp>
    </p:spTree>
    <p:extLst>
      <p:ext uri="{BB962C8B-B14F-4D97-AF65-F5344CB8AC3E}">
        <p14:creationId xmlns:p14="http://schemas.microsoft.com/office/powerpoint/2010/main" val="127841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EXPLOTACIￃﾓN INDIGENA ￃﾉPOCA COLONIAL">
            <a:hlinkClick r:id="" action="ppaction://media"/>
            <a:extLst>
              <a:ext uri="{FF2B5EF4-FFF2-40B4-BE49-F238E27FC236}">
                <a16:creationId xmlns:a16="http://schemas.microsoft.com/office/drawing/2014/main" id="{33E660D0-84D0-496A-AAA0-D04BAFC36926}"/>
              </a:ext>
            </a:extLst>
          </p:cNvPr>
          <p:cNvPicPr>
            <a:picLocks noGrp="1" noRot="1" noChangeAspect="1"/>
          </p:cNvPicPr>
          <p:nvPr>
            <p:ph idx="1"/>
            <a:videoFile r:link="rId1"/>
          </p:nvPr>
        </p:nvPicPr>
        <p:blipFill>
          <a:blip r:embed="rId3"/>
          <a:stretch>
            <a:fillRect/>
          </a:stretch>
        </p:blipFill>
        <p:spPr>
          <a:xfrm>
            <a:off x="957201" y="470472"/>
            <a:ext cx="10519451" cy="5917056"/>
          </a:xfrm>
          <a:prstGeom prst="rect">
            <a:avLst/>
          </a:prstGeom>
        </p:spPr>
      </p:pic>
    </p:spTree>
    <p:extLst>
      <p:ext uri="{BB962C8B-B14F-4D97-AF65-F5344CB8AC3E}">
        <p14:creationId xmlns:p14="http://schemas.microsoft.com/office/powerpoint/2010/main" val="28590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7346844-7E98-41A8-BD13-1F5108A6787F}"/>
              </a:ext>
            </a:extLst>
          </p:cNvPr>
          <p:cNvSpPr>
            <a:spLocks noGrp="1"/>
          </p:cNvSpPr>
          <p:nvPr>
            <p:ph type="title"/>
          </p:nvPr>
        </p:nvSpPr>
        <p:spPr>
          <a:xfrm>
            <a:off x="958506" y="800392"/>
            <a:ext cx="10264697" cy="1212102"/>
          </a:xfrm>
        </p:spPr>
        <p:txBody>
          <a:bodyPr>
            <a:normAutofit/>
          </a:bodyPr>
          <a:lstStyle/>
          <a:p>
            <a:r>
              <a:rPr lang="es-ES" sz="4000" dirty="0">
                <a:solidFill>
                  <a:srgbClr val="FFFFFF"/>
                </a:solidFill>
              </a:rPr>
              <a:t>La esclavitud</a:t>
            </a:r>
          </a:p>
        </p:txBody>
      </p:sp>
      <p:pic>
        <p:nvPicPr>
          <p:cNvPr id="5" name="Marcador de contenido 4" descr="Imagen que contiene foto, viejo, posando, edificio&#10;&#10;Descripción generada automáticamente">
            <a:extLst>
              <a:ext uri="{FF2B5EF4-FFF2-40B4-BE49-F238E27FC236}">
                <a16:creationId xmlns:a16="http://schemas.microsoft.com/office/drawing/2014/main" id="{C7DD4703-A5C2-4C43-BD45-1395F606EA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2790" y="3429000"/>
            <a:ext cx="4810413" cy="3078664"/>
          </a:xfrm>
        </p:spPr>
      </p:pic>
      <p:pic>
        <p:nvPicPr>
          <p:cNvPr id="7" name="Imagen 6" descr="Una captura de pantalla de un celular con letras&#10;&#10;Descripción generada automáticamente">
            <a:extLst>
              <a:ext uri="{FF2B5EF4-FFF2-40B4-BE49-F238E27FC236}">
                <a16:creationId xmlns:a16="http://schemas.microsoft.com/office/drawing/2014/main" id="{BE2554BE-C948-4111-81A3-069A1E945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098" y="2586432"/>
            <a:ext cx="5122057" cy="4003633"/>
          </a:xfrm>
          <a:prstGeom prst="rect">
            <a:avLst/>
          </a:prstGeom>
        </p:spPr>
      </p:pic>
    </p:spTree>
    <p:extLst>
      <p:ext uri="{BB962C8B-B14F-4D97-AF65-F5344CB8AC3E}">
        <p14:creationId xmlns:p14="http://schemas.microsoft.com/office/powerpoint/2010/main" val="59311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55A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85A4C13-0906-44FC-A913-BA81908FA0B7}"/>
              </a:ext>
            </a:extLst>
          </p:cNvPr>
          <p:cNvSpPr>
            <a:spLocks noGrp="1"/>
          </p:cNvSpPr>
          <p:nvPr>
            <p:ph type="title"/>
          </p:nvPr>
        </p:nvSpPr>
        <p:spPr>
          <a:xfrm>
            <a:off x="524256" y="4767072"/>
            <a:ext cx="6594189" cy="1625210"/>
          </a:xfrm>
        </p:spPr>
        <p:txBody>
          <a:bodyPr>
            <a:normAutofit/>
          </a:bodyPr>
          <a:lstStyle/>
          <a:p>
            <a:pPr algn="r"/>
            <a:r>
              <a:rPr lang="es-ES">
                <a:solidFill>
                  <a:srgbClr val="FFFFFF"/>
                </a:solidFill>
              </a:rPr>
              <a:t>La hacienda</a:t>
            </a:r>
          </a:p>
        </p:txBody>
      </p:sp>
      <p:pic>
        <p:nvPicPr>
          <p:cNvPr id="5" name="Imagen 4" descr="Imagen que contiene montaña, caballo, montar a caballo, exterior&#10;&#10;Descripción generada automáticamente">
            <a:extLst>
              <a:ext uri="{FF2B5EF4-FFF2-40B4-BE49-F238E27FC236}">
                <a16:creationId xmlns:a16="http://schemas.microsoft.com/office/drawing/2014/main" id="{F1BF8852-D06C-48FC-8BD2-34C5B920EDAA}"/>
              </a:ext>
            </a:extLst>
          </p:cNvPr>
          <p:cNvPicPr>
            <a:picLocks noChangeAspect="1"/>
          </p:cNvPicPr>
          <p:nvPr/>
        </p:nvPicPr>
        <p:blipFill rotWithShape="1">
          <a:blip r:embed="rId2">
            <a:extLst>
              <a:ext uri="{28A0092B-C50C-407E-A947-70E740481C1C}">
                <a14:useLocalDpi xmlns:a14="http://schemas.microsoft.com/office/drawing/2010/main" val="0"/>
              </a:ext>
            </a:extLst>
          </a:blip>
          <a:srcRect t="19798" r="1" b="11336"/>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DAF8D6D-685A-463E-B9A2-DBF7EEE6AA31}"/>
              </a:ext>
            </a:extLst>
          </p:cNvPr>
          <p:cNvSpPr>
            <a:spLocks noGrp="1"/>
          </p:cNvSpPr>
          <p:nvPr>
            <p:ph idx="1"/>
          </p:nvPr>
        </p:nvSpPr>
        <p:spPr>
          <a:xfrm>
            <a:off x="8029319" y="917725"/>
            <a:ext cx="3424739" cy="4852362"/>
          </a:xfrm>
        </p:spPr>
        <p:txBody>
          <a:bodyPr anchor="ctr">
            <a:normAutofit/>
          </a:bodyPr>
          <a:lstStyle/>
          <a:p>
            <a:pPr algn="just"/>
            <a:r>
              <a:rPr lang="es-ES" sz="2000" dirty="0">
                <a:solidFill>
                  <a:srgbClr val="FFFFFF"/>
                </a:solidFill>
              </a:rPr>
              <a:t>Fue la principal unidad productiva de la colonia en Chile.</a:t>
            </a:r>
          </a:p>
          <a:p>
            <a:pPr algn="just"/>
            <a:endParaRPr lang="es-ES" sz="2000" dirty="0">
              <a:solidFill>
                <a:srgbClr val="FFFFFF"/>
              </a:solidFill>
            </a:endParaRPr>
          </a:p>
          <a:p>
            <a:pPr algn="just"/>
            <a:r>
              <a:rPr lang="es-ES" sz="2000" dirty="0">
                <a:solidFill>
                  <a:srgbClr val="FFFFFF"/>
                </a:solidFill>
              </a:rPr>
              <a:t>Se destinó a la agricultura y la ganadería.</a:t>
            </a:r>
          </a:p>
          <a:p>
            <a:pPr algn="just"/>
            <a:endParaRPr lang="es-ES" sz="2000" dirty="0">
              <a:solidFill>
                <a:srgbClr val="FFFFFF"/>
              </a:solidFill>
            </a:endParaRPr>
          </a:p>
          <a:p>
            <a:pPr algn="just"/>
            <a:r>
              <a:rPr lang="es-ES" sz="2000" dirty="0">
                <a:solidFill>
                  <a:srgbClr val="FFFFFF"/>
                </a:solidFill>
              </a:rPr>
              <a:t>Tanto el clima como la geografía del valle central, convirtieron a Chile en una de las mejores zonas de cultivo en la América colonial.</a:t>
            </a:r>
          </a:p>
        </p:txBody>
      </p:sp>
    </p:spTree>
    <p:extLst>
      <p:ext uri="{BB962C8B-B14F-4D97-AF65-F5344CB8AC3E}">
        <p14:creationId xmlns:p14="http://schemas.microsoft.com/office/powerpoint/2010/main" val="242955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F6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033527D-6F0A-4CDE-B67D-FB02D1D8E958}"/>
              </a:ext>
            </a:extLst>
          </p:cNvPr>
          <p:cNvSpPr>
            <a:spLocks noGrp="1"/>
          </p:cNvSpPr>
          <p:nvPr>
            <p:ph type="title"/>
          </p:nvPr>
        </p:nvSpPr>
        <p:spPr>
          <a:xfrm>
            <a:off x="524256" y="4767072"/>
            <a:ext cx="6594189" cy="1625210"/>
          </a:xfrm>
        </p:spPr>
        <p:txBody>
          <a:bodyPr>
            <a:normAutofit/>
          </a:bodyPr>
          <a:lstStyle/>
          <a:p>
            <a:pPr algn="r"/>
            <a:r>
              <a:rPr lang="es-ES" dirty="0">
                <a:solidFill>
                  <a:srgbClr val="FFFFFF"/>
                </a:solidFill>
              </a:rPr>
              <a:t>Características</a:t>
            </a:r>
            <a:endParaRPr lang="es-ES">
              <a:solidFill>
                <a:srgbClr val="FFFFFF"/>
              </a:solidFill>
            </a:endParaRPr>
          </a:p>
        </p:txBody>
      </p:sp>
      <p:pic>
        <p:nvPicPr>
          <p:cNvPr id="5" name="Imagen 4">
            <a:extLst>
              <a:ext uri="{FF2B5EF4-FFF2-40B4-BE49-F238E27FC236}">
                <a16:creationId xmlns:a16="http://schemas.microsoft.com/office/drawing/2014/main" id="{47B89837-A602-42BC-825C-BC8150C9AD6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78" r="2659"/>
          <a:stretch/>
        </p:blipFill>
        <p:spPr>
          <a:xfrm>
            <a:off x="327547" y="321733"/>
            <a:ext cx="7058306" cy="4107392"/>
          </a:xfrm>
          <a:prstGeom prst="rect">
            <a:avLst/>
          </a:prstGeom>
        </p:spPr>
      </p:pic>
      <p:sp>
        <p:nvSpPr>
          <p:cNvPr id="20"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BB59D54E-4F6E-42D6-91E6-D42664402F2C}"/>
              </a:ext>
            </a:extLst>
          </p:cNvPr>
          <p:cNvSpPr>
            <a:spLocks noGrp="1"/>
          </p:cNvSpPr>
          <p:nvPr>
            <p:ph idx="1"/>
          </p:nvPr>
        </p:nvSpPr>
        <p:spPr>
          <a:xfrm>
            <a:off x="7990091" y="1002818"/>
            <a:ext cx="3424739" cy="4852362"/>
          </a:xfrm>
        </p:spPr>
        <p:txBody>
          <a:bodyPr anchor="ctr">
            <a:normAutofit/>
          </a:bodyPr>
          <a:lstStyle/>
          <a:p>
            <a:pPr algn="just"/>
            <a:r>
              <a:rPr lang="es-ES" sz="1900" dirty="0">
                <a:solidFill>
                  <a:srgbClr val="FFFFFF"/>
                </a:solidFill>
              </a:rPr>
              <a:t>Durante los siglos XVII y XVIII, las haciendas se mantuvieron aisladas y fueron autosuficientes.</a:t>
            </a:r>
          </a:p>
          <a:p>
            <a:pPr algn="just"/>
            <a:endParaRPr lang="es-ES" sz="1900" dirty="0">
              <a:solidFill>
                <a:srgbClr val="FFFFFF"/>
              </a:solidFill>
            </a:endParaRPr>
          </a:p>
          <a:p>
            <a:pPr algn="just"/>
            <a:r>
              <a:rPr lang="es-ES" sz="1900" dirty="0">
                <a:solidFill>
                  <a:srgbClr val="FFFFFF"/>
                </a:solidFill>
              </a:rPr>
              <a:t>Quienes las habitaban elaboraban todo lo esencial para la vida, incluyendo herramientas, vestimentas y utensilios.</a:t>
            </a:r>
          </a:p>
          <a:p>
            <a:pPr algn="just"/>
            <a:endParaRPr lang="es-ES" sz="1900" dirty="0">
              <a:solidFill>
                <a:srgbClr val="FFFFFF"/>
              </a:solidFill>
            </a:endParaRPr>
          </a:p>
          <a:p>
            <a:pPr algn="just"/>
            <a:r>
              <a:rPr lang="es-ES" sz="1900" dirty="0">
                <a:solidFill>
                  <a:srgbClr val="FFFFFF"/>
                </a:solidFill>
              </a:rPr>
              <a:t>Sus dueños, ejercieron un enorme control social sobre la población que las habitaba: eran legisladores, jueces y verdugos.</a:t>
            </a:r>
          </a:p>
        </p:txBody>
      </p:sp>
      <p:sp>
        <p:nvSpPr>
          <p:cNvPr id="6" name="CuadroTexto 5">
            <a:extLst>
              <a:ext uri="{FF2B5EF4-FFF2-40B4-BE49-F238E27FC236}">
                <a16:creationId xmlns:a16="http://schemas.microsoft.com/office/drawing/2014/main" id="{6CD205B0-91E8-4FC3-BF1E-9B2C7CED6264}"/>
              </a:ext>
            </a:extLst>
          </p:cNvPr>
          <p:cNvSpPr txBox="1"/>
          <p:nvPr/>
        </p:nvSpPr>
        <p:spPr>
          <a:xfrm>
            <a:off x="4918511" y="4229070"/>
            <a:ext cx="246734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prensarural.org/spip/spip.php?article18446">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230714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2DEABD-8154-47DF-B583-E785C0869DFC}"/>
              </a:ext>
            </a:extLst>
          </p:cNvPr>
          <p:cNvSpPr>
            <a:spLocks noGrp="1"/>
          </p:cNvSpPr>
          <p:nvPr>
            <p:ph type="title"/>
          </p:nvPr>
        </p:nvSpPr>
        <p:spPr>
          <a:xfrm>
            <a:off x="1075767" y="1188637"/>
            <a:ext cx="2988234" cy="4480726"/>
          </a:xfrm>
        </p:spPr>
        <p:txBody>
          <a:bodyPr>
            <a:normAutofit/>
          </a:bodyPr>
          <a:lstStyle/>
          <a:p>
            <a:pPr algn="r"/>
            <a:r>
              <a:rPr lang="es-ES" sz="6100" dirty="0"/>
              <a:t>Objetivo</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E065933-C8AF-401D-8976-351330A0D0BC}"/>
              </a:ext>
            </a:extLst>
          </p:cNvPr>
          <p:cNvSpPr>
            <a:spLocks noGrp="1"/>
          </p:cNvSpPr>
          <p:nvPr>
            <p:ph idx="1"/>
          </p:nvPr>
        </p:nvSpPr>
        <p:spPr>
          <a:xfrm>
            <a:off x="5255260" y="1648870"/>
            <a:ext cx="4702848" cy="3560260"/>
          </a:xfrm>
        </p:spPr>
        <p:txBody>
          <a:bodyPr anchor="ctr">
            <a:normAutofit/>
          </a:bodyPr>
          <a:lstStyle/>
          <a:p>
            <a:pPr marL="0" indent="0">
              <a:buNone/>
            </a:pPr>
            <a:r>
              <a:rPr lang="es-ES" sz="2400" dirty="0"/>
              <a:t>Caracterizar el comercio colonial, considerando las reformas introducidas por la dinastía borbona y sus efectos en América y Chile</a:t>
            </a:r>
          </a:p>
        </p:txBody>
      </p:sp>
    </p:spTree>
    <p:extLst>
      <p:ext uri="{BB962C8B-B14F-4D97-AF65-F5344CB8AC3E}">
        <p14:creationId xmlns:p14="http://schemas.microsoft.com/office/powerpoint/2010/main" val="384216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273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0815A86-C01F-4EBA-A020-18B1F32C7393}"/>
              </a:ext>
            </a:extLst>
          </p:cNvPr>
          <p:cNvSpPr>
            <a:spLocks noGrp="1"/>
          </p:cNvSpPr>
          <p:nvPr>
            <p:ph type="title"/>
          </p:nvPr>
        </p:nvSpPr>
        <p:spPr>
          <a:xfrm>
            <a:off x="524256" y="4767072"/>
            <a:ext cx="6594189" cy="1625210"/>
          </a:xfrm>
        </p:spPr>
        <p:txBody>
          <a:bodyPr>
            <a:normAutofit/>
          </a:bodyPr>
          <a:lstStyle/>
          <a:p>
            <a:pPr algn="r"/>
            <a:r>
              <a:rPr lang="es-ES">
                <a:solidFill>
                  <a:srgbClr val="FFFFFF"/>
                </a:solidFill>
              </a:rPr>
              <a:t>Grupos sociales de la Hacienda</a:t>
            </a:r>
          </a:p>
        </p:txBody>
      </p:sp>
      <p:pic>
        <p:nvPicPr>
          <p:cNvPr id="5" name="Imagen 4" descr="Imagen que contiene caballo, pasto, montar a caballo, hombre&#10;&#10;Descripción generada automáticamente">
            <a:extLst>
              <a:ext uri="{FF2B5EF4-FFF2-40B4-BE49-F238E27FC236}">
                <a16:creationId xmlns:a16="http://schemas.microsoft.com/office/drawing/2014/main" id="{10B34D96-CAC4-40F7-8186-4DE7E5D356E9}"/>
              </a:ext>
            </a:extLst>
          </p:cNvPr>
          <p:cNvPicPr>
            <a:picLocks noChangeAspect="1"/>
          </p:cNvPicPr>
          <p:nvPr/>
        </p:nvPicPr>
        <p:blipFill rotWithShape="1">
          <a:blip r:embed="rId2">
            <a:extLst>
              <a:ext uri="{28A0092B-C50C-407E-A947-70E740481C1C}">
                <a14:useLocalDpi xmlns:a14="http://schemas.microsoft.com/office/drawing/2010/main" val="0"/>
              </a:ext>
            </a:extLst>
          </a:blip>
          <a:srcRect t="1369"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F6ACCDD-EB77-4269-B7EC-F2DFBBB7E6E5}"/>
              </a:ext>
            </a:extLst>
          </p:cNvPr>
          <p:cNvSpPr>
            <a:spLocks noGrp="1"/>
          </p:cNvSpPr>
          <p:nvPr>
            <p:ph idx="1"/>
          </p:nvPr>
        </p:nvSpPr>
        <p:spPr>
          <a:xfrm>
            <a:off x="8029319" y="917725"/>
            <a:ext cx="3424739" cy="4852362"/>
          </a:xfrm>
        </p:spPr>
        <p:txBody>
          <a:bodyPr anchor="ctr">
            <a:normAutofit/>
          </a:bodyPr>
          <a:lstStyle/>
          <a:p>
            <a:pPr marL="0" indent="0" algn="just">
              <a:buNone/>
            </a:pPr>
            <a:r>
              <a:rPr lang="es-ES" sz="2000" dirty="0">
                <a:solidFill>
                  <a:srgbClr val="FFFFFF"/>
                </a:solidFill>
              </a:rPr>
              <a:t>Hacendados: Dueños de la tierra y sus familias. Se interesaron en negocios que les permitieran mantener y aumentar su poder político y económico. </a:t>
            </a:r>
          </a:p>
        </p:txBody>
      </p:sp>
      <p:sp>
        <p:nvSpPr>
          <p:cNvPr id="6" name="CuadroTexto 5">
            <a:extLst>
              <a:ext uri="{FF2B5EF4-FFF2-40B4-BE49-F238E27FC236}">
                <a16:creationId xmlns:a16="http://schemas.microsoft.com/office/drawing/2014/main" id="{8FB032F6-5DB2-41C8-BD1D-9EA85FDE80CF}"/>
              </a:ext>
            </a:extLst>
          </p:cNvPr>
          <p:cNvSpPr txBox="1"/>
          <p:nvPr/>
        </p:nvSpPr>
        <p:spPr>
          <a:xfrm>
            <a:off x="3790382" y="4058684"/>
            <a:ext cx="359547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dirty="0"/>
              <a:t>El hacendero y su mayordomo, 1836</a:t>
            </a:r>
          </a:p>
        </p:txBody>
      </p:sp>
    </p:spTree>
    <p:extLst>
      <p:ext uri="{BB962C8B-B14F-4D97-AF65-F5344CB8AC3E}">
        <p14:creationId xmlns:p14="http://schemas.microsoft.com/office/powerpoint/2010/main" val="284262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43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08ECE3F-6320-4919-BE6F-F1864005B143}"/>
              </a:ext>
            </a:extLst>
          </p:cNvPr>
          <p:cNvSpPr>
            <a:spLocks noGrp="1"/>
          </p:cNvSpPr>
          <p:nvPr>
            <p:ph type="title"/>
          </p:nvPr>
        </p:nvSpPr>
        <p:spPr>
          <a:xfrm>
            <a:off x="524256" y="4767072"/>
            <a:ext cx="6594189" cy="1625210"/>
          </a:xfrm>
        </p:spPr>
        <p:txBody>
          <a:bodyPr>
            <a:normAutofit fontScale="90000"/>
          </a:bodyPr>
          <a:lstStyle/>
          <a:p>
            <a:pPr algn="r"/>
            <a:r>
              <a:rPr lang="es-ES" dirty="0">
                <a:solidFill>
                  <a:srgbClr val="FFFFFF"/>
                </a:solidFill>
              </a:rPr>
              <a:t>Grupos Sociales en la Hacienda</a:t>
            </a:r>
            <a:br>
              <a:rPr lang="es-ES" dirty="0">
                <a:solidFill>
                  <a:srgbClr val="FFFFFF"/>
                </a:solidFill>
              </a:rPr>
            </a:br>
            <a:endParaRPr lang="es-ES" dirty="0">
              <a:solidFill>
                <a:srgbClr val="FFFFFF"/>
              </a:solidFill>
            </a:endParaRPr>
          </a:p>
        </p:txBody>
      </p:sp>
      <p:pic>
        <p:nvPicPr>
          <p:cNvPr id="5" name="Imagen 4" descr="Imagen que contiene exterior, mamífero, pasto, vaca&#10;&#10;Descripción generada automáticamente">
            <a:extLst>
              <a:ext uri="{FF2B5EF4-FFF2-40B4-BE49-F238E27FC236}">
                <a16:creationId xmlns:a16="http://schemas.microsoft.com/office/drawing/2014/main" id="{37463C42-AFDB-4044-BC8C-9F4791F8FB24}"/>
              </a:ext>
            </a:extLst>
          </p:cNvPr>
          <p:cNvPicPr>
            <a:picLocks noChangeAspect="1"/>
          </p:cNvPicPr>
          <p:nvPr/>
        </p:nvPicPr>
        <p:blipFill rotWithShape="1">
          <a:blip r:embed="rId2">
            <a:extLst>
              <a:ext uri="{28A0092B-C50C-407E-A947-70E740481C1C}">
                <a14:useLocalDpi xmlns:a14="http://schemas.microsoft.com/office/drawing/2010/main" val="0"/>
              </a:ext>
            </a:extLst>
          </a:blip>
          <a:srcRect t="6892"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4E5C01C0-1BBC-4300-A4BF-AEE4DE1FC5D9}"/>
              </a:ext>
            </a:extLst>
          </p:cNvPr>
          <p:cNvSpPr>
            <a:spLocks noGrp="1"/>
          </p:cNvSpPr>
          <p:nvPr>
            <p:ph idx="1"/>
          </p:nvPr>
        </p:nvSpPr>
        <p:spPr>
          <a:xfrm>
            <a:off x="8029319" y="917725"/>
            <a:ext cx="3424739" cy="4852362"/>
          </a:xfrm>
        </p:spPr>
        <p:txBody>
          <a:bodyPr anchor="ctr">
            <a:normAutofit/>
          </a:bodyPr>
          <a:lstStyle/>
          <a:p>
            <a:pPr marL="0" indent="0" algn="just">
              <a:buNone/>
            </a:pPr>
            <a:r>
              <a:rPr lang="es-ES" sz="2000" dirty="0">
                <a:solidFill>
                  <a:srgbClr val="FFFFFF"/>
                </a:solidFill>
              </a:rPr>
              <a:t>Inquilinos: mano de obra principal de las haciendas. Vivian en el territorio de la hacienda a cambio de trabajar en ella. Su relación con el hacendado podía variar entre un arrendamiento y la servidumbre.</a:t>
            </a:r>
          </a:p>
        </p:txBody>
      </p:sp>
      <p:sp>
        <p:nvSpPr>
          <p:cNvPr id="6" name="CuadroTexto 5">
            <a:extLst>
              <a:ext uri="{FF2B5EF4-FFF2-40B4-BE49-F238E27FC236}">
                <a16:creationId xmlns:a16="http://schemas.microsoft.com/office/drawing/2014/main" id="{7AB7401E-98E8-490A-8540-747FA6EB9CD1}"/>
              </a:ext>
            </a:extLst>
          </p:cNvPr>
          <p:cNvSpPr txBox="1"/>
          <p:nvPr/>
        </p:nvSpPr>
        <p:spPr>
          <a:xfrm>
            <a:off x="327547" y="4018386"/>
            <a:ext cx="7058306" cy="410739"/>
          </a:xfrm>
          <a:prstGeom prst="rect">
            <a:avLst/>
          </a:prstGeom>
          <a:solidFill>
            <a:srgbClr val="000000">
              <a:alpha val="50000"/>
            </a:srgb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spcAft>
                <a:spcPts val="600"/>
              </a:spcAft>
            </a:pPr>
            <a:r>
              <a:rPr lang="es-ES" sz="1300">
                <a:solidFill>
                  <a:srgbClr val="FFFFFF"/>
                </a:solidFill>
              </a:rPr>
              <a:t>Trabajo del campo en Chile, siglo XIX</a:t>
            </a:r>
          </a:p>
        </p:txBody>
      </p:sp>
    </p:spTree>
    <p:extLst>
      <p:ext uri="{BB962C8B-B14F-4D97-AF65-F5344CB8AC3E}">
        <p14:creationId xmlns:p14="http://schemas.microsoft.com/office/powerpoint/2010/main" val="313253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986F866-9AA8-4035-83D3-3D5BA0BC097A}"/>
              </a:ext>
            </a:extLst>
          </p:cNvPr>
          <p:cNvSpPr>
            <a:spLocks noGrp="1"/>
          </p:cNvSpPr>
          <p:nvPr>
            <p:ph type="title"/>
          </p:nvPr>
        </p:nvSpPr>
        <p:spPr>
          <a:xfrm>
            <a:off x="524256" y="4767072"/>
            <a:ext cx="6594189" cy="1625210"/>
          </a:xfrm>
        </p:spPr>
        <p:txBody>
          <a:bodyPr>
            <a:normAutofit fontScale="90000"/>
          </a:bodyPr>
          <a:lstStyle/>
          <a:p>
            <a:pPr algn="r"/>
            <a:r>
              <a:rPr lang="es-ES" dirty="0">
                <a:solidFill>
                  <a:srgbClr val="FFFFFF"/>
                </a:solidFill>
              </a:rPr>
              <a:t>Grupos sociales en la Hacienda</a:t>
            </a:r>
            <a:br>
              <a:rPr lang="es-ES" dirty="0">
                <a:solidFill>
                  <a:srgbClr val="FFFFFF"/>
                </a:solidFill>
              </a:rPr>
            </a:br>
            <a:endParaRPr lang="es-ES" dirty="0">
              <a:solidFill>
                <a:srgbClr val="FFFFFF"/>
              </a:solidFill>
            </a:endParaRPr>
          </a:p>
        </p:txBody>
      </p:sp>
      <p:pic>
        <p:nvPicPr>
          <p:cNvPr id="5" name="Imagen 4" descr="Imagen que contiene exterior, foto, viejo, campo&#10;&#10;Descripción generada automáticamente">
            <a:extLst>
              <a:ext uri="{FF2B5EF4-FFF2-40B4-BE49-F238E27FC236}">
                <a16:creationId xmlns:a16="http://schemas.microsoft.com/office/drawing/2014/main" id="{3773853A-FF51-40A7-8A61-7B4F154B034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899" r="1" b="6176"/>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9C1055F-314E-4720-AAA3-5A461364070A}"/>
              </a:ext>
            </a:extLst>
          </p:cNvPr>
          <p:cNvSpPr>
            <a:spLocks noGrp="1"/>
          </p:cNvSpPr>
          <p:nvPr>
            <p:ph idx="1"/>
          </p:nvPr>
        </p:nvSpPr>
        <p:spPr>
          <a:xfrm>
            <a:off x="8029319" y="917725"/>
            <a:ext cx="3424739" cy="4852362"/>
          </a:xfrm>
        </p:spPr>
        <p:txBody>
          <a:bodyPr anchor="ctr">
            <a:normAutofit/>
          </a:bodyPr>
          <a:lstStyle/>
          <a:p>
            <a:pPr marL="0" indent="0">
              <a:buNone/>
            </a:pPr>
            <a:r>
              <a:rPr lang="es-ES" sz="2000">
                <a:solidFill>
                  <a:srgbClr val="FFFFFF"/>
                </a:solidFill>
              </a:rPr>
              <a:t>Peones, medieros y vagabundos:</a:t>
            </a:r>
          </a:p>
          <a:p>
            <a:pPr marL="0" indent="0">
              <a:buNone/>
            </a:pPr>
            <a:r>
              <a:rPr lang="es-ES" sz="2000">
                <a:solidFill>
                  <a:srgbClr val="FFFFFF"/>
                </a:solidFill>
              </a:rPr>
              <a:t>Además de los dos grupos principales, la hacienda recibió esporádicamente a peones para complementar la mano de obra del campo y medieros, quienes trabajan tierras por un periodo determinado a cambio de un porcentaje de la producción.</a:t>
            </a:r>
          </a:p>
          <a:p>
            <a:pPr marL="0" indent="0">
              <a:buNone/>
            </a:pPr>
            <a:endParaRPr lang="es-ES" sz="2000">
              <a:solidFill>
                <a:srgbClr val="FFFFFF"/>
              </a:solidFill>
            </a:endParaRPr>
          </a:p>
          <a:p>
            <a:pPr marL="0" indent="0">
              <a:buNone/>
            </a:pPr>
            <a:r>
              <a:rPr lang="es-ES" sz="2000">
                <a:solidFill>
                  <a:srgbClr val="FFFFFF"/>
                </a:solidFill>
              </a:rPr>
              <a:t>Mientras no se encontraran desarrollando trabajos, se les consideraba vagabundos. </a:t>
            </a:r>
          </a:p>
        </p:txBody>
      </p:sp>
      <p:sp>
        <p:nvSpPr>
          <p:cNvPr id="6" name="CuadroTexto 5">
            <a:extLst>
              <a:ext uri="{FF2B5EF4-FFF2-40B4-BE49-F238E27FC236}">
                <a16:creationId xmlns:a16="http://schemas.microsoft.com/office/drawing/2014/main" id="{BFB4ABBA-0197-49E5-81F3-5D69389D51AB}"/>
              </a:ext>
            </a:extLst>
          </p:cNvPr>
          <p:cNvSpPr txBox="1"/>
          <p:nvPr/>
        </p:nvSpPr>
        <p:spPr>
          <a:xfrm>
            <a:off x="5051560" y="4229070"/>
            <a:ext cx="2334293"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4" tooltip="https://en.wikipedia.org/wiki/German_Chilean">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210402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ADE53FE-6E31-4478-9222-A7D6C6FC7332}"/>
              </a:ext>
            </a:extLst>
          </p:cNvPr>
          <p:cNvSpPr>
            <a:spLocks noGrp="1"/>
          </p:cNvSpPr>
          <p:nvPr>
            <p:ph type="title"/>
          </p:nvPr>
        </p:nvSpPr>
        <p:spPr>
          <a:xfrm>
            <a:off x="524256" y="583616"/>
            <a:ext cx="3722141" cy="5520579"/>
          </a:xfrm>
        </p:spPr>
        <p:txBody>
          <a:bodyPr>
            <a:normAutofit/>
          </a:bodyPr>
          <a:lstStyle/>
          <a:p>
            <a:r>
              <a:rPr lang="es-ES">
                <a:solidFill>
                  <a:srgbClr val="FFFFFF"/>
                </a:solidFill>
              </a:rPr>
              <a:t>Actividad: vida y relaciones de género en la hacienda</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E22D741-4F47-48F1-9AC7-7D0BEB06177E}"/>
              </a:ext>
            </a:extLst>
          </p:cNvPr>
          <p:cNvSpPr>
            <a:spLocks noGrp="1"/>
          </p:cNvSpPr>
          <p:nvPr>
            <p:ph idx="1"/>
          </p:nvPr>
        </p:nvSpPr>
        <p:spPr>
          <a:xfrm>
            <a:off x="4952790" y="668153"/>
            <a:ext cx="6594189" cy="5520579"/>
          </a:xfrm>
        </p:spPr>
        <p:txBody>
          <a:bodyPr anchor="ctr">
            <a:normAutofit/>
          </a:bodyPr>
          <a:lstStyle/>
          <a:p>
            <a:pPr marL="0" indent="0">
              <a:buNone/>
            </a:pPr>
            <a:r>
              <a:rPr lang="es-ES" dirty="0">
                <a:solidFill>
                  <a:srgbClr val="FFFFFF"/>
                </a:solidFill>
              </a:rPr>
              <a:t>A continuación, trabajaremos con las páginas 106 y 107 del texto de estudiante.</a:t>
            </a:r>
          </a:p>
          <a:p>
            <a:pPr marL="0" indent="0">
              <a:buNone/>
            </a:pPr>
            <a:endParaRPr lang="es-ES" dirty="0">
              <a:solidFill>
                <a:srgbClr val="FFFFFF"/>
              </a:solidFill>
            </a:endParaRPr>
          </a:p>
          <a:p>
            <a:pPr marL="0" indent="0">
              <a:buNone/>
            </a:pPr>
            <a:r>
              <a:rPr lang="es-ES" dirty="0">
                <a:solidFill>
                  <a:srgbClr val="FFFFFF"/>
                </a:solidFill>
              </a:rPr>
              <a:t>Subrayen las ideas centrales de cada texto distinguiendo hechos y opiniones.</a:t>
            </a:r>
          </a:p>
          <a:p>
            <a:pPr marL="0" indent="0">
              <a:buNone/>
            </a:pPr>
            <a:endParaRPr lang="es-ES" dirty="0">
              <a:solidFill>
                <a:srgbClr val="FFFFFF"/>
              </a:solidFill>
            </a:endParaRPr>
          </a:p>
          <a:p>
            <a:pPr marL="0" indent="0">
              <a:buNone/>
            </a:pPr>
            <a:r>
              <a:rPr lang="es-ES" dirty="0">
                <a:solidFill>
                  <a:srgbClr val="FFFFFF"/>
                </a:solidFill>
              </a:rPr>
              <a:t>Concluyan:</a:t>
            </a:r>
          </a:p>
          <a:p>
            <a:pPr marL="0" indent="0" algn="just">
              <a:buNone/>
            </a:pPr>
            <a:r>
              <a:rPr lang="es-ES" dirty="0">
                <a:solidFill>
                  <a:srgbClr val="FFFFFF"/>
                </a:solidFill>
              </a:rPr>
              <a:t>¿Qué información nos entregan los testimonios sobre la vida en la hacienda colonial chilena? ¿Qué problema presentan los testimonios como fuente historiográfica?</a:t>
            </a:r>
          </a:p>
        </p:txBody>
      </p:sp>
    </p:spTree>
    <p:extLst>
      <p:ext uri="{BB962C8B-B14F-4D97-AF65-F5344CB8AC3E}">
        <p14:creationId xmlns:p14="http://schemas.microsoft.com/office/powerpoint/2010/main" val="102230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202CAF3-8A55-4BDD-A3AF-42BC52EB7872}"/>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3400" kern="1200">
                <a:solidFill>
                  <a:srgbClr val="FFFFFF"/>
                </a:solidFill>
                <a:latin typeface="+mj-lt"/>
                <a:ea typeface="+mj-ea"/>
                <a:cs typeface="+mj-cs"/>
              </a:rPr>
              <a:t>Principales exportaciones coloniales</a:t>
            </a:r>
          </a:p>
        </p:txBody>
      </p:sp>
      <p:pic>
        <p:nvPicPr>
          <p:cNvPr id="8" name="Imagen 7" descr="Imagen que contiene planta, exterior, pasto, palma&#10;&#10;Descripción generada automáticamente">
            <a:extLst>
              <a:ext uri="{FF2B5EF4-FFF2-40B4-BE49-F238E27FC236}">
                <a16:creationId xmlns:a16="http://schemas.microsoft.com/office/drawing/2014/main" id="{7901269E-9885-437A-8B1E-3F5C14E4944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804" r="5992" b="-3"/>
          <a:stretch/>
        </p:blipFill>
        <p:spPr>
          <a:xfrm>
            <a:off x="307840" y="321732"/>
            <a:ext cx="3793472" cy="4111323"/>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tablero, rebanada, alimentos, comida&#10;&#10;Descripción generada automáticamente">
            <a:extLst>
              <a:ext uri="{FF2B5EF4-FFF2-40B4-BE49-F238E27FC236}">
                <a16:creationId xmlns:a16="http://schemas.microsoft.com/office/drawing/2014/main" id="{F5D3E548-43E4-4DFB-9F70-50E28A8993D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7325" r="1" b="13360"/>
          <a:stretch/>
        </p:blipFill>
        <p:spPr>
          <a:xfrm>
            <a:off x="4194959" y="321734"/>
            <a:ext cx="3797570" cy="2010551"/>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5" name="Marcador de contenido 4" descr="Imagen que contiene tabla&#10;&#10;Descripción generada automáticamente">
            <a:extLst>
              <a:ext uri="{FF2B5EF4-FFF2-40B4-BE49-F238E27FC236}">
                <a16:creationId xmlns:a16="http://schemas.microsoft.com/office/drawing/2014/main" id="{DE4785B2-33A6-4681-B378-2AB780F95C97}"/>
              </a:ext>
            </a:extLst>
          </p:cNvPr>
          <p:cNvPicPr>
            <a:picLocks noGrp="1" noChangeAspect="1"/>
          </p:cNvPicPr>
          <p:nvPr>
            <p:ph idx="1"/>
          </p:nvPr>
        </p:nvPicPr>
        <p:blipFill rotWithShape="1">
          <a:blip r:embed="rId6">
            <a:extLst>
              <a:ext uri="{837473B0-CC2E-450A-ABE3-18F120FF3D39}">
                <a1611:picAttrSrcUrl xmlns:a1611="http://schemas.microsoft.com/office/drawing/2016/11/main" r:id="rId7"/>
              </a:ext>
            </a:extLst>
          </a:blip>
          <a:srcRect t="11453" r="1" b="9342"/>
          <a:stretch/>
        </p:blipFill>
        <p:spPr>
          <a:xfrm>
            <a:off x="4190180" y="2422097"/>
            <a:ext cx="3794760" cy="2013804"/>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alimentos, comida, fruta, tabla&#10;&#10;Descripción generada automáticamente">
            <a:extLst>
              <a:ext uri="{FF2B5EF4-FFF2-40B4-BE49-F238E27FC236}">
                <a16:creationId xmlns:a16="http://schemas.microsoft.com/office/drawing/2014/main" id="{F16FBCB1-D4A5-4D02-B161-9E21A82365F6}"/>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15072" r="15642" b="-3"/>
          <a:stretch/>
        </p:blipFill>
        <p:spPr>
          <a:xfrm>
            <a:off x="8086176" y="321733"/>
            <a:ext cx="3797984" cy="4111321"/>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16" name="Imagen 15" descr="Imagen que contiene comida, nuez, plátano, plato&#10;&#10;Descripción generada automáticamente">
            <a:extLst>
              <a:ext uri="{FF2B5EF4-FFF2-40B4-BE49-F238E27FC236}">
                <a16:creationId xmlns:a16="http://schemas.microsoft.com/office/drawing/2014/main" id="{C3F85B48-6D57-42C8-8C5A-F720AC1E49C8}"/>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t="14161" r="1" b="6466"/>
          <a:stretch/>
        </p:blipFill>
        <p:spPr>
          <a:xfrm>
            <a:off x="307840" y="4525715"/>
            <a:ext cx="3794760" cy="2010551"/>
          </a:xfrm>
          <a:prstGeom prst="rect">
            <a:avLst/>
          </a:prstGeom>
          <a:scene3d>
            <a:camera prst="orthographicFront"/>
            <a:lightRig rig="contrasting" dir="t">
              <a:rot lat="0" lon="0" rev="3000000"/>
            </a:lightRig>
          </a:scene3d>
          <a:sp3d contourW="7620">
            <a:bevelT w="95250" h="31750"/>
            <a:contourClr>
              <a:srgbClr val="333333"/>
            </a:contourClr>
          </a:sp3d>
        </p:spPr>
      </p:pic>
      <p:cxnSp>
        <p:nvCxnSpPr>
          <p:cNvPr id="23" name="Straight Connector 2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6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492A6-E230-4A88-B42E-6D61BE9BD384}"/>
              </a:ext>
            </a:extLst>
          </p:cNvPr>
          <p:cNvSpPr>
            <a:spLocks noGrp="1"/>
          </p:cNvSpPr>
          <p:nvPr>
            <p:ph type="title"/>
          </p:nvPr>
        </p:nvSpPr>
        <p:spPr>
          <a:xfrm>
            <a:off x="293255" y="443883"/>
            <a:ext cx="5552045" cy="878890"/>
          </a:xfrm>
        </p:spPr>
        <p:txBody>
          <a:bodyPr/>
          <a:lstStyle/>
          <a:p>
            <a:r>
              <a:rPr lang="es-ES" dirty="0"/>
              <a:t>El comercio de esclavos</a:t>
            </a:r>
          </a:p>
        </p:txBody>
      </p:sp>
      <p:pic>
        <p:nvPicPr>
          <p:cNvPr id="5" name="Marcador de contenido 4" descr="Una captura de pantalla de un celular con letras&#10;&#10;Descripción generada automáticamente">
            <a:extLst>
              <a:ext uri="{FF2B5EF4-FFF2-40B4-BE49-F238E27FC236}">
                <a16:creationId xmlns:a16="http://schemas.microsoft.com/office/drawing/2014/main" id="{3D4A7840-F227-45C4-A18B-339A8711EE7A}"/>
              </a:ext>
            </a:extLst>
          </p:cNvPr>
          <p:cNvPicPr>
            <a:picLocks noGrp="1" noChangeAspect="1"/>
          </p:cNvPicPr>
          <p:nvPr>
            <p:ph idx="1"/>
          </p:nvPr>
        </p:nvPicPr>
        <p:blipFill>
          <a:blip r:embed="rId3"/>
          <a:stretch>
            <a:fillRect/>
          </a:stretch>
        </p:blipFill>
        <p:spPr>
          <a:xfrm>
            <a:off x="0" y="1509674"/>
            <a:ext cx="6362700" cy="4525685"/>
          </a:xfrm>
        </p:spPr>
      </p:pic>
      <p:pic>
        <p:nvPicPr>
          <p:cNvPr id="6" name="Elementos multimedia en línea 5" title="El comercio de esclavos en ￃﾁfrica durante en siglo XVII">
            <a:hlinkClick r:id="" action="ppaction://media"/>
            <a:extLst>
              <a:ext uri="{FF2B5EF4-FFF2-40B4-BE49-F238E27FC236}">
                <a16:creationId xmlns:a16="http://schemas.microsoft.com/office/drawing/2014/main" id="{BBE1B1FE-35E4-4C9E-9BF4-EB723E310D85}"/>
              </a:ext>
            </a:extLst>
          </p:cNvPr>
          <p:cNvPicPr>
            <a:picLocks noRot="1" noChangeAspect="1"/>
          </p:cNvPicPr>
          <p:nvPr>
            <a:videoFile r:link="rId1"/>
          </p:nvPr>
        </p:nvPicPr>
        <p:blipFill>
          <a:blip r:embed="rId4"/>
          <a:stretch>
            <a:fillRect/>
          </a:stretch>
        </p:blipFill>
        <p:spPr>
          <a:xfrm>
            <a:off x="6362700" y="1588117"/>
            <a:ext cx="5829300" cy="4368800"/>
          </a:xfrm>
          <a:prstGeom prst="rect">
            <a:avLst/>
          </a:prstGeom>
        </p:spPr>
      </p:pic>
    </p:spTree>
    <p:extLst>
      <p:ext uri="{BB962C8B-B14F-4D97-AF65-F5344CB8AC3E}">
        <p14:creationId xmlns:p14="http://schemas.microsoft.com/office/powerpoint/2010/main" val="9105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FBDC26C-DC36-4DDA-A70B-E7D71DB16005}"/>
              </a:ext>
            </a:extLst>
          </p:cNvPr>
          <p:cNvSpPr>
            <a:spLocks noGrp="1"/>
          </p:cNvSpPr>
          <p:nvPr>
            <p:ph type="title"/>
          </p:nvPr>
        </p:nvSpPr>
        <p:spPr>
          <a:xfrm>
            <a:off x="949920" y="1188637"/>
            <a:ext cx="3480030" cy="4480726"/>
          </a:xfrm>
        </p:spPr>
        <p:txBody>
          <a:bodyPr>
            <a:normAutofit/>
          </a:bodyPr>
          <a:lstStyle/>
          <a:p>
            <a:pPr algn="r"/>
            <a:r>
              <a:rPr lang="es-ES" sz="3600" dirty="0"/>
              <a:t>Características generales: siglos XVII -XVIII</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555D15B-9F19-45AE-9456-134DC4451CD9}"/>
              </a:ext>
            </a:extLst>
          </p:cNvPr>
          <p:cNvSpPr>
            <a:spLocks noGrp="1"/>
          </p:cNvSpPr>
          <p:nvPr>
            <p:ph idx="1"/>
          </p:nvPr>
        </p:nvSpPr>
        <p:spPr>
          <a:xfrm>
            <a:off x="5255260" y="1648870"/>
            <a:ext cx="4702848" cy="3560260"/>
          </a:xfrm>
        </p:spPr>
        <p:txBody>
          <a:bodyPr anchor="ctr">
            <a:normAutofit fontScale="85000" lnSpcReduction="20000"/>
          </a:bodyPr>
          <a:lstStyle/>
          <a:p>
            <a:pPr>
              <a:buFont typeface="Wingdings" panose="05000000000000000000" pitchFamily="2" charset="2"/>
              <a:buChar char="Ø"/>
            </a:pPr>
            <a:r>
              <a:rPr lang="es-ES" sz="1900" dirty="0"/>
              <a:t>Economía mercantilista.</a:t>
            </a:r>
          </a:p>
          <a:p>
            <a:pPr>
              <a:buFont typeface="Wingdings" panose="05000000000000000000" pitchFamily="2" charset="2"/>
              <a:buChar char="Ø"/>
            </a:pPr>
            <a:endParaRPr lang="es-ES" sz="1900" dirty="0"/>
          </a:p>
          <a:p>
            <a:pPr>
              <a:buFont typeface="Wingdings" panose="05000000000000000000" pitchFamily="2" charset="2"/>
              <a:buChar char="Ø"/>
            </a:pPr>
            <a:r>
              <a:rPr lang="es-ES" sz="1900" dirty="0"/>
              <a:t>Exportación de materias primas: minería, ganadería y agricultura.</a:t>
            </a:r>
          </a:p>
          <a:p>
            <a:pPr>
              <a:buFont typeface="Wingdings" panose="05000000000000000000" pitchFamily="2" charset="2"/>
              <a:buChar char="Ø"/>
            </a:pPr>
            <a:endParaRPr lang="es-ES" sz="1900" dirty="0"/>
          </a:p>
          <a:p>
            <a:pPr>
              <a:buFont typeface="Wingdings" panose="05000000000000000000" pitchFamily="2" charset="2"/>
              <a:buChar char="Ø"/>
            </a:pPr>
            <a:r>
              <a:rPr lang="es-ES" sz="1900" dirty="0"/>
              <a:t>Mano de obra esclava e indígena.</a:t>
            </a:r>
          </a:p>
          <a:p>
            <a:pPr>
              <a:buFont typeface="Wingdings" panose="05000000000000000000" pitchFamily="2" charset="2"/>
              <a:buChar char="Ø"/>
            </a:pPr>
            <a:endParaRPr lang="es-ES" sz="1900" dirty="0"/>
          </a:p>
          <a:p>
            <a:pPr>
              <a:buFont typeface="Wingdings" panose="05000000000000000000" pitchFamily="2" charset="2"/>
              <a:buChar char="Ø"/>
            </a:pPr>
            <a:r>
              <a:rPr lang="es-ES" sz="1900" dirty="0"/>
              <a:t>Comercio mediante transatlántico.</a:t>
            </a:r>
          </a:p>
          <a:p>
            <a:pPr>
              <a:buFont typeface="Wingdings" panose="05000000000000000000" pitchFamily="2" charset="2"/>
              <a:buChar char="Ø"/>
            </a:pPr>
            <a:endParaRPr lang="es-ES" sz="1900" dirty="0"/>
          </a:p>
          <a:p>
            <a:pPr>
              <a:buFont typeface="Wingdings" panose="05000000000000000000" pitchFamily="2" charset="2"/>
              <a:buChar char="Ø"/>
            </a:pPr>
            <a:r>
              <a:rPr lang="es-ES" sz="1900" dirty="0"/>
              <a:t>Existencia de monopolios comerciales.</a:t>
            </a:r>
          </a:p>
          <a:p>
            <a:pPr>
              <a:buFont typeface="Wingdings" panose="05000000000000000000" pitchFamily="2" charset="2"/>
              <a:buChar char="Ø"/>
            </a:pPr>
            <a:endParaRPr lang="es-ES" sz="1900" dirty="0"/>
          </a:p>
          <a:p>
            <a:pPr>
              <a:buFont typeface="Wingdings" panose="05000000000000000000" pitchFamily="2" charset="2"/>
              <a:buChar char="Ø"/>
            </a:pPr>
            <a:r>
              <a:rPr lang="es-ES" sz="1900" dirty="0"/>
              <a:t>Contrabando y piratería.</a:t>
            </a:r>
          </a:p>
        </p:txBody>
      </p:sp>
    </p:spTree>
    <p:extLst>
      <p:ext uri="{BB962C8B-B14F-4D97-AF65-F5344CB8AC3E}">
        <p14:creationId xmlns:p14="http://schemas.microsoft.com/office/powerpoint/2010/main" val="18786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F979B0-5A75-4AA3-9D73-5B1F400928A6}"/>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600" dirty="0">
                <a:solidFill>
                  <a:srgbClr val="FFFFFF"/>
                </a:solidFill>
              </a:rPr>
              <a:t>Comercio “triangular”</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texto, mapa&#10;&#10;Descripción generada automáticamente">
            <a:extLst>
              <a:ext uri="{FF2B5EF4-FFF2-40B4-BE49-F238E27FC236}">
                <a16:creationId xmlns:a16="http://schemas.microsoft.com/office/drawing/2014/main" id="{1663F23F-FAD7-4D0C-AB3D-14801AAF6A4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7" r="159"/>
          <a:stretch/>
        </p:blipFill>
        <p:spPr>
          <a:xfrm>
            <a:off x="394844" y="942538"/>
            <a:ext cx="8463089" cy="4808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84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B7414-E570-4EAC-813E-3713E43DCB44}"/>
              </a:ext>
            </a:extLst>
          </p:cNvPr>
          <p:cNvSpPr>
            <a:spLocks noGrp="1"/>
          </p:cNvSpPr>
          <p:nvPr>
            <p:ph type="title"/>
          </p:nvPr>
        </p:nvSpPr>
        <p:spPr>
          <a:xfrm>
            <a:off x="838200" y="0"/>
            <a:ext cx="10515600" cy="1325563"/>
          </a:xfrm>
        </p:spPr>
        <p:txBody>
          <a:bodyPr/>
          <a:lstStyle/>
          <a:p>
            <a:r>
              <a:rPr lang="es-ES" dirty="0"/>
              <a:t>Cambios en la administración de la corona</a:t>
            </a:r>
          </a:p>
        </p:txBody>
      </p:sp>
      <p:pic>
        <p:nvPicPr>
          <p:cNvPr id="5" name="Marcador de contenido 4" descr="Captura de pantalla de un celular con texto e imagen&#10;&#10;Descripción generada automáticamente">
            <a:extLst>
              <a:ext uri="{FF2B5EF4-FFF2-40B4-BE49-F238E27FC236}">
                <a16:creationId xmlns:a16="http://schemas.microsoft.com/office/drawing/2014/main" id="{4E69ADBA-FFE2-437F-97D5-3B650B6E46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61"/>
          <a:stretch/>
        </p:blipFill>
        <p:spPr>
          <a:xfrm>
            <a:off x="4057997" y="1100830"/>
            <a:ext cx="8096651" cy="5757169"/>
          </a:xfrm>
        </p:spPr>
      </p:pic>
      <p:pic>
        <p:nvPicPr>
          <p:cNvPr id="7" name="Imagen 6" descr="Imagen que contiene interior, mujer, persona, parado&#10;&#10;Descripción generada automáticamente">
            <a:extLst>
              <a:ext uri="{FF2B5EF4-FFF2-40B4-BE49-F238E27FC236}">
                <a16:creationId xmlns:a16="http://schemas.microsoft.com/office/drawing/2014/main" id="{8C2CCCAC-7216-4A00-9F18-BF93016AAB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9050" y="1318907"/>
            <a:ext cx="3746359" cy="4754754"/>
          </a:xfrm>
          <a:prstGeom prst="rect">
            <a:avLst/>
          </a:prstGeom>
        </p:spPr>
      </p:pic>
      <p:sp>
        <p:nvSpPr>
          <p:cNvPr id="8" name="CuadroTexto 7">
            <a:extLst>
              <a:ext uri="{FF2B5EF4-FFF2-40B4-BE49-F238E27FC236}">
                <a16:creationId xmlns:a16="http://schemas.microsoft.com/office/drawing/2014/main" id="{59366DC0-9CAF-4273-9C76-771FC9E66B58}"/>
              </a:ext>
            </a:extLst>
          </p:cNvPr>
          <p:cNvSpPr txBox="1"/>
          <p:nvPr/>
        </p:nvSpPr>
        <p:spPr>
          <a:xfrm>
            <a:off x="0" y="6073661"/>
            <a:ext cx="434671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000" dirty="0"/>
              <a:t>Carlos II, de la casa Habsburgo, muere sin dejar descendientes en el año 1700</a:t>
            </a:r>
          </a:p>
        </p:txBody>
      </p:sp>
      <p:sp>
        <p:nvSpPr>
          <p:cNvPr id="9" name="Flecha: a la derecha 8">
            <a:extLst>
              <a:ext uri="{FF2B5EF4-FFF2-40B4-BE49-F238E27FC236}">
                <a16:creationId xmlns:a16="http://schemas.microsoft.com/office/drawing/2014/main" id="{244C2158-859C-42AA-B7A2-DC2505DB26DE}"/>
              </a:ext>
            </a:extLst>
          </p:cNvPr>
          <p:cNvSpPr/>
          <p:nvPr/>
        </p:nvSpPr>
        <p:spPr>
          <a:xfrm>
            <a:off x="3664548" y="3409777"/>
            <a:ext cx="1046277" cy="586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4358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031" y="159346"/>
            <a:ext cx="3715109" cy="577673"/>
          </a:xfrm>
        </p:spPr>
        <p:txBody>
          <a:bodyPr>
            <a:normAutofit fontScale="90000"/>
          </a:bodyPr>
          <a:lstStyle/>
          <a:p>
            <a:r>
              <a:rPr lang="es-MX" dirty="0"/>
              <a:t>Dinastía Borbón </a:t>
            </a:r>
          </a:p>
        </p:txBody>
      </p:sp>
      <p:sp>
        <p:nvSpPr>
          <p:cNvPr id="3" name="Marcador de contenido 2"/>
          <p:cNvSpPr>
            <a:spLocks noGrp="1"/>
          </p:cNvSpPr>
          <p:nvPr>
            <p:ph idx="1"/>
          </p:nvPr>
        </p:nvSpPr>
        <p:spPr>
          <a:xfrm>
            <a:off x="462031" y="898279"/>
            <a:ext cx="5633969" cy="1602378"/>
          </a:xfrm>
        </p:spPr>
        <p:txBody>
          <a:bodyPr>
            <a:normAutofit/>
          </a:bodyPr>
          <a:lstStyle/>
          <a:p>
            <a:pPr marL="0" indent="0" algn="just">
              <a:buNone/>
            </a:pPr>
            <a:r>
              <a:rPr lang="es-MX" sz="2400" dirty="0"/>
              <a:t>Implemento una serie de reformas, las cuales tenían como objetivo </a:t>
            </a:r>
            <a:r>
              <a:rPr lang="es-MX" sz="2400" b="1" dirty="0"/>
              <a:t>flexibizar</a:t>
            </a:r>
            <a:r>
              <a:rPr lang="es-MX" sz="2400" dirty="0"/>
              <a:t> </a:t>
            </a:r>
            <a:r>
              <a:rPr lang="es-MX" sz="2400" b="1" dirty="0"/>
              <a:t>el comercio </a:t>
            </a:r>
            <a:r>
              <a:rPr lang="es-MX" sz="2400" dirty="0"/>
              <a:t>colonial y </a:t>
            </a:r>
            <a:r>
              <a:rPr lang="es-MX" sz="2400" b="1" dirty="0"/>
              <a:t>aumentar los beneficios </a:t>
            </a:r>
            <a:r>
              <a:rPr lang="es-MX" sz="2400" dirty="0"/>
              <a:t>de la Corona</a:t>
            </a:r>
            <a:r>
              <a:rPr lang="es-MX" dirty="0"/>
              <a:t>.</a:t>
            </a:r>
          </a:p>
        </p:txBody>
      </p:sp>
      <p:graphicFrame>
        <p:nvGraphicFramePr>
          <p:cNvPr id="6" name="Marcador de contenido 3"/>
          <p:cNvGraphicFramePr>
            <a:graphicFrameLocks/>
          </p:cNvGraphicFramePr>
          <p:nvPr>
            <p:extLst>
              <p:ext uri="{D42A27DB-BD31-4B8C-83A1-F6EECF244321}">
                <p14:modId xmlns:p14="http://schemas.microsoft.com/office/powerpoint/2010/main" val="401286197"/>
              </p:ext>
            </p:extLst>
          </p:nvPr>
        </p:nvGraphicFramePr>
        <p:xfrm>
          <a:off x="154357" y="2367844"/>
          <a:ext cx="6048102" cy="397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descr="Captura de pantalla de un celular&#10;&#10;Descripción generada automáticamente">
            <a:extLst>
              <a:ext uri="{FF2B5EF4-FFF2-40B4-BE49-F238E27FC236}">
                <a16:creationId xmlns:a16="http://schemas.microsoft.com/office/drawing/2014/main" id="{0BCA39BD-FB7D-46DB-819E-5BC9B5D1F9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8946" y="634702"/>
            <a:ext cx="5565732" cy="6019049"/>
          </a:xfrm>
          <a:prstGeom prst="rect">
            <a:avLst/>
          </a:prstGeom>
        </p:spPr>
      </p:pic>
    </p:spTree>
    <p:extLst>
      <p:ext uri="{BB962C8B-B14F-4D97-AF65-F5344CB8AC3E}">
        <p14:creationId xmlns:p14="http://schemas.microsoft.com/office/powerpoint/2010/main" val="358063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0F41D-9ADC-4507-8AA2-A9D534F283BB}"/>
              </a:ext>
            </a:extLst>
          </p:cNvPr>
          <p:cNvPicPr>
            <a:picLocks noChangeAspect="1"/>
          </p:cNvPicPr>
          <p:nvPr/>
        </p:nvPicPr>
        <p:blipFill rotWithShape="1">
          <a:blip r:embed="rId2">
            <a:duotone>
              <a:prstClr val="black"/>
              <a:schemeClr val="tx2">
                <a:tint val="45000"/>
                <a:satMod val="400000"/>
              </a:schemeClr>
            </a:duotone>
          </a:blip>
          <a:srcRect t="1510" b="1422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ítulo 1">
            <a:extLst>
              <a:ext uri="{FF2B5EF4-FFF2-40B4-BE49-F238E27FC236}">
                <a16:creationId xmlns:a16="http://schemas.microsoft.com/office/drawing/2014/main" id="{7E7FD657-3B77-411D-BABD-6D9023A3B847}"/>
              </a:ext>
            </a:extLst>
          </p:cNvPr>
          <p:cNvSpPr>
            <a:spLocks noGrp="1"/>
          </p:cNvSpPr>
          <p:nvPr>
            <p:ph type="title"/>
          </p:nvPr>
        </p:nvSpPr>
        <p:spPr>
          <a:xfrm>
            <a:off x="4050889" y="365758"/>
            <a:ext cx="6784259" cy="1828800"/>
          </a:xfrm>
        </p:spPr>
        <p:txBody>
          <a:bodyPr>
            <a:normAutofit/>
          </a:bodyPr>
          <a:lstStyle/>
          <a:p>
            <a:r>
              <a:rPr lang="es-ES" sz="4800">
                <a:solidFill>
                  <a:schemeClr val="tx1">
                    <a:lumMod val="85000"/>
                    <a:lumOff val="15000"/>
                  </a:schemeClr>
                </a:solidFill>
              </a:rPr>
              <a:t>Consecuencias de la reformas</a:t>
            </a:r>
          </a:p>
        </p:txBody>
      </p:sp>
      <p:sp>
        <p:nvSpPr>
          <p:cNvPr id="3" name="Marcador de contenido 2">
            <a:extLst>
              <a:ext uri="{FF2B5EF4-FFF2-40B4-BE49-F238E27FC236}">
                <a16:creationId xmlns:a16="http://schemas.microsoft.com/office/drawing/2014/main" id="{9295E179-97F0-4746-B843-8258F4B7EAD4}"/>
              </a:ext>
            </a:extLst>
          </p:cNvPr>
          <p:cNvSpPr>
            <a:spLocks noGrp="1"/>
          </p:cNvSpPr>
          <p:nvPr>
            <p:ph idx="1"/>
          </p:nvPr>
        </p:nvSpPr>
        <p:spPr>
          <a:xfrm>
            <a:off x="4050889" y="2324100"/>
            <a:ext cx="6784259" cy="3875087"/>
          </a:xfrm>
        </p:spPr>
        <p:txBody>
          <a:bodyPr>
            <a:normAutofit/>
          </a:bodyPr>
          <a:lstStyle/>
          <a:p>
            <a:pPr marL="0" indent="0" algn="just">
              <a:buNone/>
            </a:pPr>
            <a:r>
              <a:rPr lang="es-ES" sz="1900" dirty="0"/>
              <a:t>“El historiador chileno Sergio Villalobos plantea que el incremento del comercio precipitó la quiebra de los comerciantes locales, ya que sus negocios se vieron perjudicados por el descenso del precio de los productos manufacturados. En este sentido, una mayoría abrumadora de comerciantes criollos estimó que la amplitud del comercio fue excesiva. En general este grupo estuvo interesado en mantener un abastecimiento escaso propicio para el alza de los precios y los buenos negocios. Así, este sector se benefició de las restricciones al comercio, ya que permitieron realizar buenas operaciones con poco esfuerzo e inventiva. Más graves fueron las consecuencias para la industria artesanal local que fue desplazada por la competencia extranjera menos rústica, más elaborada y más barata”</a:t>
            </a:r>
          </a:p>
          <a:p>
            <a:pPr marL="0" indent="0">
              <a:buNone/>
            </a:pPr>
            <a:r>
              <a:rPr lang="es-ES" sz="1900" dirty="0"/>
              <a:t>Fuente: memoriachilena.gob.cl</a:t>
            </a:r>
          </a:p>
        </p:txBody>
      </p:sp>
      <p:sp>
        <p:nvSpPr>
          <p:cNvPr id="11" name="Rectangle 10">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19146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941</Words>
  <Application>Microsoft Office PowerPoint</Application>
  <PresentationFormat>Panorámica</PresentationFormat>
  <Paragraphs>102</Paragraphs>
  <Slides>23</Slides>
  <Notes>2</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Century Schoolbook</vt:lpstr>
      <vt:lpstr>Wingdings</vt:lpstr>
      <vt:lpstr>Tema de Office</vt:lpstr>
      <vt:lpstr>COMERCIO COLONIAL</vt:lpstr>
      <vt:lpstr>Objetivo</vt:lpstr>
      <vt:lpstr>Principales exportaciones coloniales</vt:lpstr>
      <vt:lpstr>El comercio de esclavos</vt:lpstr>
      <vt:lpstr>Características generales: siglos XVII -XVIII</vt:lpstr>
      <vt:lpstr>Comercio “triangular”</vt:lpstr>
      <vt:lpstr>Cambios en la administración de la corona</vt:lpstr>
      <vt:lpstr>Dinastía Borbón </vt:lpstr>
      <vt:lpstr>Consecuencias de la reformas</vt:lpstr>
      <vt:lpstr>Actividad</vt:lpstr>
      <vt:lpstr>Considerando lo aprendido en clases y los contenidos de las páginas 98 y 99 de tu texto de estudiante, responde las siguientes preguntas:  1. ¿Cuáles fueron las principales actividades productivas desarrolladas en América colonial? ¿En qué zonas se desarrollaron?  2. ¿A quiénes se utilizó como mano de obra en cada una de estas actividades?  3.¿Cómo crees que incidió esta realidad en la posterior configuración de las economías americanas?</vt:lpstr>
      <vt:lpstr>Economía colonial</vt:lpstr>
      <vt:lpstr>Zonas productivas:</vt:lpstr>
      <vt:lpstr>Sistemas de trabajo colonial</vt:lpstr>
      <vt:lpstr>La Mita</vt:lpstr>
      <vt:lpstr>Presentación de PowerPoint</vt:lpstr>
      <vt:lpstr>La esclavitud</vt:lpstr>
      <vt:lpstr>La hacienda</vt:lpstr>
      <vt:lpstr>Características</vt:lpstr>
      <vt:lpstr>Grupos sociales de la Hacienda</vt:lpstr>
      <vt:lpstr>Grupos Sociales en la Hacienda </vt:lpstr>
      <vt:lpstr>Grupos sociales en la Hacienda </vt:lpstr>
      <vt:lpstr>Actividad: vida y relaciones de género en la hacienda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COMERCIO COLONIAL 2</dc:title>
  <dc:creator>Abraham López</dc:creator>
  <cp:lastModifiedBy>Carmen Barros Ortega</cp:lastModifiedBy>
  <cp:revision>9</cp:revision>
  <dcterms:created xsi:type="dcterms:W3CDTF">2020-09-22T10:43:17Z</dcterms:created>
  <dcterms:modified xsi:type="dcterms:W3CDTF">2021-09-09T19:46:32Z</dcterms:modified>
</cp:coreProperties>
</file>