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11"/>
  </p:notesMasterIdLst>
  <p:sldIdLst>
    <p:sldId id="256" r:id="rId2"/>
    <p:sldId id="257" r:id="rId3"/>
    <p:sldId id="259" r:id="rId4"/>
    <p:sldId id="261" r:id="rId5"/>
    <p:sldId id="262" r:id="rId6"/>
    <p:sldId id="268" r:id="rId7"/>
    <p:sldId id="267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 varScale="1">
        <p:scale>
          <a:sx n="48" d="100"/>
          <a:sy n="48" d="100"/>
        </p:scale>
        <p:origin x="5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DF032B-BAF8-4670-BFA7-FDBD2AA7FF9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032517-C45A-4DDF-B786-2E60FF2C3F93}">
      <dgm:prSet/>
      <dgm:spPr/>
      <dgm:t>
        <a:bodyPr/>
        <a:lstStyle/>
        <a:p>
          <a:r>
            <a:rPr lang="es-CL" dirty="0"/>
            <a:t>¿Qué características tenía la religión europea durante la Edad Media? (menciona al menos 3)</a:t>
          </a:r>
          <a:endParaRPr lang="en-US" dirty="0"/>
        </a:p>
      </dgm:t>
    </dgm:pt>
    <dgm:pt modelId="{B06F3BE9-F7E5-4DB5-A5D5-602E3E3604C4}" type="parTrans" cxnId="{843C7454-27BA-463D-A93D-756C94EC92D6}">
      <dgm:prSet/>
      <dgm:spPr/>
      <dgm:t>
        <a:bodyPr/>
        <a:lstStyle/>
        <a:p>
          <a:endParaRPr lang="en-US"/>
        </a:p>
      </dgm:t>
    </dgm:pt>
    <dgm:pt modelId="{4AC1E467-5840-42A6-9A04-E66BFD65E7A5}" type="sibTrans" cxnId="{843C7454-27BA-463D-A93D-756C94EC92D6}">
      <dgm:prSet/>
      <dgm:spPr/>
      <dgm:t>
        <a:bodyPr/>
        <a:lstStyle/>
        <a:p>
          <a:endParaRPr lang="en-US"/>
        </a:p>
      </dgm:t>
    </dgm:pt>
    <dgm:pt modelId="{05E75FA8-ED43-444D-8905-E6578ADA27DB}">
      <dgm:prSet/>
      <dgm:spPr/>
      <dgm:t>
        <a:bodyPr/>
        <a:lstStyle/>
        <a:p>
          <a:r>
            <a:rPr lang="es-CL"/>
            <a:t>¿Por qué la forma de pensamiento religioso era importante durante la Edad Media?</a:t>
          </a:r>
          <a:endParaRPr lang="en-US"/>
        </a:p>
      </dgm:t>
    </dgm:pt>
    <dgm:pt modelId="{7E488E84-7463-4E3B-800C-89DDD227CCAE}" type="parTrans" cxnId="{C89D742E-9708-47C6-862C-E6C49E9F6C91}">
      <dgm:prSet/>
      <dgm:spPr/>
      <dgm:t>
        <a:bodyPr/>
        <a:lstStyle/>
        <a:p>
          <a:endParaRPr lang="en-US"/>
        </a:p>
      </dgm:t>
    </dgm:pt>
    <dgm:pt modelId="{ED705DB1-AAAA-4B8B-B51B-48CF44F37AFE}" type="sibTrans" cxnId="{C89D742E-9708-47C6-862C-E6C49E9F6C91}">
      <dgm:prSet/>
      <dgm:spPr/>
      <dgm:t>
        <a:bodyPr/>
        <a:lstStyle/>
        <a:p>
          <a:endParaRPr lang="en-US"/>
        </a:p>
      </dgm:t>
    </dgm:pt>
    <dgm:pt modelId="{B9550675-F646-4C7B-A2F3-6B5AE9F6C4F8}">
      <dgm:prSet/>
      <dgm:spPr/>
      <dgm:t>
        <a:bodyPr/>
        <a:lstStyle/>
        <a:p>
          <a:r>
            <a:rPr lang="es-CL"/>
            <a:t>¿Cómo es el pensamiento religioso en la actualidad?</a:t>
          </a:r>
          <a:endParaRPr lang="en-US"/>
        </a:p>
      </dgm:t>
    </dgm:pt>
    <dgm:pt modelId="{36C66FE9-EFD2-41B2-A02A-608C41A9CEA0}" type="parTrans" cxnId="{43067154-4CFE-4C21-AF13-BE7A32566862}">
      <dgm:prSet/>
      <dgm:spPr/>
      <dgm:t>
        <a:bodyPr/>
        <a:lstStyle/>
        <a:p>
          <a:endParaRPr lang="en-US"/>
        </a:p>
      </dgm:t>
    </dgm:pt>
    <dgm:pt modelId="{0C17AC79-A604-4B20-AA16-0C3F778914EA}" type="sibTrans" cxnId="{43067154-4CFE-4C21-AF13-BE7A32566862}">
      <dgm:prSet/>
      <dgm:spPr/>
      <dgm:t>
        <a:bodyPr/>
        <a:lstStyle/>
        <a:p>
          <a:endParaRPr lang="en-US"/>
        </a:p>
      </dgm:t>
    </dgm:pt>
    <dgm:pt modelId="{308C3AA6-8513-4AD3-885C-C566B97E6D5D}" type="pres">
      <dgm:prSet presAssocID="{E0DF032B-BAF8-4670-BFA7-FDBD2AA7FF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841004-1058-4F4F-AA23-CE25E663BDE1}" type="pres">
      <dgm:prSet presAssocID="{46032517-C45A-4DDF-B786-2E60FF2C3F93}" presName="hierRoot1" presStyleCnt="0"/>
      <dgm:spPr/>
    </dgm:pt>
    <dgm:pt modelId="{6B5E41BC-13A7-4EC6-A095-2502B92D064B}" type="pres">
      <dgm:prSet presAssocID="{46032517-C45A-4DDF-B786-2E60FF2C3F93}" presName="composite" presStyleCnt="0"/>
      <dgm:spPr/>
    </dgm:pt>
    <dgm:pt modelId="{9113A959-5F03-4DE7-9ABF-D5B18D6DD769}" type="pres">
      <dgm:prSet presAssocID="{46032517-C45A-4DDF-B786-2E60FF2C3F93}" presName="background" presStyleLbl="node0" presStyleIdx="0" presStyleCnt="3"/>
      <dgm:spPr/>
    </dgm:pt>
    <dgm:pt modelId="{ADE9E6EF-56E4-44CF-AD3A-E2ADF8D96D0C}" type="pres">
      <dgm:prSet presAssocID="{46032517-C45A-4DDF-B786-2E60FF2C3F93}" presName="text" presStyleLbl="fgAcc0" presStyleIdx="0" presStyleCnt="3">
        <dgm:presLayoutVars>
          <dgm:chPref val="3"/>
        </dgm:presLayoutVars>
      </dgm:prSet>
      <dgm:spPr/>
    </dgm:pt>
    <dgm:pt modelId="{E5D27BD8-9289-43E8-9711-E0B0AB145617}" type="pres">
      <dgm:prSet presAssocID="{46032517-C45A-4DDF-B786-2E60FF2C3F93}" presName="hierChild2" presStyleCnt="0"/>
      <dgm:spPr/>
    </dgm:pt>
    <dgm:pt modelId="{E0DC4B3E-18C3-458F-98AB-387C3EE7254C}" type="pres">
      <dgm:prSet presAssocID="{05E75FA8-ED43-444D-8905-E6578ADA27DB}" presName="hierRoot1" presStyleCnt="0"/>
      <dgm:spPr/>
    </dgm:pt>
    <dgm:pt modelId="{C4459502-57C0-4760-B737-EE5D9B6AC377}" type="pres">
      <dgm:prSet presAssocID="{05E75FA8-ED43-444D-8905-E6578ADA27DB}" presName="composite" presStyleCnt="0"/>
      <dgm:spPr/>
    </dgm:pt>
    <dgm:pt modelId="{1A89D3CD-BC7F-4CC5-B09C-0941C0360BB3}" type="pres">
      <dgm:prSet presAssocID="{05E75FA8-ED43-444D-8905-E6578ADA27DB}" presName="background" presStyleLbl="node0" presStyleIdx="1" presStyleCnt="3"/>
      <dgm:spPr/>
    </dgm:pt>
    <dgm:pt modelId="{C0D518E2-2215-4990-AE30-ADC895D3E235}" type="pres">
      <dgm:prSet presAssocID="{05E75FA8-ED43-444D-8905-E6578ADA27DB}" presName="text" presStyleLbl="fgAcc0" presStyleIdx="1" presStyleCnt="3">
        <dgm:presLayoutVars>
          <dgm:chPref val="3"/>
        </dgm:presLayoutVars>
      </dgm:prSet>
      <dgm:spPr/>
    </dgm:pt>
    <dgm:pt modelId="{56A2164A-0ABC-4150-9A5E-07CEDF8E7AD3}" type="pres">
      <dgm:prSet presAssocID="{05E75FA8-ED43-444D-8905-E6578ADA27DB}" presName="hierChild2" presStyleCnt="0"/>
      <dgm:spPr/>
    </dgm:pt>
    <dgm:pt modelId="{0F2395DE-B1AD-468D-A247-B078A01D67AA}" type="pres">
      <dgm:prSet presAssocID="{B9550675-F646-4C7B-A2F3-6B5AE9F6C4F8}" presName="hierRoot1" presStyleCnt="0"/>
      <dgm:spPr/>
    </dgm:pt>
    <dgm:pt modelId="{EDFBCE74-93F6-4601-8872-C9B35EA62516}" type="pres">
      <dgm:prSet presAssocID="{B9550675-F646-4C7B-A2F3-6B5AE9F6C4F8}" presName="composite" presStyleCnt="0"/>
      <dgm:spPr/>
    </dgm:pt>
    <dgm:pt modelId="{88FDCC0D-23A7-4895-8355-5B9E96696815}" type="pres">
      <dgm:prSet presAssocID="{B9550675-F646-4C7B-A2F3-6B5AE9F6C4F8}" presName="background" presStyleLbl="node0" presStyleIdx="2" presStyleCnt="3"/>
      <dgm:spPr/>
    </dgm:pt>
    <dgm:pt modelId="{09F4B048-3DBA-4AB7-8EE2-EEC61B3E3C76}" type="pres">
      <dgm:prSet presAssocID="{B9550675-F646-4C7B-A2F3-6B5AE9F6C4F8}" presName="text" presStyleLbl="fgAcc0" presStyleIdx="2" presStyleCnt="3">
        <dgm:presLayoutVars>
          <dgm:chPref val="3"/>
        </dgm:presLayoutVars>
      </dgm:prSet>
      <dgm:spPr/>
    </dgm:pt>
    <dgm:pt modelId="{51BEC23B-AF08-4BC4-8D7E-7DFA7ACF65F7}" type="pres">
      <dgm:prSet presAssocID="{B9550675-F646-4C7B-A2F3-6B5AE9F6C4F8}" presName="hierChild2" presStyleCnt="0"/>
      <dgm:spPr/>
    </dgm:pt>
  </dgm:ptLst>
  <dgm:cxnLst>
    <dgm:cxn modelId="{C89D742E-9708-47C6-862C-E6C49E9F6C91}" srcId="{E0DF032B-BAF8-4670-BFA7-FDBD2AA7FF91}" destId="{05E75FA8-ED43-444D-8905-E6578ADA27DB}" srcOrd="1" destOrd="0" parTransId="{7E488E84-7463-4E3B-800C-89DDD227CCAE}" sibTransId="{ED705DB1-AAAA-4B8B-B51B-48CF44F37AFE}"/>
    <dgm:cxn modelId="{43ED6A49-87E5-42D4-B40A-09A52BD61803}" type="presOf" srcId="{05E75FA8-ED43-444D-8905-E6578ADA27DB}" destId="{C0D518E2-2215-4990-AE30-ADC895D3E235}" srcOrd="0" destOrd="0" presId="urn:microsoft.com/office/officeart/2005/8/layout/hierarchy1"/>
    <dgm:cxn modelId="{94A6586F-FC71-4E07-B312-07807705126D}" type="presOf" srcId="{B9550675-F646-4C7B-A2F3-6B5AE9F6C4F8}" destId="{09F4B048-3DBA-4AB7-8EE2-EEC61B3E3C76}" srcOrd="0" destOrd="0" presId="urn:microsoft.com/office/officeart/2005/8/layout/hierarchy1"/>
    <dgm:cxn modelId="{43067154-4CFE-4C21-AF13-BE7A32566862}" srcId="{E0DF032B-BAF8-4670-BFA7-FDBD2AA7FF91}" destId="{B9550675-F646-4C7B-A2F3-6B5AE9F6C4F8}" srcOrd="2" destOrd="0" parTransId="{36C66FE9-EFD2-41B2-A02A-608C41A9CEA0}" sibTransId="{0C17AC79-A604-4B20-AA16-0C3F778914EA}"/>
    <dgm:cxn modelId="{843C7454-27BA-463D-A93D-756C94EC92D6}" srcId="{E0DF032B-BAF8-4670-BFA7-FDBD2AA7FF91}" destId="{46032517-C45A-4DDF-B786-2E60FF2C3F93}" srcOrd="0" destOrd="0" parTransId="{B06F3BE9-F7E5-4DB5-A5D5-602E3E3604C4}" sibTransId="{4AC1E467-5840-42A6-9A04-E66BFD65E7A5}"/>
    <dgm:cxn modelId="{7318C391-8723-44DA-9F3A-B301E2BB7EDB}" type="presOf" srcId="{E0DF032B-BAF8-4670-BFA7-FDBD2AA7FF91}" destId="{308C3AA6-8513-4AD3-885C-C566B97E6D5D}" srcOrd="0" destOrd="0" presId="urn:microsoft.com/office/officeart/2005/8/layout/hierarchy1"/>
    <dgm:cxn modelId="{AAAB74FB-B57A-4D7F-AEAA-96E4AA5B9BB0}" type="presOf" srcId="{46032517-C45A-4DDF-B786-2E60FF2C3F93}" destId="{ADE9E6EF-56E4-44CF-AD3A-E2ADF8D96D0C}" srcOrd="0" destOrd="0" presId="urn:microsoft.com/office/officeart/2005/8/layout/hierarchy1"/>
    <dgm:cxn modelId="{0BAA76CA-E2DA-43E3-BDCA-87E11DB7DD1D}" type="presParOf" srcId="{308C3AA6-8513-4AD3-885C-C566B97E6D5D}" destId="{FF841004-1058-4F4F-AA23-CE25E663BDE1}" srcOrd="0" destOrd="0" presId="urn:microsoft.com/office/officeart/2005/8/layout/hierarchy1"/>
    <dgm:cxn modelId="{4EAFD56E-AB17-4360-9CA1-1E8CDF54F51E}" type="presParOf" srcId="{FF841004-1058-4F4F-AA23-CE25E663BDE1}" destId="{6B5E41BC-13A7-4EC6-A095-2502B92D064B}" srcOrd="0" destOrd="0" presId="urn:microsoft.com/office/officeart/2005/8/layout/hierarchy1"/>
    <dgm:cxn modelId="{59D68BD3-94C5-4DFA-9011-B794B7560059}" type="presParOf" srcId="{6B5E41BC-13A7-4EC6-A095-2502B92D064B}" destId="{9113A959-5F03-4DE7-9ABF-D5B18D6DD769}" srcOrd="0" destOrd="0" presId="urn:microsoft.com/office/officeart/2005/8/layout/hierarchy1"/>
    <dgm:cxn modelId="{9F8FEC52-5415-4185-9297-1B4091EA6770}" type="presParOf" srcId="{6B5E41BC-13A7-4EC6-A095-2502B92D064B}" destId="{ADE9E6EF-56E4-44CF-AD3A-E2ADF8D96D0C}" srcOrd="1" destOrd="0" presId="urn:microsoft.com/office/officeart/2005/8/layout/hierarchy1"/>
    <dgm:cxn modelId="{242CBBEA-A41B-40F8-A4A3-14A0906B4788}" type="presParOf" srcId="{FF841004-1058-4F4F-AA23-CE25E663BDE1}" destId="{E5D27BD8-9289-43E8-9711-E0B0AB145617}" srcOrd="1" destOrd="0" presId="urn:microsoft.com/office/officeart/2005/8/layout/hierarchy1"/>
    <dgm:cxn modelId="{64AE6B92-25F7-4710-81BA-D4E7BAE5D558}" type="presParOf" srcId="{308C3AA6-8513-4AD3-885C-C566B97E6D5D}" destId="{E0DC4B3E-18C3-458F-98AB-387C3EE7254C}" srcOrd="1" destOrd="0" presId="urn:microsoft.com/office/officeart/2005/8/layout/hierarchy1"/>
    <dgm:cxn modelId="{AD11E7DC-1987-4595-8C0C-4F2756167182}" type="presParOf" srcId="{E0DC4B3E-18C3-458F-98AB-387C3EE7254C}" destId="{C4459502-57C0-4760-B737-EE5D9B6AC377}" srcOrd="0" destOrd="0" presId="urn:microsoft.com/office/officeart/2005/8/layout/hierarchy1"/>
    <dgm:cxn modelId="{69766615-BC34-4549-AB5A-96510F5196E8}" type="presParOf" srcId="{C4459502-57C0-4760-B737-EE5D9B6AC377}" destId="{1A89D3CD-BC7F-4CC5-B09C-0941C0360BB3}" srcOrd="0" destOrd="0" presId="urn:microsoft.com/office/officeart/2005/8/layout/hierarchy1"/>
    <dgm:cxn modelId="{5DE253AB-9C42-4E5A-847D-D9994EA60942}" type="presParOf" srcId="{C4459502-57C0-4760-B737-EE5D9B6AC377}" destId="{C0D518E2-2215-4990-AE30-ADC895D3E235}" srcOrd="1" destOrd="0" presId="urn:microsoft.com/office/officeart/2005/8/layout/hierarchy1"/>
    <dgm:cxn modelId="{DE0557A0-0A32-4B24-AD6D-6B7C9992EC81}" type="presParOf" srcId="{E0DC4B3E-18C3-458F-98AB-387C3EE7254C}" destId="{56A2164A-0ABC-4150-9A5E-07CEDF8E7AD3}" srcOrd="1" destOrd="0" presId="urn:microsoft.com/office/officeart/2005/8/layout/hierarchy1"/>
    <dgm:cxn modelId="{436498E8-AC18-4B18-BB61-0ED16CE5DFD5}" type="presParOf" srcId="{308C3AA6-8513-4AD3-885C-C566B97E6D5D}" destId="{0F2395DE-B1AD-468D-A247-B078A01D67AA}" srcOrd="2" destOrd="0" presId="urn:microsoft.com/office/officeart/2005/8/layout/hierarchy1"/>
    <dgm:cxn modelId="{E497B718-F516-4D69-9DD0-B3DF481F2704}" type="presParOf" srcId="{0F2395DE-B1AD-468D-A247-B078A01D67AA}" destId="{EDFBCE74-93F6-4601-8872-C9B35EA62516}" srcOrd="0" destOrd="0" presId="urn:microsoft.com/office/officeart/2005/8/layout/hierarchy1"/>
    <dgm:cxn modelId="{F1576CFF-C64D-4F34-A899-24B81F72673B}" type="presParOf" srcId="{EDFBCE74-93F6-4601-8872-C9B35EA62516}" destId="{88FDCC0D-23A7-4895-8355-5B9E96696815}" srcOrd="0" destOrd="0" presId="urn:microsoft.com/office/officeart/2005/8/layout/hierarchy1"/>
    <dgm:cxn modelId="{AD782B08-EF32-4B02-A5F1-ED42D461F142}" type="presParOf" srcId="{EDFBCE74-93F6-4601-8872-C9B35EA62516}" destId="{09F4B048-3DBA-4AB7-8EE2-EEC61B3E3C76}" srcOrd="1" destOrd="0" presId="urn:microsoft.com/office/officeart/2005/8/layout/hierarchy1"/>
    <dgm:cxn modelId="{CBD83BEF-AAA1-4418-943A-3F93AD7B4D25}" type="presParOf" srcId="{0F2395DE-B1AD-468D-A247-B078A01D67AA}" destId="{51BEC23B-AF08-4BC4-8D7E-7DFA7ACF65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3A959-5F03-4DE7-9ABF-D5B18D6DD769}">
      <dsp:nvSpPr>
        <dsp:cNvPr id="0" name=""/>
        <dsp:cNvSpPr/>
      </dsp:nvSpPr>
      <dsp:spPr>
        <a:xfrm>
          <a:off x="0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E9E6EF-56E4-44CF-AD3A-E2ADF8D96D0C}">
      <dsp:nvSpPr>
        <dsp:cNvPr id="0" name=""/>
        <dsp:cNvSpPr/>
      </dsp:nvSpPr>
      <dsp:spPr>
        <a:xfrm>
          <a:off x="308068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¿Qué características tenía la religión europea durante la Edad Media? (menciona al menos 3)</a:t>
          </a:r>
          <a:endParaRPr lang="en-US" sz="2000" kern="1200" dirty="0"/>
        </a:p>
      </dsp:txBody>
      <dsp:txXfrm>
        <a:off x="359635" y="1141954"/>
        <a:ext cx="2669482" cy="1657477"/>
      </dsp:txXfrm>
    </dsp:sp>
    <dsp:sp modelId="{1A89D3CD-BC7F-4CC5-B09C-0941C0360BB3}">
      <dsp:nvSpPr>
        <dsp:cNvPr id="0" name=""/>
        <dsp:cNvSpPr/>
      </dsp:nvSpPr>
      <dsp:spPr>
        <a:xfrm>
          <a:off x="3388753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D518E2-2215-4990-AE30-ADC895D3E235}">
      <dsp:nvSpPr>
        <dsp:cNvPr id="0" name=""/>
        <dsp:cNvSpPr/>
      </dsp:nvSpPr>
      <dsp:spPr>
        <a:xfrm>
          <a:off x="3696821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¿Por qué la forma de pensamiento religioso era importante durante la Edad Media?</a:t>
          </a:r>
          <a:endParaRPr lang="en-US" sz="2000" kern="1200"/>
        </a:p>
      </dsp:txBody>
      <dsp:txXfrm>
        <a:off x="3748388" y="1141954"/>
        <a:ext cx="2669482" cy="1657477"/>
      </dsp:txXfrm>
    </dsp:sp>
    <dsp:sp modelId="{88FDCC0D-23A7-4895-8355-5B9E96696815}">
      <dsp:nvSpPr>
        <dsp:cNvPr id="0" name=""/>
        <dsp:cNvSpPr/>
      </dsp:nvSpPr>
      <dsp:spPr>
        <a:xfrm>
          <a:off x="6777506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F4B048-3DBA-4AB7-8EE2-EEC61B3E3C76}">
      <dsp:nvSpPr>
        <dsp:cNvPr id="0" name=""/>
        <dsp:cNvSpPr/>
      </dsp:nvSpPr>
      <dsp:spPr>
        <a:xfrm>
          <a:off x="7085574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¿Cómo es el pensamiento religioso en la actualidad?</a:t>
          </a:r>
          <a:endParaRPr lang="en-US" sz="2000" kern="1200"/>
        </a:p>
      </dsp:txBody>
      <dsp:txXfrm>
        <a:off x="7137141" y="1141954"/>
        <a:ext cx="2669482" cy="1657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37D8-C0EC-4245-B07B-1105C54FABCE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216F4-921B-408F-BC03-E1FBE3DC851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75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557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36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411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490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6509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464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463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6255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467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220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390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178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9814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131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939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079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94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91C996-B01D-4A88-9412-40F2CF75EAD4}" type="datetimeFigureOut">
              <a:rPr lang="es-CL" smtClean="0"/>
              <a:t>25-05-2021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290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rubenluengas.com/indulgencia-a-legionarios-de-cristo-perdon-o-compra-venta/" TargetMode="Externa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homoempresarius.com/2017/03/claves-marketing-digital-marca-personal.html" TargetMode="Externa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historiadelainformaticaedadmedia.blogspot.com/2016/06/edad-media-siglos-v-al-xv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medium.com/@hubbard/dont-touch-that-dial-standardizing-a-consortial-library-system-af02ef41544b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templo-kaori.blogspot.com/2010/10/la-santa-inquisicion-etapa-negra-de-la.html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snzEVqQEgE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-about-cafe-coffee-cat-1217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F955A-8D73-4A59-9CFE-818EAFE4B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 dirty="0"/>
              <a:t>Unidad 1. Las Transformaciones del mundo moderno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9FE6E3-45A0-4831-912E-FB1357CFE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11765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800" dirty="0">
                <a:solidFill>
                  <a:srgbClr val="C9994D"/>
                </a:solidFill>
              </a:rPr>
              <a:t>Ruptura religiosa en Europa.</a:t>
            </a:r>
          </a:p>
          <a:p>
            <a:pPr>
              <a:lnSpc>
                <a:spcPct val="90000"/>
              </a:lnSpc>
            </a:pPr>
            <a:r>
              <a:rPr lang="es-CL" sz="1800" dirty="0">
                <a:solidFill>
                  <a:srgbClr val="C9994D"/>
                </a:solidFill>
              </a:rPr>
              <a:t>OA 02 – 03                            CLASE </a:t>
            </a:r>
            <a:r>
              <a:rPr lang="es-CL" sz="1800" dirty="0" err="1">
                <a:solidFill>
                  <a:srgbClr val="C9994D"/>
                </a:solidFill>
              </a:rPr>
              <a:t>N°</a:t>
            </a:r>
            <a:r>
              <a:rPr lang="es-CL" sz="1800" dirty="0">
                <a:solidFill>
                  <a:srgbClr val="C9994D"/>
                </a:solidFill>
              </a:rPr>
              <a:t> 17 - 18</a:t>
            </a:r>
          </a:p>
          <a:p>
            <a:pPr>
              <a:lnSpc>
                <a:spcPct val="90000"/>
              </a:lnSpc>
            </a:pPr>
            <a:r>
              <a:rPr lang="es-CL" sz="1800" dirty="0">
                <a:solidFill>
                  <a:srgbClr val="C9994D"/>
                </a:solidFill>
              </a:rPr>
              <a:t>HISTORIA </a:t>
            </a:r>
            <a:r>
              <a:rPr lang="es-CL" sz="1800" dirty="0" err="1">
                <a:solidFill>
                  <a:srgbClr val="C9994D"/>
                </a:solidFill>
              </a:rPr>
              <a:t>8VO</a:t>
            </a:r>
            <a:r>
              <a:rPr lang="es-CL" sz="1800" dirty="0">
                <a:solidFill>
                  <a:srgbClr val="C9994D"/>
                </a:solidFill>
              </a:rPr>
              <a:t> BÁSICO                    PROFESOR: ABRAHAM LÓPEZ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7" name="Imagen 6" descr="Imagen que contiene hombre, parado, cuarto, cocina&#10;&#10;Descripción generada automáticamente">
            <a:extLst>
              <a:ext uri="{FF2B5EF4-FFF2-40B4-BE49-F238E27FC236}">
                <a16:creationId xmlns:a16="http://schemas.microsoft.com/office/drawing/2014/main" id="{1C246B5E-07A0-45B2-BB35-3B40DB8D6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468" r="-1" b="30022"/>
          <a:stretch/>
        </p:blipFill>
        <p:spPr>
          <a:xfrm>
            <a:off x="-1" y="-1"/>
            <a:ext cx="12198915" cy="42206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A0FEAD-E8D3-45D4-A353-57E8E80B28CB}"/>
              </a:ext>
            </a:extLst>
          </p:cNvPr>
          <p:cNvSpPr txBox="1"/>
          <p:nvPr/>
        </p:nvSpPr>
        <p:spPr>
          <a:xfrm>
            <a:off x="9855004" y="4020626"/>
            <a:ext cx="23439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5" tooltip="http://rubenluengas.com/indulgencia-a-legionarios-de-cristo-perdon-o-compra-ven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AF6A3-D3E0-470B-8F0D-7A6F8584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s-CL" dirty="0"/>
              <a:t>Objetivo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5FFBB-C8EA-4BA2-A5DD-FE377950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98132"/>
            <a:ext cx="4333632" cy="3521077"/>
          </a:xfrm>
          <a:prstGeom prst="rect">
            <a:avLst/>
          </a:prstGeom>
        </p:spPr>
      </p:pic>
      <p:pic>
        <p:nvPicPr>
          <p:cNvPr id="5" name="Imagen 4" descr="Imagen que contiene cuarto, señal&#10;&#10;Descripción generada automáticamente">
            <a:extLst>
              <a:ext uri="{FF2B5EF4-FFF2-40B4-BE49-F238E27FC236}">
                <a16:creationId xmlns:a16="http://schemas.microsoft.com/office/drawing/2014/main" id="{D385AAB9-F4B6-43BB-AD20-218D666D7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861" r="3" b="3"/>
          <a:stretch/>
        </p:blipFill>
        <p:spPr>
          <a:xfrm>
            <a:off x="1046760" y="2129667"/>
            <a:ext cx="4065464" cy="325800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CBB64E-47C1-46C8-A9E3-AA93723D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862" y="1732449"/>
            <a:ext cx="5546272" cy="4058751"/>
          </a:xfrm>
        </p:spPr>
        <p:txBody>
          <a:bodyPr anchor="ctr">
            <a:normAutofit/>
          </a:bodyPr>
          <a:lstStyle/>
          <a:p>
            <a:pPr algn="just">
              <a:buClr>
                <a:srgbClr val="DF452F"/>
              </a:buClr>
            </a:pPr>
            <a:r>
              <a:rPr lang="es-CL" dirty="0"/>
              <a:t>Caracterizar la ruptura en la unidad religiosa europea mediante el establecimiento de cambios y continuidades con el orden medieval.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6E914-DA1F-48F7-938F-8733F4ED02ED}"/>
              </a:ext>
            </a:extLst>
          </p:cNvPr>
          <p:cNvSpPr txBox="1"/>
          <p:nvPr/>
        </p:nvSpPr>
        <p:spPr>
          <a:xfrm>
            <a:off x="2624042" y="5187618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5" tooltip="http://www.homoempresarius.com/2017/03/claves-marketing-digital-marca-persona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6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67E32ABF-C09B-4F56-A270-2B050D49C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332357"/>
              </p:ext>
            </p:extLst>
          </p:nvPr>
        </p:nvGraphicFramePr>
        <p:xfrm>
          <a:off x="1297574" y="0"/>
          <a:ext cx="9858191" cy="364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B022744-5F8A-445A-94FD-56079525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6783"/>
              </p:ext>
            </p:extLst>
          </p:nvPr>
        </p:nvGraphicFramePr>
        <p:xfrm>
          <a:off x="1916590" y="4031036"/>
          <a:ext cx="8127999" cy="215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2289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84227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38634656"/>
                    </a:ext>
                  </a:extLst>
                </a:gridCol>
              </a:tblGrid>
              <a:tr h="215670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433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78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arado, joven, cubierto&#10;&#10;Descripción generada automáticamente">
            <a:extLst>
              <a:ext uri="{FF2B5EF4-FFF2-40B4-BE49-F238E27FC236}">
                <a16:creationId xmlns:a16="http://schemas.microsoft.com/office/drawing/2014/main" id="{B9E50C1B-741A-4C96-A466-92265C500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36" r="637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3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018B02-A51F-40EC-9296-F843AA92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es-CL" sz="2400"/>
              <a:t>La Unidad Religiosa Europea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8CEFA-9A13-4D37-8600-C978A45D9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100"/>
              <a:t>Una sola forma de pensamiento religioso regia toda Europa occidental mediante la Iglesia Católica.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Poseía territorio, cobraba diezmo  y tenía control de la educación y el conocimiento.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Además del diezmo, ofrecía a los fieles la salvación espiritual a cambio de la donación de tierras o dinero.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El papa poseía un poder político equiparable al de reyes y emperadores.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¿Cómo interpretarías la información entregada por la ilustración de la derecha?</a:t>
            </a:r>
          </a:p>
          <a:p>
            <a:pPr marL="0" indent="0">
              <a:lnSpc>
                <a:spcPct val="90000"/>
              </a:lnSpc>
              <a:buNone/>
            </a:pPr>
            <a:endParaRPr lang="es-CL" sz="11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B1286E-B8D1-4F48-AAEE-D49699109586}"/>
              </a:ext>
            </a:extLst>
          </p:cNvPr>
          <p:cNvSpPr txBox="1"/>
          <p:nvPr/>
        </p:nvSpPr>
        <p:spPr>
          <a:xfrm>
            <a:off x="9703819" y="6657945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4" tooltip="http://historiadelainformaticaedadmedia.blogspot.com/2016/06/edad-media-siglos-v-al-xv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9FD39-3A59-404E-B2E9-615A97B4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600"/>
            <a:ext cx="597807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100"/>
              <a:t>Los problemas de la Iglesia Católica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41F59-BAF0-4CFD-A9FA-ED4C838B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5" name="Imagen 4" descr="Imagen que contiene texto, libro, interior, tabla&#10;&#10;Descripción generada automáticamente">
            <a:extLst>
              <a:ext uri="{FF2B5EF4-FFF2-40B4-BE49-F238E27FC236}">
                <a16:creationId xmlns:a16="http://schemas.microsoft.com/office/drawing/2014/main" id="{590C5EBD-1868-4A06-921A-CE3542100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831" r="1121" b="4"/>
          <a:stretch/>
        </p:blipFill>
        <p:spPr>
          <a:xfrm>
            <a:off x="643339" y="643464"/>
            <a:ext cx="3551912" cy="2706796"/>
          </a:xfrm>
          <a:prstGeom prst="rect">
            <a:avLst/>
          </a:prstGeom>
        </p:spPr>
      </p:pic>
      <p:pic>
        <p:nvPicPr>
          <p:cNvPr id="8" name="Imagen 7" descr="Un dibujo de un grupo de personas en bicicleta&#10;&#10;Descripción generada automáticamente">
            <a:extLst>
              <a:ext uri="{FF2B5EF4-FFF2-40B4-BE49-F238E27FC236}">
                <a16:creationId xmlns:a16="http://schemas.microsoft.com/office/drawing/2014/main" id="{CB26D52D-3A0D-46C4-AF09-EE38A66AEA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655" r="23423" b="3"/>
          <a:stretch/>
        </p:blipFill>
        <p:spPr>
          <a:xfrm>
            <a:off x="643339" y="3511127"/>
            <a:ext cx="3551912" cy="270679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73C361-079E-439F-BFB8-8D53D489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1828801"/>
            <a:ext cx="5978072" cy="38660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 lo largo de la Edad Media, de la mano con el aumento de poder de la Iglesia Católica, se desarrollaron problemáticas entre las que estuvieron: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La venta de indulgencias, convirtiendo la fe en un negocio.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endParaRPr lang="es-CL" sz="1900"/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Abusos de poder variados dentro de las ordenes religiosas.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endParaRPr lang="es-CL" sz="1900"/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Aplicación arbitraria y brutal de la ley por parte de la Santa Inquisición.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F92D99-C0D8-48CD-9E1D-9CE1FEFC18D4}"/>
              </a:ext>
            </a:extLst>
          </p:cNvPr>
          <p:cNvSpPr txBox="1"/>
          <p:nvPr/>
        </p:nvSpPr>
        <p:spPr>
          <a:xfrm>
            <a:off x="1851341" y="3150205"/>
            <a:ext cx="23439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5" tooltip="http://templo-kaori.blogspot.com/2010/10/la-santa-inquisicion-etapa-negra-de-l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8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L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DF328B-BED6-4FFE-A3AA-710B33F27FFB}"/>
              </a:ext>
            </a:extLst>
          </p:cNvPr>
          <p:cNvSpPr txBox="1"/>
          <p:nvPr/>
        </p:nvSpPr>
        <p:spPr>
          <a:xfrm>
            <a:off x="1707069" y="6017866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7" tooltip="https://medium.com/@hubbard/dont-touch-that-dial-standardizing-a-consortial-library-system-af02ef41544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883B1-03F9-4DB3-8FD7-50B67902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07" y="124375"/>
            <a:ext cx="10353762" cy="970450"/>
          </a:xfrm>
        </p:spPr>
        <p:txBody>
          <a:bodyPr/>
          <a:lstStyle/>
          <a:p>
            <a:r>
              <a:rPr lang="es-ES" dirty="0"/>
              <a:t>La Reforma Religiosa</a:t>
            </a:r>
          </a:p>
        </p:txBody>
      </p:sp>
      <p:pic>
        <p:nvPicPr>
          <p:cNvPr id="4" name="Elementos multimedia en línea 3" title="Historia 101: la Reforma protestante | National Geographic en Español">
            <a:hlinkClick r:id="" action="ppaction://media"/>
            <a:extLst>
              <a:ext uri="{FF2B5EF4-FFF2-40B4-BE49-F238E27FC236}">
                <a16:creationId xmlns:a16="http://schemas.microsoft.com/office/drawing/2014/main" id="{9FFDE986-7DB4-4012-857D-0E75F254DB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6041" y="1472153"/>
            <a:ext cx="8453535" cy="47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9A266D-5673-4934-BAD5-97996219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s-CL" sz="28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Actividad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552CB-CB2D-44F8-B1FD-18331C6E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9" y="1732449"/>
            <a:ext cx="5150498" cy="4482084"/>
          </a:xfrm>
        </p:spPr>
        <p:txBody>
          <a:bodyPr anchor="t">
            <a:normAutofit fontScale="92500"/>
          </a:bodyPr>
          <a:lstStyle/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Lee atentamente las fuentes de las páginas 30 y 31 de tu texto de estudiante. </a:t>
            </a:r>
          </a:p>
          <a:p>
            <a:pPr marL="0" indent="0" algn="just">
              <a:buNone/>
            </a:pPr>
            <a:endParaRPr lang="es-CL" sz="24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Luego, responde en tu cuaderno las siguientes preguntas:</a:t>
            </a: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¿Qué importancia tuvo Iglesia Católica hasta fines la Edad Media para la identidad europea?</a:t>
            </a: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¿Cuáles fueron los principales factores que llevaron a cuestionar su autoridad?</a:t>
            </a:r>
          </a:p>
          <a:p>
            <a:endParaRPr lang="es-CL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endParaRPr lang="es-CL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ED97F0-4B55-4271-B572-7688D68BF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6339" y="938177"/>
            <a:ext cx="6642193" cy="49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5F238-5E52-4E7F-87D9-3B65243A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52560"/>
            <a:ext cx="9692640" cy="1325562"/>
          </a:xfrm>
        </p:spPr>
        <p:txBody>
          <a:bodyPr/>
          <a:lstStyle/>
          <a:p>
            <a:r>
              <a:rPr lang="es-CL" dirty="0"/>
              <a:t>La Reforma de Lutero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86CEE6-E208-4194-9D49-84795C0C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24" y="1691322"/>
            <a:ext cx="4568952" cy="43513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L" dirty="0"/>
              <a:t>En respuesta a los vicios generados en la Iglesia Católica, se generó un movimiento que defendía y promovía la necesidad de una reforma profunda.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Dicho movimiento fue iniciado por el clérigo alemán Martín Lutero. Este, basándose en las escrituras de la biblia, elaboró 95 tesis para contradecir y criticar el actuar de la iglesia a través del papa.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Como se acostumbraba en la época con todo aquel que cuestionara el dogma católico, Lutero fue llevado a juicio, donde debió defender sus postulados.</a:t>
            </a:r>
          </a:p>
        </p:txBody>
      </p:sp>
      <p:pic>
        <p:nvPicPr>
          <p:cNvPr id="4" name="y2mate.com - Extracto de la pelicula Martin Lutero_4wFe4t-8RAI_360p">
            <a:hlinkClick r:id="" action="ppaction://media"/>
            <a:extLst>
              <a:ext uri="{FF2B5EF4-FFF2-40B4-BE49-F238E27FC236}">
                <a16:creationId xmlns:a16="http://schemas.microsoft.com/office/drawing/2014/main" id="{73E97C5C-F338-4884-8F65-E6B928591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2611" y="1691322"/>
            <a:ext cx="6096000" cy="3429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55A43A-7FBC-439F-8566-837615B8995B}"/>
              </a:ext>
            </a:extLst>
          </p:cNvPr>
          <p:cNvSpPr txBox="1"/>
          <p:nvPr/>
        </p:nvSpPr>
        <p:spPr>
          <a:xfrm>
            <a:off x="5132611" y="5166678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Extracto de la película: Martin Lutero (2003)</a:t>
            </a:r>
          </a:p>
          <a:p>
            <a:pPr algn="just"/>
            <a:r>
              <a:rPr lang="es-CL" dirty="0"/>
              <a:t>Reflexiona:</a:t>
            </a:r>
          </a:p>
          <a:p>
            <a:pPr algn="just"/>
            <a:r>
              <a:rPr lang="es-CL" dirty="0"/>
              <a:t>¿Qué argumentos utiliza Lutero para defenderse?</a:t>
            </a:r>
          </a:p>
          <a:p>
            <a:pPr algn="just"/>
            <a:r>
              <a:rPr lang="es-CL" dirty="0"/>
              <a:t>¿Bajo qué argumentos lo acusa la Iglesia Católica?</a:t>
            </a:r>
          </a:p>
          <a:p>
            <a:pPr algn="just"/>
            <a:r>
              <a:rPr lang="es-CL" dirty="0"/>
              <a:t>¿Cuál es la reacción de la gente frente al juicio?</a:t>
            </a:r>
          </a:p>
        </p:txBody>
      </p:sp>
    </p:spTree>
    <p:extLst>
      <p:ext uri="{BB962C8B-B14F-4D97-AF65-F5344CB8AC3E}">
        <p14:creationId xmlns:p14="http://schemas.microsoft.com/office/powerpoint/2010/main" val="17294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652D62-ECFB-408E-ABE6-155A644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EA985-924B-4044-8778-32D1E7164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98B3DD-94F0-4A07-91FF-8BFD434D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s-ES" sz="3400"/>
              <a:t>CUESTIONARIO INTERACTIVO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F9CB-BCC3-4648-8DEF-07B0887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EF325D-FBB5-4C22-AFB3-B13D75251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65" y="963507"/>
            <a:ext cx="5959791" cy="4827694"/>
          </a:xfrm>
          <a:effectLst/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KAHOOT.IT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INGRESA EL PIN ENTREGADO POR EL PROFESOR.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ENTRA CON TU NOMBRE Y APELLIDO.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30 SEGUNDOS POR PREGUNTA – LEE EL ENUNCIADO CON ATENCIÓN.</a:t>
            </a: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RESPONDER CORRECTAMENTE Y ANTES QUE EL RESTO SUMA MAYOR CANTIDAD DE PUNTOS.</a:t>
            </a:r>
          </a:p>
        </p:txBody>
      </p:sp>
    </p:spTree>
    <p:extLst>
      <p:ext uri="{BB962C8B-B14F-4D97-AF65-F5344CB8AC3E}">
        <p14:creationId xmlns:p14="http://schemas.microsoft.com/office/powerpoint/2010/main" val="1253566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Pizarra</Template>
  <TotalTime>91</TotalTime>
  <Words>536</Words>
  <Application>Microsoft Office PowerPoint</Application>
  <PresentationFormat>Panorámica</PresentationFormat>
  <Paragraphs>58</Paragraphs>
  <Slides>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Calibri</vt:lpstr>
      <vt:lpstr>Calisto MT</vt:lpstr>
      <vt:lpstr>Wingdings 2</vt:lpstr>
      <vt:lpstr>Pizarra</vt:lpstr>
      <vt:lpstr>Unidad 1. Las Transformaciones del mundo moderno</vt:lpstr>
      <vt:lpstr>Objetivo</vt:lpstr>
      <vt:lpstr>Presentación de PowerPoint</vt:lpstr>
      <vt:lpstr>La Unidad Religiosa Europea</vt:lpstr>
      <vt:lpstr>Los problemas de la Iglesia Católica</vt:lpstr>
      <vt:lpstr>La Reforma Religiosa</vt:lpstr>
      <vt:lpstr>Actividad</vt:lpstr>
      <vt:lpstr>La Reforma de Lutero</vt:lpstr>
      <vt:lpstr>CUESTIONARIO INTERACTIVO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1. Las Transformaciones del mundo moderno</dc:title>
  <dc:creator>Abraham López</dc:creator>
  <cp:lastModifiedBy>Carmen Barros Ortega</cp:lastModifiedBy>
  <cp:revision>9</cp:revision>
  <dcterms:created xsi:type="dcterms:W3CDTF">2020-04-09T08:48:49Z</dcterms:created>
  <dcterms:modified xsi:type="dcterms:W3CDTF">2021-05-25T16:36:19Z</dcterms:modified>
</cp:coreProperties>
</file>