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627450-B535-498F-9AF8-AC2025A35199}" type="datetimeFigureOut">
              <a:rPr lang="es-CL" smtClean="0"/>
              <a:t>16-04-2021</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10C470-3081-4207-BCAD-0770C3464FC3}" type="slidenum">
              <a:rPr lang="es-CL" smtClean="0"/>
              <a:t>‹Nº›</a:t>
            </a:fld>
            <a:endParaRPr lang="es-CL"/>
          </a:p>
        </p:txBody>
      </p:sp>
    </p:spTree>
    <p:extLst>
      <p:ext uri="{BB962C8B-B14F-4D97-AF65-F5344CB8AC3E}">
        <p14:creationId xmlns:p14="http://schemas.microsoft.com/office/powerpoint/2010/main" val="931810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B9886E88-EC0E-4FD8-8CF9-9D9AAA424932}"/>
              </a:ext>
            </a:extLst>
          </p:cNvPr>
          <p:cNvSpPr>
            <a:spLocks noGrp="1" noChangeArrowheads="1"/>
          </p:cNvSpPr>
          <p:nvPr>
            <p:ph type="sldNum" sz="quarter" idx="5"/>
          </p:nvPr>
        </p:nvSpPr>
        <p:spPr>
          <a:noFill/>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CCB3FE00-F96A-4CF9-9440-319FC385A9CA}" type="slidenum">
              <a:rPr lang="en-US" altLang="es-CL" sz="1200"/>
              <a:pPr eaLnBrk="1" hangingPunct="1"/>
              <a:t>1</a:t>
            </a:fld>
            <a:endParaRPr lang="en-US" altLang="es-CL" sz="1200"/>
          </a:p>
        </p:txBody>
      </p:sp>
      <p:sp>
        <p:nvSpPr>
          <p:cNvPr id="6147" name="Rectangle 2">
            <a:extLst>
              <a:ext uri="{FF2B5EF4-FFF2-40B4-BE49-F238E27FC236}">
                <a16:creationId xmlns:a16="http://schemas.microsoft.com/office/drawing/2014/main" id="{23D790C0-0A2B-4163-B0A4-28DCDF2966FA}"/>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D664315B-2C9B-4A10-83A3-4572263C0738}"/>
              </a:ext>
            </a:extLst>
          </p:cNvPr>
          <p:cNvSpPr>
            <a:spLocks noGrp="1" noChangeArrowheads="1"/>
          </p:cNvSpPr>
          <p:nvPr>
            <p:ph type="body" idx="1"/>
          </p:nvPr>
        </p:nvSpPr>
        <p:spPr>
          <a:noFill/>
        </p:spPr>
        <p:txBody>
          <a:bodyPr/>
          <a:lstStyle/>
          <a:p>
            <a:pPr eaLnBrk="1" hangingPunct="1"/>
            <a:endParaRPr lang="ru-RU" altLang="es-CL">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s-ES"/>
              <a:t>Haga clic para modificar el estilo de título del patrón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658FF2CE-3501-4834-90A7-B9D18B39E8A2}" type="datetimeFigureOut">
              <a:rPr lang="es-CL" smtClean="0"/>
              <a:t>16-04-2021</a:t>
            </a:fld>
            <a:endParaRPr lang="es-CL"/>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s-CL"/>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47E22ED0-2C71-49AE-807A-406559614B74}" type="slidenum">
              <a:rPr lang="es-CL" smtClean="0"/>
              <a:t>‹Nº›</a:t>
            </a:fld>
            <a:endParaRPr lang="es-CL"/>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553192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58FF2CE-3501-4834-90A7-B9D18B39E8A2}" type="datetimeFigureOut">
              <a:rPr lang="es-CL" smtClean="0"/>
              <a:t>16-04-2021</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47E22ED0-2C71-49AE-807A-406559614B74}" type="slidenum">
              <a:rPr lang="es-CL" smtClean="0"/>
              <a:t>‹Nº›</a:t>
            </a:fld>
            <a:endParaRPr lang="es-CL"/>
          </a:p>
        </p:txBody>
      </p:sp>
    </p:spTree>
    <p:extLst>
      <p:ext uri="{BB962C8B-B14F-4D97-AF65-F5344CB8AC3E}">
        <p14:creationId xmlns:p14="http://schemas.microsoft.com/office/powerpoint/2010/main" val="4263715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58FF2CE-3501-4834-90A7-B9D18B39E8A2}" type="datetimeFigureOut">
              <a:rPr lang="es-CL" smtClean="0"/>
              <a:t>16-04-2021</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47E22ED0-2C71-49AE-807A-406559614B74}" type="slidenum">
              <a:rPr lang="es-CL" smtClean="0"/>
              <a:t>‹Nº›</a:t>
            </a:fld>
            <a:endParaRPr lang="es-CL"/>
          </a:p>
        </p:txBody>
      </p:sp>
    </p:spTree>
    <p:extLst>
      <p:ext uri="{BB962C8B-B14F-4D97-AF65-F5344CB8AC3E}">
        <p14:creationId xmlns:p14="http://schemas.microsoft.com/office/powerpoint/2010/main" val="2245360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58FF2CE-3501-4834-90A7-B9D18B39E8A2}" type="datetimeFigureOut">
              <a:rPr lang="es-CL" smtClean="0"/>
              <a:t>16-04-2021</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47E22ED0-2C71-49AE-807A-406559614B74}" type="slidenum">
              <a:rPr lang="es-CL" smtClean="0"/>
              <a:t>‹Nº›</a:t>
            </a:fld>
            <a:endParaRPr lang="es-CL"/>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02510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58FF2CE-3501-4834-90A7-B9D18B39E8A2}" type="datetimeFigureOut">
              <a:rPr lang="es-CL" smtClean="0"/>
              <a:t>16-04-2021</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47E22ED0-2C71-49AE-807A-406559614B74}" type="slidenum">
              <a:rPr lang="es-CL" smtClean="0"/>
              <a:t>‹Nº›</a:t>
            </a:fld>
            <a:endParaRPr lang="es-CL"/>
          </a:p>
        </p:txBody>
      </p:sp>
    </p:spTree>
    <p:extLst>
      <p:ext uri="{BB962C8B-B14F-4D97-AF65-F5344CB8AC3E}">
        <p14:creationId xmlns:p14="http://schemas.microsoft.com/office/powerpoint/2010/main" val="11388775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s-ES"/>
              <a:t>Haga clic para modificar el estilo de título del patrón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658FF2CE-3501-4834-90A7-B9D18B39E8A2}" type="datetimeFigureOut">
              <a:rPr lang="es-CL" smtClean="0"/>
              <a:t>16-04-2021</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47E22ED0-2C71-49AE-807A-406559614B74}" type="slidenum">
              <a:rPr lang="es-CL" smtClean="0"/>
              <a:t>‹Nº›</a:t>
            </a:fld>
            <a:endParaRPr lang="es-CL"/>
          </a:p>
        </p:txBody>
      </p:sp>
    </p:spTree>
    <p:extLst>
      <p:ext uri="{BB962C8B-B14F-4D97-AF65-F5344CB8AC3E}">
        <p14:creationId xmlns:p14="http://schemas.microsoft.com/office/powerpoint/2010/main" val="183243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s-ES"/>
              <a:t>Haga clic para modificar el estilo de título del patrón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658FF2CE-3501-4834-90A7-B9D18B39E8A2}" type="datetimeFigureOut">
              <a:rPr lang="es-CL" smtClean="0"/>
              <a:t>16-04-2021</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47E22ED0-2C71-49AE-807A-406559614B74}" type="slidenum">
              <a:rPr lang="es-CL" smtClean="0"/>
              <a:t>‹Nº›</a:t>
            </a:fld>
            <a:endParaRPr lang="es-CL"/>
          </a:p>
        </p:txBody>
      </p:sp>
    </p:spTree>
    <p:extLst>
      <p:ext uri="{BB962C8B-B14F-4D97-AF65-F5344CB8AC3E}">
        <p14:creationId xmlns:p14="http://schemas.microsoft.com/office/powerpoint/2010/main" val="3668614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s-ES"/>
              <a:t>Haga clic para modificar el estilo de título del patrón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58FF2CE-3501-4834-90A7-B9D18B39E8A2}" type="datetimeFigureOut">
              <a:rPr lang="es-CL" smtClean="0"/>
              <a:t>16-04-2021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47E22ED0-2C71-49AE-807A-406559614B74}" type="slidenum">
              <a:rPr lang="es-CL" smtClean="0"/>
              <a:t>‹Nº›</a:t>
            </a:fld>
            <a:endParaRPr lang="es-CL"/>
          </a:p>
        </p:txBody>
      </p:sp>
    </p:spTree>
    <p:extLst>
      <p:ext uri="{BB962C8B-B14F-4D97-AF65-F5344CB8AC3E}">
        <p14:creationId xmlns:p14="http://schemas.microsoft.com/office/powerpoint/2010/main" val="303314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s-ES"/>
              <a:t>Haga clic para modificar el estilo de título del patrón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58FF2CE-3501-4834-90A7-B9D18B39E8A2}" type="datetimeFigureOut">
              <a:rPr lang="es-CL" smtClean="0"/>
              <a:t>16-04-2021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47E22ED0-2C71-49AE-807A-406559614B74}" type="slidenum">
              <a:rPr lang="es-CL" smtClean="0"/>
              <a:t>‹Nº›</a:t>
            </a:fld>
            <a:endParaRPr lang="es-CL"/>
          </a:p>
        </p:txBody>
      </p:sp>
    </p:spTree>
    <p:extLst>
      <p:ext uri="{BB962C8B-B14F-4D97-AF65-F5344CB8AC3E}">
        <p14:creationId xmlns:p14="http://schemas.microsoft.com/office/powerpoint/2010/main" val="221928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58FF2CE-3501-4834-90A7-B9D18B39E8A2}" type="datetimeFigureOut">
              <a:rPr lang="es-CL" smtClean="0"/>
              <a:t>16-04-2021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47E22ED0-2C71-49AE-807A-406559614B74}" type="slidenum">
              <a:rPr lang="es-CL" smtClean="0"/>
              <a:t>‹Nº›</a:t>
            </a:fld>
            <a:endParaRPr lang="es-CL"/>
          </a:p>
        </p:txBody>
      </p:sp>
    </p:spTree>
    <p:extLst>
      <p:ext uri="{BB962C8B-B14F-4D97-AF65-F5344CB8AC3E}">
        <p14:creationId xmlns:p14="http://schemas.microsoft.com/office/powerpoint/2010/main" val="3879444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58FF2CE-3501-4834-90A7-B9D18B39E8A2}" type="datetimeFigureOut">
              <a:rPr lang="es-CL" smtClean="0"/>
              <a:t>16-04-2021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47E22ED0-2C71-49AE-807A-406559614B74}" type="slidenum">
              <a:rPr lang="es-CL" smtClean="0"/>
              <a:t>‹Nº›</a:t>
            </a:fld>
            <a:endParaRPr lang="es-CL"/>
          </a:p>
        </p:txBody>
      </p:sp>
    </p:spTree>
    <p:extLst>
      <p:ext uri="{BB962C8B-B14F-4D97-AF65-F5344CB8AC3E}">
        <p14:creationId xmlns:p14="http://schemas.microsoft.com/office/powerpoint/2010/main" val="1984330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58FF2CE-3501-4834-90A7-B9D18B39E8A2}" type="datetimeFigureOut">
              <a:rPr lang="es-CL" smtClean="0"/>
              <a:t>16-04-2021</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47E22ED0-2C71-49AE-807A-406559614B74}" type="slidenum">
              <a:rPr lang="es-CL" smtClean="0"/>
              <a:t>‹Nº›</a:t>
            </a:fld>
            <a:endParaRPr lang="es-CL"/>
          </a:p>
        </p:txBody>
      </p:sp>
    </p:spTree>
    <p:extLst>
      <p:ext uri="{BB962C8B-B14F-4D97-AF65-F5344CB8AC3E}">
        <p14:creationId xmlns:p14="http://schemas.microsoft.com/office/powerpoint/2010/main" val="1167280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Content Placeholder 3"/>
          <p:cNvSpPr>
            <a:spLocks noGrp="1"/>
          </p:cNvSpPr>
          <p:nvPr>
            <p:ph sz="quarter" idx="13"/>
          </p:nvPr>
        </p:nvSpPr>
        <p:spPr>
          <a:xfrm>
            <a:off x="685802" y="2861733"/>
            <a:ext cx="5088712" cy="2512852"/>
          </a:xfrm>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3" name="Content Placeholder 5"/>
          <p:cNvSpPr>
            <a:spLocks noGrp="1"/>
          </p:cNvSpPr>
          <p:nvPr>
            <p:ph sz="quarter" idx="14"/>
          </p:nvPr>
        </p:nvSpPr>
        <p:spPr>
          <a:xfrm>
            <a:off x="5993969" y="2861733"/>
            <a:ext cx="5088713" cy="2512852"/>
          </a:xfrm>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58FF2CE-3501-4834-90A7-B9D18B39E8A2}" type="datetimeFigureOut">
              <a:rPr lang="es-CL" smtClean="0"/>
              <a:t>16-04-2021</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47E22ED0-2C71-49AE-807A-406559614B74}" type="slidenum">
              <a:rPr lang="es-CL" smtClean="0"/>
              <a:t>‹Nº›</a:t>
            </a:fld>
            <a:endParaRPr lang="es-CL"/>
          </a:p>
        </p:txBody>
      </p:sp>
    </p:spTree>
    <p:extLst>
      <p:ext uri="{BB962C8B-B14F-4D97-AF65-F5344CB8AC3E}">
        <p14:creationId xmlns:p14="http://schemas.microsoft.com/office/powerpoint/2010/main" val="847544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58FF2CE-3501-4834-90A7-B9D18B39E8A2}" type="datetimeFigureOut">
              <a:rPr lang="es-CL" smtClean="0"/>
              <a:t>16-04-2021</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47E22ED0-2C71-49AE-807A-406559614B74}" type="slidenum">
              <a:rPr lang="es-CL" smtClean="0"/>
              <a:t>‹Nº›</a:t>
            </a:fld>
            <a:endParaRPr lang="es-CL"/>
          </a:p>
        </p:txBody>
      </p:sp>
    </p:spTree>
    <p:extLst>
      <p:ext uri="{BB962C8B-B14F-4D97-AF65-F5344CB8AC3E}">
        <p14:creationId xmlns:p14="http://schemas.microsoft.com/office/powerpoint/2010/main" val="308226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8FF2CE-3501-4834-90A7-B9D18B39E8A2}" type="datetimeFigureOut">
              <a:rPr lang="es-CL" smtClean="0"/>
              <a:t>16-04-2021</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47E22ED0-2C71-49AE-807A-406559614B74}" type="slidenum">
              <a:rPr lang="es-CL" smtClean="0"/>
              <a:t>‹Nº›</a:t>
            </a:fld>
            <a:endParaRPr lang="es-CL"/>
          </a:p>
        </p:txBody>
      </p:sp>
    </p:spTree>
    <p:extLst>
      <p:ext uri="{BB962C8B-B14F-4D97-AF65-F5344CB8AC3E}">
        <p14:creationId xmlns:p14="http://schemas.microsoft.com/office/powerpoint/2010/main" val="2400818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s-ES"/>
              <a:t>Haga clic para modificar el estilo de título del patrón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58FF2CE-3501-4834-90A7-B9D18B39E8A2}" type="datetimeFigureOut">
              <a:rPr lang="es-CL" smtClean="0"/>
              <a:t>16-04-2021</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47E22ED0-2C71-49AE-807A-406559614B74}" type="slidenum">
              <a:rPr lang="es-CL" smtClean="0"/>
              <a:t>‹Nº›</a:t>
            </a:fld>
            <a:endParaRPr lang="es-CL"/>
          </a:p>
        </p:txBody>
      </p:sp>
    </p:spTree>
    <p:extLst>
      <p:ext uri="{BB962C8B-B14F-4D97-AF65-F5344CB8AC3E}">
        <p14:creationId xmlns:p14="http://schemas.microsoft.com/office/powerpoint/2010/main" val="16132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58FF2CE-3501-4834-90A7-B9D18B39E8A2}" type="datetimeFigureOut">
              <a:rPr lang="es-CL" smtClean="0"/>
              <a:t>16-04-2021</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47E22ED0-2C71-49AE-807A-406559614B74}" type="slidenum">
              <a:rPr lang="es-CL" smtClean="0"/>
              <a:t>‹Nº›</a:t>
            </a:fld>
            <a:endParaRPr lang="es-CL"/>
          </a:p>
        </p:txBody>
      </p:sp>
    </p:spTree>
    <p:extLst>
      <p:ext uri="{BB962C8B-B14F-4D97-AF65-F5344CB8AC3E}">
        <p14:creationId xmlns:p14="http://schemas.microsoft.com/office/powerpoint/2010/main" val="2708648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658FF2CE-3501-4834-90A7-B9D18B39E8A2}" type="datetimeFigureOut">
              <a:rPr lang="es-CL" smtClean="0"/>
              <a:t>16-04-2021</a:t>
            </a:fld>
            <a:endParaRPr lang="es-CL"/>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s-CL"/>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47E22ED0-2C71-49AE-807A-406559614B74}" type="slidenum">
              <a:rPr lang="es-CL" smtClean="0"/>
              <a:t>‹Nº›</a:t>
            </a:fld>
            <a:endParaRPr lang="es-CL"/>
          </a:p>
        </p:txBody>
      </p:sp>
    </p:spTree>
    <p:extLst>
      <p:ext uri="{BB962C8B-B14F-4D97-AF65-F5344CB8AC3E}">
        <p14:creationId xmlns:p14="http://schemas.microsoft.com/office/powerpoint/2010/main" val="15794728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preventivaysocial.webs.fcm.unc.edu.ar/files/2014/04/MPyS-1-Unidad-1-Determinantes-de-la-Salud-V-2013.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a:extLst>
              <a:ext uri="{FF2B5EF4-FFF2-40B4-BE49-F238E27FC236}">
                <a16:creationId xmlns:a16="http://schemas.microsoft.com/office/drawing/2014/main" id="{F60077E7-6EBD-4687-A04F-38974CD17E84}"/>
              </a:ext>
            </a:extLst>
          </p:cNvPr>
          <p:cNvSpPr>
            <a:spLocks noGrp="1" noChangeArrowheads="1"/>
          </p:cNvSpPr>
          <p:nvPr>
            <p:ph type="ctrTitle"/>
          </p:nvPr>
        </p:nvSpPr>
        <p:spPr>
          <a:xfrm>
            <a:off x="1205889" y="2509577"/>
            <a:ext cx="8918624" cy="1477329"/>
          </a:xfrm>
          <a:extLst>
            <a:ext uri="{AF507438-7753-43E0-B8FC-AC1667EBCBE1}">
              <a14:hiddenEffects xmlns:a14="http://schemas.microsoft.com/office/drawing/2010/main">
                <a:effectLst>
                  <a:outerShdw dist="17961" dir="2700000" algn="ctr" rotWithShape="0">
                    <a:srgbClr val="000000"/>
                  </a:outerShdw>
                </a:effectLst>
              </a14:hiddenEffects>
            </a:ext>
          </a:extLst>
        </p:spPr>
        <p:txBody>
          <a:bodyPr>
            <a:noAutofit/>
          </a:bodyPr>
          <a:lstStyle/>
          <a:p>
            <a:pPr algn="ctr" eaLnBrk="1" hangingPunct="1"/>
            <a:r>
              <a:rPr lang="es-ES" altLang="es-CL" sz="2500" b="1" dirty="0">
                <a:solidFill>
                  <a:schemeClr val="accent1">
                    <a:lumMod val="75000"/>
                  </a:schemeClr>
                </a:solidFill>
              </a:rPr>
              <a:t>OA 1: Analizar, sobre la base de la investigación, factores biológicos, ambientales y sociales que</a:t>
            </a:r>
            <a:br>
              <a:rPr lang="es-ES" altLang="es-CL" sz="2500" b="1" dirty="0">
                <a:solidFill>
                  <a:schemeClr val="accent1">
                    <a:lumMod val="75000"/>
                  </a:schemeClr>
                </a:solidFill>
              </a:rPr>
            </a:br>
            <a:r>
              <a:rPr lang="es-ES" altLang="es-CL" sz="2500" b="1" dirty="0">
                <a:solidFill>
                  <a:schemeClr val="accent1">
                    <a:lumMod val="75000"/>
                  </a:schemeClr>
                </a:solidFill>
              </a:rPr>
              <a:t>influyen en la salud humana</a:t>
            </a:r>
            <a:endParaRPr lang="ru-RU" altLang="es-CL" sz="2500" b="1" dirty="0">
              <a:solidFill>
                <a:schemeClr val="accent1">
                  <a:lumMod val="75000"/>
                </a:schemeClr>
              </a:solidFill>
            </a:endParaRPr>
          </a:p>
        </p:txBody>
      </p:sp>
      <p:sp>
        <p:nvSpPr>
          <p:cNvPr id="2051" name="Rectangle 8">
            <a:extLst>
              <a:ext uri="{FF2B5EF4-FFF2-40B4-BE49-F238E27FC236}">
                <a16:creationId xmlns:a16="http://schemas.microsoft.com/office/drawing/2014/main" id="{D50AA159-1AB7-4BC6-8571-2DC24463DA82}"/>
              </a:ext>
            </a:extLst>
          </p:cNvPr>
          <p:cNvSpPr>
            <a:spLocks noGrp="1" noChangeArrowheads="1"/>
          </p:cNvSpPr>
          <p:nvPr>
            <p:ph type="subTitle" idx="1"/>
          </p:nvPr>
        </p:nvSpPr>
        <p:spPr>
          <a:xfrm>
            <a:off x="6513280" y="5241037"/>
            <a:ext cx="3816424" cy="533400"/>
          </a:xfrm>
          <a:extLst>
            <a:ext uri="{AF507438-7753-43E0-B8FC-AC1667EBCBE1}">
              <a14:hiddenEffects xmlns:a14="http://schemas.microsoft.com/office/drawing/2010/main">
                <a:effectLst>
                  <a:outerShdw dist="17961" dir="2700000" algn="ctr" rotWithShape="0">
                    <a:srgbClr val="000000"/>
                  </a:outerShdw>
                </a:effectLst>
              </a14:hiddenEffects>
            </a:ext>
          </a:extLst>
        </p:spPr>
        <p:txBody>
          <a:bodyPr/>
          <a:lstStyle/>
          <a:p>
            <a:pPr algn="l" eaLnBrk="1" hangingPunct="1"/>
            <a:r>
              <a:rPr lang="en-US" altLang="es-CL" dirty="0">
                <a:solidFill>
                  <a:srgbClr val="006600"/>
                </a:solidFill>
              </a:rPr>
              <a:t>Prof. Eslendy Sánchez</a:t>
            </a:r>
            <a:endParaRPr lang="ru-RU" altLang="es-CL" dirty="0">
              <a:solidFill>
                <a:srgbClr val="006600"/>
              </a:solidFill>
            </a:endParaRPr>
          </a:p>
        </p:txBody>
      </p:sp>
      <p:sp>
        <p:nvSpPr>
          <p:cNvPr id="5" name="CuadroTexto 4">
            <a:extLst>
              <a:ext uri="{FF2B5EF4-FFF2-40B4-BE49-F238E27FC236}">
                <a16:creationId xmlns:a16="http://schemas.microsoft.com/office/drawing/2014/main" id="{4E35DA7F-CD71-42AC-993D-A65767C9D887}"/>
              </a:ext>
            </a:extLst>
          </p:cNvPr>
          <p:cNvSpPr txBox="1"/>
          <p:nvPr/>
        </p:nvSpPr>
        <p:spPr>
          <a:xfrm>
            <a:off x="3935760" y="476672"/>
            <a:ext cx="4572000" cy="1477328"/>
          </a:xfrm>
          <a:prstGeom prst="rect">
            <a:avLst/>
          </a:prstGeom>
          <a:noFill/>
        </p:spPr>
        <p:txBody>
          <a:bodyPr wrap="square">
            <a:spAutoFit/>
          </a:bodyPr>
          <a:lstStyle/>
          <a:p>
            <a:pPr algn="ctr"/>
            <a:r>
              <a:rPr lang="es-CL" b="1" dirty="0">
                <a:solidFill>
                  <a:schemeClr val="accent6">
                    <a:lumMod val="50000"/>
                  </a:schemeClr>
                </a:solidFill>
              </a:rPr>
              <a:t>Colegio del real </a:t>
            </a:r>
          </a:p>
          <a:p>
            <a:pPr algn="ctr"/>
            <a:r>
              <a:rPr lang="es-CL" b="1" dirty="0">
                <a:solidFill>
                  <a:schemeClr val="accent6">
                    <a:lumMod val="50000"/>
                  </a:schemeClr>
                </a:solidFill>
              </a:rPr>
              <a:t>Maipú</a:t>
            </a:r>
          </a:p>
          <a:p>
            <a:pPr algn="ctr"/>
            <a:r>
              <a:rPr lang="es-CL" b="1" dirty="0">
                <a:solidFill>
                  <a:schemeClr val="accent6">
                    <a:lumMod val="50000"/>
                  </a:schemeClr>
                </a:solidFill>
              </a:rPr>
              <a:t>Ciencias para la ciudadanía </a:t>
            </a:r>
          </a:p>
          <a:p>
            <a:pPr algn="ctr"/>
            <a:r>
              <a:rPr lang="es-CL" b="1" dirty="0">
                <a:solidFill>
                  <a:schemeClr val="accent6">
                    <a:lumMod val="50000"/>
                  </a:schemeClr>
                </a:solidFill>
              </a:rPr>
              <a:t>Clase 3  </a:t>
            </a:r>
          </a:p>
          <a:p>
            <a:pPr algn="ctr"/>
            <a:r>
              <a:rPr lang="es-CL" b="1" dirty="0">
                <a:solidFill>
                  <a:schemeClr val="accent6">
                    <a:lumMod val="50000"/>
                  </a:schemeClr>
                </a:solidFill>
              </a:rPr>
              <a:t>4°Medio</a:t>
            </a:r>
          </a:p>
        </p:txBody>
      </p:sp>
      <p:pic>
        <p:nvPicPr>
          <p:cNvPr id="2" name="Imagen 1">
            <a:extLst>
              <a:ext uri="{FF2B5EF4-FFF2-40B4-BE49-F238E27FC236}">
                <a16:creationId xmlns:a16="http://schemas.microsoft.com/office/drawing/2014/main" id="{C646EF8E-A189-425F-8C80-14B0EE09ACE6}"/>
              </a:ext>
            </a:extLst>
          </p:cNvPr>
          <p:cNvPicPr>
            <a:picLocks noChangeAspect="1"/>
          </p:cNvPicPr>
          <p:nvPr/>
        </p:nvPicPr>
        <p:blipFill>
          <a:blip r:embed="rId3"/>
          <a:stretch>
            <a:fillRect/>
          </a:stretch>
        </p:blipFill>
        <p:spPr>
          <a:xfrm>
            <a:off x="2495600" y="476672"/>
            <a:ext cx="1823388" cy="129614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E2FE57-DBFA-485A-A888-004EA536B05E}"/>
              </a:ext>
            </a:extLst>
          </p:cNvPr>
          <p:cNvSpPr>
            <a:spLocks noGrp="1"/>
          </p:cNvSpPr>
          <p:nvPr>
            <p:ph type="title"/>
          </p:nvPr>
        </p:nvSpPr>
        <p:spPr/>
        <p:txBody>
          <a:bodyPr/>
          <a:lstStyle/>
          <a:p>
            <a:r>
              <a:rPr lang="es-CL" dirty="0"/>
              <a:t>c. El sistema sanitario</a:t>
            </a:r>
          </a:p>
        </p:txBody>
      </p:sp>
      <p:sp>
        <p:nvSpPr>
          <p:cNvPr id="3" name="Marcador de contenido 2">
            <a:extLst>
              <a:ext uri="{FF2B5EF4-FFF2-40B4-BE49-F238E27FC236}">
                <a16:creationId xmlns:a16="http://schemas.microsoft.com/office/drawing/2014/main" id="{498F0BED-2298-40E2-B3FA-29CB0415D31C}"/>
              </a:ext>
            </a:extLst>
          </p:cNvPr>
          <p:cNvSpPr>
            <a:spLocks noGrp="1"/>
          </p:cNvSpPr>
          <p:nvPr>
            <p:ph sz="quarter" idx="13"/>
          </p:nvPr>
        </p:nvSpPr>
        <p:spPr>
          <a:xfrm>
            <a:off x="685800" y="2063397"/>
            <a:ext cx="10394707" cy="1847422"/>
          </a:xfrm>
        </p:spPr>
        <p:txBody>
          <a:bodyPr>
            <a:normAutofit/>
          </a:bodyPr>
          <a:lstStyle/>
          <a:p>
            <a:pPr marL="0" indent="0" algn="just">
              <a:buNone/>
            </a:pPr>
            <a:r>
              <a:rPr lang="es-ES" cap="none" dirty="0">
                <a:latin typeface="Arial" panose="020B0604020202020204" pitchFamily="34" charset="0"/>
                <a:cs typeface="Arial" panose="020B0604020202020204" pitchFamily="34" charset="0"/>
              </a:rPr>
              <a:t>El sistema sanitario, entendiendo como tal al conjunto de centros, recursos humanos, medios económicos y materiales, tecnologías, etc., viene condicionado por variables tales como accesibilidad, eficacia y efectividad, centros y recursos, buena praxis, cobertura, etc.. </a:t>
            </a:r>
            <a:endParaRPr lang="es-CL" dirty="0"/>
          </a:p>
        </p:txBody>
      </p:sp>
    </p:spTree>
    <p:extLst>
      <p:ext uri="{BB962C8B-B14F-4D97-AF65-F5344CB8AC3E}">
        <p14:creationId xmlns:p14="http://schemas.microsoft.com/office/powerpoint/2010/main" val="884434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E2FE57-DBFA-485A-A888-004EA536B05E}"/>
              </a:ext>
            </a:extLst>
          </p:cNvPr>
          <p:cNvSpPr>
            <a:spLocks noGrp="1"/>
          </p:cNvSpPr>
          <p:nvPr>
            <p:ph type="title"/>
          </p:nvPr>
        </p:nvSpPr>
        <p:spPr/>
        <p:txBody>
          <a:bodyPr/>
          <a:lstStyle/>
          <a:p>
            <a:r>
              <a:rPr lang="es-CL" dirty="0"/>
              <a:t>d. La biología humana</a:t>
            </a:r>
          </a:p>
        </p:txBody>
      </p:sp>
      <p:sp>
        <p:nvSpPr>
          <p:cNvPr id="3" name="Marcador de contenido 2">
            <a:extLst>
              <a:ext uri="{FF2B5EF4-FFF2-40B4-BE49-F238E27FC236}">
                <a16:creationId xmlns:a16="http://schemas.microsoft.com/office/drawing/2014/main" id="{498F0BED-2298-40E2-B3FA-29CB0415D31C}"/>
              </a:ext>
            </a:extLst>
          </p:cNvPr>
          <p:cNvSpPr>
            <a:spLocks noGrp="1"/>
          </p:cNvSpPr>
          <p:nvPr>
            <p:ph sz="quarter" idx="13"/>
          </p:nvPr>
        </p:nvSpPr>
        <p:spPr>
          <a:xfrm>
            <a:off x="587326" y="2443224"/>
            <a:ext cx="10394707" cy="2325723"/>
          </a:xfrm>
        </p:spPr>
        <p:txBody>
          <a:bodyPr>
            <a:normAutofit/>
          </a:bodyPr>
          <a:lstStyle/>
          <a:p>
            <a:pPr marL="0" indent="0" algn="just">
              <a:buNone/>
            </a:pPr>
            <a:r>
              <a:rPr lang="es-ES" cap="none" dirty="0">
                <a:latin typeface="Arial" panose="020B0604020202020204" pitchFamily="34" charset="0"/>
                <a:cs typeface="Arial" panose="020B0604020202020204" pitchFamily="34" charset="0"/>
              </a:rPr>
              <a:t>La biología humana, condicionada por la carga genética y los factores hereditarios, adquieren gran relevancia a partir de los avances en ingeniería genética logrados en los últimos años que abren unas perspectivas no conocidas hasta ahora, que en su aspecto positivo podrán prevenir enfermedades genéticamente conocidas, pero que plantean interrogantes en el terreno de la bioética y las potenciales desigualdades en salud dados los costos que estas prácticas demandarían.</a:t>
            </a:r>
          </a:p>
          <a:p>
            <a:pPr marL="0" indent="0" algn="just">
              <a:buNone/>
            </a:pPr>
            <a:endParaRPr lang="es-CL" dirty="0"/>
          </a:p>
        </p:txBody>
      </p:sp>
    </p:spTree>
    <p:extLst>
      <p:ext uri="{BB962C8B-B14F-4D97-AF65-F5344CB8AC3E}">
        <p14:creationId xmlns:p14="http://schemas.microsoft.com/office/powerpoint/2010/main" val="4036502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E2FE57-DBFA-485A-A888-004EA536B05E}"/>
              </a:ext>
            </a:extLst>
          </p:cNvPr>
          <p:cNvSpPr>
            <a:spLocks noGrp="1"/>
          </p:cNvSpPr>
          <p:nvPr>
            <p:ph type="title"/>
          </p:nvPr>
        </p:nvSpPr>
        <p:spPr/>
        <p:txBody>
          <a:bodyPr>
            <a:normAutofit fontScale="90000"/>
          </a:bodyPr>
          <a:lstStyle/>
          <a:p>
            <a:r>
              <a:rPr lang="es-ES" dirty="0"/>
              <a:t>Determinantes sociales de la salud</a:t>
            </a:r>
            <a:br>
              <a:rPr lang="es-ES" dirty="0"/>
            </a:br>
            <a:endParaRPr lang="es-CL" dirty="0"/>
          </a:p>
        </p:txBody>
      </p:sp>
      <p:sp>
        <p:nvSpPr>
          <p:cNvPr id="3" name="Marcador de contenido 2">
            <a:extLst>
              <a:ext uri="{FF2B5EF4-FFF2-40B4-BE49-F238E27FC236}">
                <a16:creationId xmlns:a16="http://schemas.microsoft.com/office/drawing/2014/main" id="{498F0BED-2298-40E2-B3FA-29CB0415D31C}"/>
              </a:ext>
            </a:extLst>
          </p:cNvPr>
          <p:cNvSpPr>
            <a:spLocks noGrp="1"/>
          </p:cNvSpPr>
          <p:nvPr>
            <p:ph sz="quarter" idx="13"/>
          </p:nvPr>
        </p:nvSpPr>
        <p:spPr>
          <a:xfrm>
            <a:off x="798341" y="1627298"/>
            <a:ext cx="10394707" cy="2325723"/>
          </a:xfrm>
        </p:spPr>
        <p:txBody>
          <a:bodyPr>
            <a:normAutofit fontScale="92500" lnSpcReduction="10000"/>
          </a:bodyPr>
          <a:lstStyle/>
          <a:p>
            <a:pPr marL="0" indent="0" algn="just">
              <a:buNone/>
            </a:pPr>
            <a:r>
              <a:rPr lang="es-ES" cap="none" dirty="0">
                <a:latin typeface="Arial" panose="020B0604020202020204" pitchFamily="34" charset="0"/>
                <a:cs typeface="Arial" panose="020B0604020202020204" pitchFamily="34" charset="0"/>
              </a:rPr>
              <a:t>En años más reciente se sostiene con mayor fuerza que las condiciones sociales en que las personas viven influyen fuertemente en sus posibilidades de tener una buena salud. La pobreza, las desigualdades sociales, la discriminación, la vivienda pobre, la inseguridad alimentaria, las condiciones de vida poco saludable en la infancia y la falta de trabajo son determinantes de la mayor parte de las enfermedades, muertes y desigualdades en salud entre países y dentro de un mismo país. Estas desigualdades son dramáticas y requieren urgente atención y acción. </a:t>
            </a:r>
            <a:endParaRPr lang="es-CL" dirty="0"/>
          </a:p>
        </p:txBody>
      </p:sp>
      <p:sp>
        <p:nvSpPr>
          <p:cNvPr id="4" name="Título 1">
            <a:extLst>
              <a:ext uri="{FF2B5EF4-FFF2-40B4-BE49-F238E27FC236}">
                <a16:creationId xmlns:a16="http://schemas.microsoft.com/office/drawing/2014/main" id="{B7935663-ED1A-4A76-92A7-F34A86A9EF5B}"/>
              </a:ext>
            </a:extLst>
          </p:cNvPr>
          <p:cNvSpPr txBox="1">
            <a:spLocks/>
          </p:cNvSpPr>
          <p:nvPr/>
        </p:nvSpPr>
        <p:spPr>
          <a:xfrm>
            <a:off x="402103" y="4250029"/>
            <a:ext cx="10396882" cy="1292642"/>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es-ES" dirty="0"/>
              <a:t>Actividad: </a:t>
            </a:r>
          </a:p>
          <a:p>
            <a:endParaRPr lang="es-ES" sz="3000" cap="none" dirty="0">
              <a:solidFill>
                <a:schemeClr val="tx1"/>
              </a:solidFill>
              <a:latin typeface="Arial" panose="020B0604020202020204" pitchFamily="34" charset="0"/>
              <a:cs typeface="Arial" panose="020B0604020202020204" pitchFamily="34" charset="0"/>
            </a:endParaRPr>
          </a:p>
          <a:p>
            <a:r>
              <a:rPr lang="es-ES" sz="3000" cap="none" dirty="0">
                <a:solidFill>
                  <a:schemeClr val="tx1"/>
                </a:solidFill>
                <a:latin typeface="Arial" panose="020B0604020202020204" pitchFamily="34" charset="0"/>
                <a:cs typeface="Arial" panose="020B0604020202020204" pitchFamily="34" charset="0"/>
              </a:rPr>
              <a:t>Reflexionar, sobre los determinantes sociales de la salud en el país </a:t>
            </a:r>
            <a:br>
              <a:rPr lang="es-ES" dirty="0"/>
            </a:br>
            <a:endParaRPr lang="es-CL" dirty="0"/>
          </a:p>
        </p:txBody>
      </p:sp>
    </p:spTree>
    <p:extLst>
      <p:ext uri="{BB962C8B-B14F-4D97-AF65-F5344CB8AC3E}">
        <p14:creationId xmlns:p14="http://schemas.microsoft.com/office/powerpoint/2010/main" val="3414726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E2FE57-DBFA-485A-A888-004EA536B05E}"/>
              </a:ext>
            </a:extLst>
          </p:cNvPr>
          <p:cNvSpPr>
            <a:spLocks noGrp="1"/>
          </p:cNvSpPr>
          <p:nvPr>
            <p:ph type="title"/>
          </p:nvPr>
        </p:nvSpPr>
        <p:spPr/>
        <p:txBody>
          <a:bodyPr>
            <a:normAutofit fontScale="90000"/>
          </a:bodyPr>
          <a:lstStyle/>
          <a:p>
            <a:r>
              <a:rPr lang="es-ES" dirty="0"/>
              <a:t>Determinantes sociales de la salud</a:t>
            </a:r>
            <a:br>
              <a:rPr lang="es-ES" dirty="0"/>
            </a:br>
            <a:endParaRPr lang="es-CL" dirty="0"/>
          </a:p>
        </p:txBody>
      </p:sp>
      <p:sp>
        <p:nvSpPr>
          <p:cNvPr id="3" name="Marcador de contenido 2">
            <a:extLst>
              <a:ext uri="{FF2B5EF4-FFF2-40B4-BE49-F238E27FC236}">
                <a16:creationId xmlns:a16="http://schemas.microsoft.com/office/drawing/2014/main" id="{498F0BED-2298-40E2-B3FA-29CB0415D31C}"/>
              </a:ext>
            </a:extLst>
          </p:cNvPr>
          <p:cNvSpPr>
            <a:spLocks noGrp="1"/>
          </p:cNvSpPr>
          <p:nvPr>
            <p:ph sz="quarter" idx="13"/>
          </p:nvPr>
        </p:nvSpPr>
        <p:spPr>
          <a:xfrm>
            <a:off x="798341" y="1627298"/>
            <a:ext cx="10394707" cy="3802831"/>
          </a:xfrm>
        </p:spPr>
        <p:txBody>
          <a:bodyPr>
            <a:normAutofit/>
          </a:bodyPr>
          <a:lstStyle/>
          <a:p>
            <a:pPr marL="0" indent="0" algn="just">
              <a:buNone/>
            </a:pPr>
            <a:r>
              <a:rPr lang="es-ES" cap="none" dirty="0">
                <a:latin typeface="Arial" panose="020B0604020202020204" pitchFamily="34" charset="0"/>
                <a:cs typeface="Arial" panose="020B0604020202020204" pitchFamily="34" charset="0"/>
              </a:rPr>
              <a:t>Estos contextos de vida de las personas determinan en gran parte sus posibilidades de tener una buena salud. Entre los principales factores que determinan la salud de las personas se postulan los siguientes:</a:t>
            </a:r>
          </a:p>
          <a:p>
            <a:pPr marL="0" indent="0" algn="just">
              <a:buNone/>
            </a:pPr>
            <a:r>
              <a:rPr lang="es-ES" cap="none" dirty="0">
                <a:latin typeface="Arial" panose="020B0604020202020204" pitchFamily="34" charset="0"/>
                <a:cs typeface="Arial" panose="020B0604020202020204" pitchFamily="34" charset="0"/>
              </a:rPr>
              <a:t>Ingresos económicos: diversas investigaciones han concluido en que mayores ingresos económicos se asocian a mejores indicadores de la salud de la población.</a:t>
            </a:r>
          </a:p>
          <a:p>
            <a:pPr marL="0" indent="0" algn="just">
              <a:buNone/>
            </a:pPr>
            <a:r>
              <a:rPr lang="es-ES" cap="none" dirty="0">
                <a:latin typeface="Arial" panose="020B0604020202020204" pitchFamily="34" charset="0"/>
                <a:cs typeface="Arial" panose="020B0604020202020204" pitchFamily="34" charset="0"/>
              </a:rPr>
              <a:t>- Educación: los bajos niveles de educación formal se relacionan con una salud más deteriorada, más estrés y baja autoconfianza.</a:t>
            </a:r>
          </a:p>
          <a:p>
            <a:pPr marL="0" indent="0" algn="just">
              <a:buNone/>
            </a:pPr>
            <a:endParaRPr lang="es-CL" dirty="0"/>
          </a:p>
        </p:txBody>
      </p:sp>
    </p:spTree>
    <p:extLst>
      <p:ext uri="{BB962C8B-B14F-4D97-AF65-F5344CB8AC3E}">
        <p14:creationId xmlns:p14="http://schemas.microsoft.com/office/powerpoint/2010/main" val="2420981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E2FE57-DBFA-485A-A888-004EA536B05E}"/>
              </a:ext>
            </a:extLst>
          </p:cNvPr>
          <p:cNvSpPr>
            <a:spLocks noGrp="1"/>
          </p:cNvSpPr>
          <p:nvPr>
            <p:ph type="title"/>
          </p:nvPr>
        </p:nvSpPr>
        <p:spPr/>
        <p:txBody>
          <a:bodyPr>
            <a:normAutofit fontScale="90000"/>
          </a:bodyPr>
          <a:lstStyle/>
          <a:p>
            <a:r>
              <a:rPr lang="es-ES" dirty="0"/>
              <a:t>Determinantes sociales de la salud</a:t>
            </a:r>
            <a:br>
              <a:rPr lang="es-ES" dirty="0"/>
            </a:br>
            <a:endParaRPr lang="es-CL" dirty="0"/>
          </a:p>
        </p:txBody>
      </p:sp>
      <p:sp>
        <p:nvSpPr>
          <p:cNvPr id="3" name="Marcador de contenido 2">
            <a:extLst>
              <a:ext uri="{FF2B5EF4-FFF2-40B4-BE49-F238E27FC236}">
                <a16:creationId xmlns:a16="http://schemas.microsoft.com/office/drawing/2014/main" id="{498F0BED-2298-40E2-B3FA-29CB0415D31C}"/>
              </a:ext>
            </a:extLst>
          </p:cNvPr>
          <p:cNvSpPr>
            <a:spLocks noGrp="1"/>
          </p:cNvSpPr>
          <p:nvPr>
            <p:ph sz="quarter" idx="13"/>
          </p:nvPr>
        </p:nvSpPr>
        <p:spPr>
          <a:xfrm>
            <a:off x="798341" y="1627298"/>
            <a:ext cx="10394707" cy="3802831"/>
          </a:xfrm>
        </p:spPr>
        <p:txBody>
          <a:bodyPr>
            <a:normAutofit/>
          </a:bodyPr>
          <a:lstStyle/>
          <a:p>
            <a:pPr marL="0" indent="0" algn="just">
              <a:buNone/>
            </a:pPr>
            <a:r>
              <a:rPr lang="es-ES" cap="none" dirty="0">
                <a:latin typeface="Arial" panose="020B0604020202020204" pitchFamily="34" charset="0"/>
                <a:cs typeface="Arial" panose="020B0604020202020204" pitchFamily="34" charset="0"/>
              </a:rPr>
              <a:t>Entorno físico: agua potable, aire limpio, lugares de trabajo saludable, casas seguras, comunidades y calles que contribuyan a tener una buena salud. Tener empleo permite estar más sano/a, especialmente en aquellos casos en que los/las trabajadores/as tienen control sobre sus condiciones de trabajo.</a:t>
            </a:r>
          </a:p>
          <a:p>
            <a:pPr marL="0" indent="0" algn="just">
              <a:buNone/>
            </a:pPr>
            <a:r>
              <a:rPr lang="es-ES" cap="none" dirty="0">
                <a:latin typeface="Arial" panose="020B0604020202020204" pitchFamily="34" charset="0"/>
                <a:cs typeface="Arial" panose="020B0604020202020204" pitchFamily="34" charset="0"/>
              </a:rPr>
              <a:t>- Redes de apoyo social: el apoyo de las familias, de los amigos y de la comunidad en que las personas viven permiten tener una mejor salud. La cultura propia - valores, costumbres, tradiciones y creencias de las familias y de las comunidades – afecta directamente a la salud de las personas.</a:t>
            </a:r>
          </a:p>
          <a:p>
            <a:pPr marL="0" indent="0" algn="just">
              <a:buNone/>
            </a:pPr>
            <a:endParaRPr lang="es-CL" dirty="0"/>
          </a:p>
        </p:txBody>
      </p:sp>
    </p:spTree>
    <p:extLst>
      <p:ext uri="{BB962C8B-B14F-4D97-AF65-F5344CB8AC3E}">
        <p14:creationId xmlns:p14="http://schemas.microsoft.com/office/powerpoint/2010/main" val="916317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E2FE57-DBFA-485A-A888-004EA536B05E}"/>
              </a:ext>
            </a:extLst>
          </p:cNvPr>
          <p:cNvSpPr>
            <a:spLocks noGrp="1"/>
          </p:cNvSpPr>
          <p:nvPr>
            <p:ph type="title"/>
          </p:nvPr>
        </p:nvSpPr>
        <p:spPr/>
        <p:txBody>
          <a:bodyPr>
            <a:normAutofit fontScale="90000"/>
          </a:bodyPr>
          <a:lstStyle/>
          <a:p>
            <a:r>
              <a:rPr lang="es-ES" dirty="0"/>
              <a:t>Factores Genéticos de la salud</a:t>
            </a:r>
            <a:br>
              <a:rPr lang="es-ES" dirty="0"/>
            </a:br>
            <a:endParaRPr lang="es-CL" dirty="0"/>
          </a:p>
        </p:txBody>
      </p:sp>
      <p:sp>
        <p:nvSpPr>
          <p:cNvPr id="3" name="Marcador de contenido 2">
            <a:extLst>
              <a:ext uri="{FF2B5EF4-FFF2-40B4-BE49-F238E27FC236}">
                <a16:creationId xmlns:a16="http://schemas.microsoft.com/office/drawing/2014/main" id="{498F0BED-2298-40E2-B3FA-29CB0415D31C}"/>
              </a:ext>
            </a:extLst>
          </p:cNvPr>
          <p:cNvSpPr>
            <a:spLocks noGrp="1"/>
          </p:cNvSpPr>
          <p:nvPr>
            <p:ph sz="quarter" idx="13"/>
          </p:nvPr>
        </p:nvSpPr>
        <p:spPr>
          <a:xfrm>
            <a:off x="798341" y="1627298"/>
            <a:ext cx="10394707" cy="3802831"/>
          </a:xfrm>
        </p:spPr>
        <p:txBody>
          <a:bodyPr>
            <a:normAutofit/>
          </a:bodyPr>
          <a:lstStyle/>
          <a:p>
            <a:pPr marL="0" indent="0" algn="just">
              <a:buNone/>
            </a:pPr>
            <a:r>
              <a:rPr lang="es-ES" cap="none" dirty="0">
                <a:latin typeface="Arial" panose="020B0604020202020204" pitchFamily="34" charset="0"/>
                <a:cs typeface="Arial" panose="020B0604020202020204" pitchFamily="34" charset="0"/>
              </a:rPr>
              <a:t>Los factores genéticos juegan un papel preponderante en determinadas condiciones de salud y en el riesgo de desarrollar cierto tipo de enfermedades. Las conductas individuales y las estrategias de enfrentamiento y control de los factores de riesgo; la alimentación equilibrada, actividad física, fumar, beber en exceso y la forma de enfrentar el estrés, afectan directamente el estado de salud de las personas.</a:t>
            </a:r>
          </a:p>
          <a:p>
            <a:pPr marL="0" indent="0" algn="just">
              <a:buNone/>
            </a:pPr>
            <a:r>
              <a:rPr lang="es-ES" cap="none" dirty="0">
                <a:latin typeface="Arial" panose="020B0604020202020204" pitchFamily="34" charset="0"/>
                <a:cs typeface="Arial" panose="020B0604020202020204" pitchFamily="34" charset="0"/>
              </a:rPr>
              <a:t>También se deben tomar en cuenta los servicios de salud: El acceso equitativo, oportuno y de calidad a los servicios de atención médica, ya sea preventiva o curativa, influye también en estado de salud y finalmente el género: Ser mujer u hombre implica distintos tipos de riesgo de enfermedad a diferentes edades.</a:t>
            </a:r>
            <a:endParaRPr lang="es-CL" dirty="0"/>
          </a:p>
        </p:txBody>
      </p:sp>
    </p:spTree>
    <p:extLst>
      <p:ext uri="{BB962C8B-B14F-4D97-AF65-F5344CB8AC3E}">
        <p14:creationId xmlns:p14="http://schemas.microsoft.com/office/powerpoint/2010/main" val="2496705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E2FE57-DBFA-485A-A888-004EA536B05E}"/>
              </a:ext>
            </a:extLst>
          </p:cNvPr>
          <p:cNvSpPr>
            <a:spLocks noGrp="1"/>
          </p:cNvSpPr>
          <p:nvPr>
            <p:ph type="title"/>
          </p:nvPr>
        </p:nvSpPr>
        <p:spPr/>
        <p:txBody>
          <a:bodyPr>
            <a:normAutofit fontScale="90000"/>
          </a:bodyPr>
          <a:lstStyle/>
          <a:p>
            <a:r>
              <a:rPr lang="es-ES" dirty="0"/>
              <a:t>Actividad </a:t>
            </a:r>
            <a:br>
              <a:rPr lang="es-ES" dirty="0"/>
            </a:br>
            <a:endParaRPr lang="es-CL" dirty="0"/>
          </a:p>
        </p:txBody>
      </p:sp>
      <p:sp>
        <p:nvSpPr>
          <p:cNvPr id="3" name="Marcador de contenido 2">
            <a:extLst>
              <a:ext uri="{FF2B5EF4-FFF2-40B4-BE49-F238E27FC236}">
                <a16:creationId xmlns:a16="http://schemas.microsoft.com/office/drawing/2014/main" id="{498F0BED-2298-40E2-B3FA-29CB0415D31C}"/>
              </a:ext>
            </a:extLst>
          </p:cNvPr>
          <p:cNvSpPr>
            <a:spLocks noGrp="1"/>
          </p:cNvSpPr>
          <p:nvPr>
            <p:ph sz="quarter" idx="13"/>
          </p:nvPr>
        </p:nvSpPr>
        <p:spPr>
          <a:xfrm>
            <a:off x="798341" y="1627298"/>
            <a:ext cx="10394707" cy="3802831"/>
          </a:xfrm>
        </p:spPr>
        <p:txBody>
          <a:bodyPr>
            <a:normAutofit/>
          </a:bodyPr>
          <a:lstStyle/>
          <a:p>
            <a:pPr marL="0" indent="0" algn="just">
              <a:buNone/>
            </a:pPr>
            <a:r>
              <a:rPr lang="es-ES" cap="none" dirty="0">
                <a:latin typeface="Arial" panose="020B0604020202020204" pitchFamily="34" charset="0"/>
                <a:cs typeface="Arial" panose="020B0604020202020204" pitchFamily="34" charset="0"/>
              </a:rPr>
              <a:t>Reflexiona:</a:t>
            </a:r>
          </a:p>
          <a:p>
            <a:pPr algn="just">
              <a:buFont typeface="Wingdings" panose="05000000000000000000" pitchFamily="2" charset="2"/>
              <a:buChar char="§"/>
            </a:pPr>
            <a:r>
              <a:rPr lang="es-ES" cap="none" dirty="0">
                <a:latin typeface="Arial" panose="020B0604020202020204" pitchFamily="34" charset="0"/>
                <a:cs typeface="Arial" panose="020B0604020202020204" pitchFamily="34" charset="0"/>
              </a:rPr>
              <a:t> De que manera intervienen los factores genéticos en la salud de ustedes mismos.</a:t>
            </a:r>
          </a:p>
          <a:p>
            <a:pPr algn="just">
              <a:buFont typeface="Wingdings" panose="05000000000000000000" pitchFamily="2" charset="2"/>
              <a:buChar char="§"/>
            </a:pPr>
            <a:r>
              <a:rPr lang="es-ES" cap="none" dirty="0">
                <a:latin typeface="Arial" panose="020B0604020202020204" pitchFamily="34" charset="0"/>
                <a:cs typeface="Arial" panose="020B0604020202020204" pitchFamily="34" charset="0"/>
              </a:rPr>
              <a:t>Desde el punto de vista genético qué enfermedades estas propenso a desarrollar.</a:t>
            </a:r>
          </a:p>
          <a:p>
            <a:pPr algn="just">
              <a:buFont typeface="Wingdings" panose="05000000000000000000" pitchFamily="2" charset="2"/>
              <a:buChar char="§"/>
            </a:pPr>
            <a:r>
              <a:rPr lang="es-ES" cap="none" dirty="0">
                <a:latin typeface="Arial" panose="020B0604020202020204" pitchFamily="34" charset="0"/>
                <a:cs typeface="Arial" panose="020B0604020202020204" pitchFamily="34" charset="0"/>
              </a:rPr>
              <a:t>De que manera puedes prevenir el desarrollo de estas enfermedades.</a:t>
            </a:r>
          </a:p>
          <a:p>
            <a:pPr algn="just">
              <a:buFont typeface="Wingdings" panose="05000000000000000000" pitchFamily="2" charset="2"/>
              <a:buChar char="§"/>
            </a:pPr>
            <a:r>
              <a:rPr lang="es-ES" cap="none" dirty="0">
                <a:latin typeface="Arial" panose="020B0604020202020204" pitchFamily="34" charset="0"/>
                <a:cs typeface="Arial" panose="020B0604020202020204" pitchFamily="34" charset="0"/>
              </a:rPr>
              <a:t>De qué manera crees que el genero afecte el desarrollo de enfermedades, a que enfermedades están más propensos a desarrollar los hombres y las mujeres. </a:t>
            </a:r>
          </a:p>
          <a:p>
            <a:pPr marL="0" indent="0" algn="just">
              <a:buNone/>
            </a:pPr>
            <a:endParaRPr lang="es-ES"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3165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13FC54-1B90-4BB4-963B-71E66DEDCE41}"/>
              </a:ext>
            </a:extLst>
          </p:cNvPr>
          <p:cNvSpPr>
            <a:spLocks noGrp="1"/>
          </p:cNvSpPr>
          <p:nvPr>
            <p:ph type="title"/>
          </p:nvPr>
        </p:nvSpPr>
        <p:spPr/>
        <p:txBody>
          <a:bodyPr/>
          <a:lstStyle/>
          <a:p>
            <a:r>
              <a:rPr lang="es-CL" dirty="0"/>
              <a:t>Referencias bibliográficas </a:t>
            </a:r>
          </a:p>
        </p:txBody>
      </p:sp>
      <p:sp>
        <p:nvSpPr>
          <p:cNvPr id="3" name="Marcador de contenido 2">
            <a:extLst>
              <a:ext uri="{FF2B5EF4-FFF2-40B4-BE49-F238E27FC236}">
                <a16:creationId xmlns:a16="http://schemas.microsoft.com/office/drawing/2014/main" id="{CBFD502A-EBB5-4B95-93C9-108BCD11890E}"/>
              </a:ext>
            </a:extLst>
          </p:cNvPr>
          <p:cNvSpPr>
            <a:spLocks noGrp="1"/>
          </p:cNvSpPr>
          <p:nvPr>
            <p:ph sz="quarter" idx="13"/>
          </p:nvPr>
        </p:nvSpPr>
        <p:spPr/>
        <p:txBody>
          <a:bodyPr/>
          <a:lstStyle/>
          <a:p>
            <a:r>
              <a:rPr lang="es-CL" cap="none" dirty="0">
                <a:hlinkClick r:id="rId2">
                  <a:extLst>
                    <a:ext uri="{A12FA001-AC4F-418D-AE19-62706E023703}">
                      <ahyp:hlinkClr xmlns:ahyp="http://schemas.microsoft.com/office/drawing/2018/hyperlinkcolor" val="tx"/>
                    </a:ext>
                  </a:extLst>
                </a:hlinkClick>
              </a:rPr>
              <a:t>http://preventivaysocial.webs.fcm.unc.edu.ar/files/2014/04/mpys-1-unidad-1-determinantes-de-la-salud-v-2013.pdf</a:t>
            </a:r>
            <a:r>
              <a:rPr lang="es-CL" cap="none" dirty="0"/>
              <a:t> </a:t>
            </a:r>
          </a:p>
        </p:txBody>
      </p:sp>
    </p:spTree>
    <p:extLst>
      <p:ext uri="{BB962C8B-B14F-4D97-AF65-F5344CB8AC3E}">
        <p14:creationId xmlns:p14="http://schemas.microsoft.com/office/powerpoint/2010/main" val="2566154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3ED69B-234A-4818-BED3-D9DD1CFC7F74}"/>
              </a:ext>
            </a:extLst>
          </p:cNvPr>
          <p:cNvSpPr>
            <a:spLocks noGrp="1"/>
          </p:cNvSpPr>
          <p:nvPr>
            <p:ph type="title"/>
          </p:nvPr>
        </p:nvSpPr>
        <p:spPr/>
        <p:txBody>
          <a:bodyPr/>
          <a:lstStyle/>
          <a:p>
            <a:r>
              <a:rPr lang="es-CL" dirty="0"/>
              <a:t>OA: 1</a:t>
            </a:r>
          </a:p>
        </p:txBody>
      </p:sp>
      <p:sp>
        <p:nvSpPr>
          <p:cNvPr id="3" name="Marcador de contenido 2">
            <a:extLst>
              <a:ext uri="{FF2B5EF4-FFF2-40B4-BE49-F238E27FC236}">
                <a16:creationId xmlns:a16="http://schemas.microsoft.com/office/drawing/2014/main" id="{6F1B7A0D-7462-4CF6-AE7E-27DD32520CEE}"/>
              </a:ext>
            </a:extLst>
          </p:cNvPr>
          <p:cNvSpPr>
            <a:spLocks noGrp="1"/>
          </p:cNvSpPr>
          <p:nvPr>
            <p:ph sz="quarter" idx="13"/>
          </p:nvPr>
        </p:nvSpPr>
        <p:spPr>
          <a:xfrm>
            <a:off x="685800" y="2063397"/>
            <a:ext cx="10394707" cy="2508604"/>
          </a:xfrm>
        </p:spPr>
        <p:txBody>
          <a:bodyPr/>
          <a:lstStyle/>
          <a:p>
            <a:pPr marL="0" indent="0" algn="just">
              <a:buNone/>
            </a:pPr>
            <a:r>
              <a:rPr lang="es-ES" dirty="0"/>
              <a:t> </a:t>
            </a:r>
            <a:r>
              <a:rPr lang="es-ES" cap="none" dirty="0">
                <a:latin typeface="Arial" panose="020B0604020202020204" pitchFamily="34" charset="0"/>
                <a:cs typeface="Arial" panose="020B0604020202020204" pitchFamily="34" charset="0"/>
              </a:rPr>
              <a:t>Analizar, sobre la base de la investigación, factores biológicos, ambientales y sociales que influyen en la salud humana (como la nutrición, el consumo de alimentos transgénicos, la actividad física, el estrés, el consumo de alcohol y drogas, y la exposición a rayos </a:t>
            </a:r>
            <a:r>
              <a:rPr lang="es-ES" cap="none" dirty="0" err="1">
                <a:latin typeface="Arial" panose="020B0604020202020204" pitchFamily="34" charset="0"/>
                <a:cs typeface="Arial" panose="020B0604020202020204" pitchFamily="34" charset="0"/>
              </a:rPr>
              <a:t>uv</a:t>
            </a:r>
            <a:r>
              <a:rPr lang="es-ES" cap="none" dirty="0">
                <a:latin typeface="Arial" panose="020B0604020202020204" pitchFamily="34" charset="0"/>
                <a:cs typeface="Arial" panose="020B0604020202020204" pitchFamily="34" charset="0"/>
              </a:rPr>
              <a:t>, plaguicidas, patógenos y elementos contaminantes, entre otros).</a:t>
            </a:r>
            <a:endParaRPr lang="es-C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6318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36D295-E7BA-4D8B-AE4A-5726C87C1676}"/>
              </a:ext>
            </a:extLst>
          </p:cNvPr>
          <p:cNvSpPr>
            <a:spLocks noGrp="1"/>
          </p:cNvSpPr>
          <p:nvPr>
            <p:ph type="title"/>
          </p:nvPr>
        </p:nvSpPr>
        <p:spPr/>
        <p:txBody>
          <a:bodyPr/>
          <a:lstStyle/>
          <a:p>
            <a:r>
              <a:rPr lang="es-CL" dirty="0"/>
              <a:t>Objetivo de la clase</a:t>
            </a:r>
          </a:p>
        </p:txBody>
      </p:sp>
      <p:sp>
        <p:nvSpPr>
          <p:cNvPr id="3" name="Marcador de contenido 2">
            <a:extLst>
              <a:ext uri="{FF2B5EF4-FFF2-40B4-BE49-F238E27FC236}">
                <a16:creationId xmlns:a16="http://schemas.microsoft.com/office/drawing/2014/main" id="{B4D954A0-2502-4357-895D-540922E8A6FE}"/>
              </a:ext>
            </a:extLst>
          </p:cNvPr>
          <p:cNvSpPr>
            <a:spLocks noGrp="1"/>
          </p:cNvSpPr>
          <p:nvPr>
            <p:ph sz="quarter" idx="13"/>
          </p:nvPr>
        </p:nvSpPr>
        <p:spPr>
          <a:xfrm>
            <a:off x="685800" y="2063397"/>
            <a:ext cx="10394707" cy="1861490"/>
          </a:xfrm>
        </p:spPr>
        <p:txBody>
          <a:bodyPr/>
          <a:lstStyle/>
          <a:p>
            <a:r>
              <a:rPr lang="es-CL" dirty="0"/>
              <a:t>Describir qué es la salud y cuales son sus factores </a:t>
            </a:r>
          </a:p>
        </p:txBody>
      </p:sp>
    </p:spTree>
    <p:extLst>
      <p:ext uri="{BB962C8B-B14F-4D97-AF65-F5344CB8AC3E}">
        <p14:creationId xmlns:p14="http://schemas.microsoft.com/office/powerpoint/2010/main" val="2412927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E5E802-C46A-4179-8CB2-EEF9853ED8F6}"/>
              </a:ext>
            </a:extLst>
          </p:cNvPr>
          <p:cNvSpPr>
            <a:spLocks noGrp="1"/>
          </p:cNvSpPr>
          <p:nvPr>
            <p:ph type="title"/>
          </p:nvPr>
        </p:nvSpPr>
        <p:spPr/>
        <p:txBody>
          <a:bodyPr/>
          <a:lstStyle/>
          <a:p>
            <a:r>
              <a:rPr lang="es-CL" dirty="0"/>
              <a:t>Salud </a:t>
            </a:r>
          </a:p>
        </p:txBody>
      </p:sp>
      <p:sp>
        <p:nvSpPr>
          <p:cNvPr id="3" name="Marcador de contenido 2">
            <a:extLst>
              <a:ext uri="{FF2B5EF4-FFF2-40B4-BE49-F238E27FC236}">
                <a16:creationId xmlns:a16="http://schemas.microsoft.com/office/drawing/2014/main" id="{DF5F1FF3-28AD-4BDE-ABA6-EDE35B134D38}"/>
              </a:ext>
            </a:extLst>
          </p:cNvPr>
          <p:cNvSpPr>
            <a:spLocks noGrp="1"/>
          </p:cNvSpPr>
          <p:nvPr>
            <p:ph sz="quarter" idx="13"/>
          </p:nvPr>
        </p:nvSpPr>
        <p:spPr>
          <a:xfrm>
            <a:off x="687976" y="1773405"/>
            <a:ext cx="10394707" cy="3311189"/>
          </a:xfrm>
        </p:spPr>
        <p:txBody>
          <a:bodyPr/>
          <a:lstStyle/>
          <a:p>
            <a:pPr algn="just"/>
            <a:r>
              <a:rPr lang="es-ES" cap="none" dirty="0">
                <a:latin typeface="Arial" panose="020B0604020202020204" pitchFamily="34" charset="0"/>
                <a:cs typeface="Arial" panose="020B0604020202020204" pitchFamily="34" charset="0"/>
              </a:rPr>
              <a:t> Es un estado de bienestar o de equilibrio que puede ser visto a nivel subjetivo (un ser humano asume como aceptable el estado general en el que se encuentra) o a nivel objetivo (se constata la ausencia de enfermedades o de factores dañinos en el sujeto en cuestión). </a:t>
            </a:r>
          </a:p>
          <a:p>
            <a:pPr algn="just"/>
            <a:r>
              <a:rPr lang="es-ES" cap="none" dirty="0">
                <a:latin typeface="Arial" panose="020B0604020202020204" pitchFamily="34" charset="0"/>
                <a:cs typeface="Arial" panose="020B0604020202020204" pitchFamily="34" charset="0"/>
              </a:rPr>
              <a:t>Según la OMS  la salud es un estado de completo bienestar físico, mental y social, y no solamente la ausencia de afecciones o enfermedades.</a:t>
            </a:r>
            <a:endParaRPr lang="es-CL"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2338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3DA260-2A87-4B0C-A637-D189AAF51698}"/>
              </a:ext>
            </a:extLst>
          </p:cNvPr>
          <p:cNvSpPr>
            <a:spLocks noGrp="1"/>
          </p:cNvSpPr>
          <p:nvPr>
            <p:ph type="title"/>
          </p:nvPr>
        </p:nvSpPr>
        <p:spPr/>
        <p:txBody>
          <a:bodyPr>
            <a:normAutofit fontScale="90000"/>
          </a:bodyPr>
          <a:lstStyle/>
          <a:p>
            <a:r>
              <a:rPr lang="es-ES" dirty="0"/>
              <a:t>FACTORES DETERMINANTES DE LA SALUD</a:t>
            </a:r>
            <a:br>
              <a:rPr lang="es-ES" dirty="0"/>
            </a:br>
            <a:endParaRPr lang="es-CL" dirty="0"/>
          </a:p>
        </p:txBody>
      </p:sp>
      <p:sp>
        <p:nvSpPr>
          <p:cNvPr id="3" name="Marcador de contenido 2">
            <a:extLst>
              <a:ext uri="{FF2B5EF4-FFF2-40B4-BE49-F238E27FC236}">
                <a16:creationId xmlns:a16="http://schemas.microsoft.com/office/drawing/2014/main" id="{7C3A6B56-658B-458F-A855-553D711AB666}"/>
              </a:ext>
            </a:extLst>
          </p:cNvPr>
          <p:cNvSpPr>
            <a:spLocks noGrp="1"/>
          </p:cNvSpPr>
          <p:nvPr>
            <p:ph sz="quarter" idx="13"/>
          </p:nvPr>
        </p:nvSpPr>
        <p:spPr>
          <a:xfrm>
            <a:off x="685800" y="2063396"/>
            <a:ext cx="10394707" cy="2170979"/>
          </a:xfrm>
        </p:spPr>
        <p:txBody>
          <a:bodyPr/>
          <a:lstStyle/>
          <a:p>
            <a:r>
              <a:rPr lang="es-ES" cap="none" dirty="0">
                <a:latin typeface="Arial" panose="020B0604020202020204" pitchFamily="34" charset="0"/>
                <a:cs typeface="Arial" panose="020B0604020202020204" pitchFamily="34" charset="0"/>
              </a:rPr>
              <a:t>Conjunto de factores personales sociales políticos y ambientales que determinan el estado de salud de los individuos y las poblaciones</a:t>
            </a:r>
          </a:p>
          <a:p>
            <a:pPr marL="0" indent="0" algn="r">
              <a:buNone/>
            </a:pPr>
            <a:r>
              <a:rPr lang="es-ES" dirty="0"/>
              <a:t>OMS</a:t>
            </a:r>
            <a:endParaRPr lang="es-CL" dirty="0"/>
          </a:p>
        </p:txBody>
      </p:sp>
    </p:spTree>
    <p:extLst>
      <p:ext uri="{BB962C8B-B14F-4D97-AF65-F5344CB8AC3E}">
        <p14:creationId xmlns:p14="http://schemas.microsoft.com/office/powerpoint/2010/main" val="4078490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3DA260-2A87-4B0C-A637-D189AAF51698}"/>
              </a:ext>
            </a:extLst>
          </p:cNvPr>
          <p:cNvSpPr>
            <a:spLocks noGrp="1"/>
          </p:cNvSpPr>
          <p:nvPr>
            <p:ph type="title"/>
          </p:nvPr>
        </p:nvSpPr>
        <p:spPr/>
        <p:txBody>
          <a:bodyPr>
            <a:normAutofit fontScale="90000"/>
          </a:bodyPr>
          <a:lstStyle/>
          <a:p>
            <a:r>
              <a:rPr lang="es-ES" dirty="0"/>
              <a:t>FACTORES DETERMINANTES DE LA SALUD</a:t>
            </a:r>
            <a:br>
              <a:rPr lang="es-ES" dirty="0"/>
            </a:br>
            <a:endParaRPr lang="es-CL" dirty="0"/>
          </a:p>
        </p:txBody>
      </p:sp>
      <p:sp>
        <p:nvSpPr>
          <p:cNvPr id="3" name="Marcador de contenido 2">
            <a:extLst>
              <a:ext uri="{FF2B5EF4-FFF2-40B4-BE49-F238E27FC236}">
                <a16:creationId xmlns:a16="http://schemas.microsoft.com/office/drawing/2014/main" id="{7C3A6B56-658B-458F-A855-553D711AB666}"/>
              </a:ext>
            </a:extLst>
          </p:cNvPr>
          <p:cNvSpPr>
            <a:spLocks noGrp="1"/>
          </p:cNvSpPr>
          <p:nvPr>
            <p:ph sz="quarter" idx="13"/>
          </p:nvPr>
        </p:nvSpPr>
        <p:spPr/>
        <p:txBody>
          <a:bodyPr/>
          <a:lstStyle/>
          <a:p>
            <a:pPr marL="0" indent="0" algn="just">
              <a:buNone/>
            </a:pPr>
            <a:r>
              <a:rPr lang="es-ES" cap="none" dirty="0">
                <a:latin typeface="Arial" panose="020B0604020202020204" pitchFamily="34" charset="0"/>
                <a:cs typeface="Arial" panose="020B0604020202020204" pitchFamily="34" charset="0"/>
              </a:rPr>
              <a:t>Los determinantes del estado de salud han estado sometidos a las contingencias históricas de la especie humana. dichos determinantes abarcan desde factores ambientales, biológicos, conductuales, sociales, económicos, laborales, culturales y, por supuesto los servicios sanitarios como respuesta organizada y especializada de la sociedad para prevenir la enfermedad y restaurar la salud.</a:t>
            </a:r>
            <a:endParaRPr lang="es-CL"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7235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3DA260-2A87-4B0C-A637-D189AAF51698}"/>
              </a:ext>
            </a:extLst>
          </p:cNvPr>
          <p:cNvSpPr>
            <a:spLocks noGrp="1"/>
          </p:cNvSpPr>
          <p:nvPr>
            <p:ph type="title"/>
          </p:nvPr>
        </p:nvSpPr>
        <p:spPr/>
        <p:txBody>
          <a:bodyPr>
            <a:normAutofit fontScale="90000"/>
          </a:bodyPr>
          <a:lstStyle/>
          <a:p>
            <a:r>
              <a:rPr lang="es-ES" dirty="0"/>
              <a:t>FACTORES DETERMINANTES DE LA SALUD</a:t>
            </a:r>
            <a:br>
              <a:rPr lang="es-ES" dirty="0"/>
            </a:br>
            <a:endParaRPr lang="es-CL" dirty="0"/>
          </a:p>
        </p:txBody>
      </p:sp>
      <p:sp>
        <p:nvSpPr>
          <p:cNvPr id="3" name="Marcador de contenido 2">
            <a:extLst>
              <a:ext uri="{FF2B5EF4-FFF2-40B4-BE49-F238E27FC236}">
                <a16:creationId xmlns:a16="http://schemas.microsoft.com/office/drawing/2014/main" id="{7C3A6B56-658B-458F-A855-553D711AB666}"/>
              </a:ext>
            </a:extLst>
          </p:cNvPr>
          <p:cNvSpPr>
            <a:spLocks noGrp="1"/>
          </p:cNvSpPr>
          <p:nvPr>
            <p:ph sz="quarter" idx="13"/>
          </p:nvPr>
        </p:nvSpPr>
        <p:spPr>
          <a:xfrm>
            <a:off x="685801" y="1683569"/>
            <a:ext cx="10394707" cy="1151966"/>
          </a:xfrm>
        </p:spPr>
        <p:txBody>
          <a:bodyPr>
            <a:normAutofit/>
          </a:bodyPr>
          <a:lstStyle/>
          <a:p>
            <a:pPr marL="0" indent="0">
              <a:buNone/>
            </a:pPr>
            <a:r>
              <a:rPr lang="es-ES" dirty="0"/>
              <a:t>Marc Lalonde</a:t>
            </a:r>
            <a:r>
              <a:rPr lang="es-ES" cap="none" dirty="0">
                <a:latin typeface="Arial" panose="020B0604020202020204" pitchFamily="34" charset="0"/>
                <a:cs typeface="Arial" panose="020B0604020202020204" pitchFamily="34" charset="0"/>
              </a:rPr>
              <a:t>, (1974), enuncio un modelo que establece que la salud de una comunidad esta condicionada por la interacción de cuatro grupos de factores:</a:t>
            </a:r>
            <a:endParaRPr lang="es-CL" dirty="0">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AD4A509B-A9F2-4595-B3B5-A9CC39353369}"/>
              </a:ext>
            </a:extLst>
          </p:cNvPr>
          <p:cNvPicPr>
            <a:picLocks noChangeAspect="1"/>
          </p:cNvPicPr>
          <p:nvPr/>
        </p:nvPicPr>
        <p:blipFill rotWithShape="1">
          <a:blip r:embed="rId2"/>
          <a:srcRect l="45808" t="55182" r="21192" b="25321"/>
          <a:stretch/>
        </p:blipFill>
        <p:spPr>
          <a:xfrm>
            <a:off x="1788638" y="2940148"/>
            <a:ext cx="7946229" cy="2639482"/>
          </a:xfrm>
          <a:prstGeom prst="rect">
            <a:avLst/>
          </a:prstGeom>
        </p:spPr>
      </p:pic>
    </p:spTree>
    <p:extLst>
      <p:ext uri="{BB962C8B-B14F-4D97-AF65-F5344CB8AC3E}">
        <p14:creationId xmlns:p14="http://schemas.microsoft.com/office/powerpoint/2010/main" val="3877211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E2FE57-DBFA-485A-A888-004EA536B05E}"/>
              </a:ext>
            </a:extLst>
          </p:cNvPr>
          <p:cNvSpPr>
            <a:spLocks noGrp="1"/>
          </p:cNvSpPr>
          <p:nvPr>
            <p:ph type="title"/>
          </p:nvPr>
        </p:nvSpPr>
        <p:spPr/>
        <p:txBody>
          <a:bodyPr/>
          <a:lstStyle/>
          <a:p>
            <a:r>
              <a:rPr lang="es-CL" dirty="0"/>
              <a:t>a. El Medio Ambiente:</a:t>
            </a:r>
          </a:p>
        </p:txBody>
      </p:sp>
      <p:sp>
        <p:nvSpPr>
          <p:cNvPr id="3" name="Marcador de contenido 2">
            <a:extLst>
              <a:ext uri="{FF2B5EF4-FFF2-40B4-BE49-F238E27FC236}">
                <a16:creationId xmlns:a16="http://schemas.microsoft.com/office/drawing/2014/main" id="{498F0BED-2298-40E2-B3FA-29CB0415D31C}"/>
              </a:ext>
            </a:extLst>
          </p:cNvPr>
          <p:cNvSpPr>
            <a:spLocks noGrp="1"/>
          </p:cNvSpPr>
          <p:nvPr>
            <p:ph sz="quarter" idx="13"/>
          </p:nvPr>
        </p:nvSpPr>
        <p:spPr/>
        <p:txBody>
          <a:bodyPr>
            <a:normAutofit/>
          </a:bodyPr>
          <a:lstStyle/>
          <a:p>
            <a:pPr algn="just"/>
            <a:r>
              <a:rPr lang="es-ES" cap="none" dirty="0">
                <a:latin typeface="Arial" panose="020B0604020202020204" pitchFamily="34" charset="0"/>
                <a:cs typeface="Arial" panose="020B0604020202020204" pitchFamily="34" charset="0"/>
              </a:rPr>
              <a:t>En el medio ambiente se identifican factores relativos no sólo al ambiente natural, sino también y muy especialmente el social, en el ambiente natural los de mayor repercusión sobre la salud se derivan de la contaminación ambiental, sea esta por factores biológicos (microorganismos), físicos (radiaciones, ruidos), químicos (plaguicidas, metales pesados) y los cambios climáticos. Entre los sociales se destacan las condiciones de vivienda y trabajo; el nivel de escolaridad; el nivel de ingresos económicos y las pautas culturales.</a:t>
            </a:r>
          </a:p>
          <a:p>
            <a:endParaRPr lang="es-CL" dirty="0"/>
          </a:p>
        </p:txBody>
      </p:sp>
    </p:spTree>
    <p:extLst>
      <p:ext uri="{BB962C8B-B14F-4D97-AF65-F5344CB8AC3E}">
        <p14:creationId xmlns:p14="http://schemas.microsoft.com/office/powerpoint/2010/main" val="3212515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E2FE57-DBFA-485A-A888-004EA536B05E}"/>
              </a:ext>
            </a:extLst>
          </p:cNvPr>
          <p:cNvSpPr>
            <a:spLocks noGrp="1"/>
          </p:cNvSpPr>
          <p:nvPr>
            <p:ph type="title"/>
          </p:nvPr>
        </p:nvSpPr>
        <p:spPr/>
        <p:txBody>
          <a:bodyPr/>
          <a:lstStyle/>
          <a:p>
            <a:r>
              <a:rPr lang="es-ES" dirty="0"/>
              <a:t>b. Los estilos y hábitos de vida:</a:t>
            </a:r>
            <a:endParaRPr lang="es-CL" dirty="0"/>
          </a:p>
        </p:txBody>
      </p:sp>
      <p:sp>
        <p:nvSpPr>
          <p:cNvPr id="3" name="Marcador de contenido 2">
            <a:extLst>
              <a:ext uri="{FF2B5EF4-FFF2-40B4-BE49-F238E27FC236}">
                <a16:creationId xmlns:a16="http://schemas.microsoft.com/office/drawing/2014/main" id="{498F0BED-2298-40E2-B3FA-29CB0415D31C}"/>
              </a:ext>
            </a:extLst>
          </p:cNvPr>
          <p:cNvSpPr>
            <a:spLocks noGrp="1"/>
          </p:cNvSpPr>
          <p:nvPr>
            <p:ph sz="quarter" idx="13"/>
          </p:nvPr>
        </p:nvSpPr>
        <p:spPr>
          <a:xfrm>
            <a:off x="685800" y="2063396"/>
            <a:ext cx="10394707" cy="2564875"/>
          </a:xfrm>
        </p:spPr>
        <p:txBody>
          <a:bodyPr>
            <a:normAutofit/>
          </a:bodyPr>
          <a:lstStyle/>
          <a:p>
            <a:pPr marL="0" indent="0" algn="just">
              <a:buNone/>
            </a:pPr>
            <a:r>
              <a:rPr lang="es-ES" cap="none" dirty="0">
                <a:latin typeface="Arial" panose="020B0604020202020204" pitchFamily="34" charset="0"/>
                <a:cs typeface="Arial" panose="020B0604020202020204" pitchFamily="34" charset="0"/>
              </a:rPr>
              <a:t> En las últimas décadas ha surgido importante evidencia de que los comportamientos y hábitos de vida pueden condicionar negativamente la salud. Esta conducta se forma por decisiones personales y por influencias de nuestro entorno y grupo social. Entre ellos la inadecuada alimentación, consumo de sustancias nocivas, el sedentarismo, conductas de riesgo en sexualidad. Los hábitos de vida sanos o insanos son uno de los principales condicionantes en el proceso de salud-enfermedad.</a:t>
            </a:r>
            <a:endParaRPr lang="es-CL" dirty="0"/>
          </a:p>
        </p:txBody>
      </p:sp>
    </p:spTree>
    <p:extLst>
      <p:ext uri="{BB962C8B-B14F-4D97-AF65-F5344CB8AC3E}">
        <p14:creationId xmlns:p14="http://schemas.microsoft.com/office/powerpoint/2010/main" val="209556317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vento principal">
  <a:themeElements>
    <a:clrScheme name="Evento principal">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Evento principal">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vento principal">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TM04033927[[fn=Evento principal]]</Template>
  <TotalTime>212</TotalTime>
  <Words>1202</Words>
  <Application>Microsoft Office PowerPoint</Application>
  <PresentationFormat>Panorámica</PresentationFormat>
  <Paragraphs>53</Paragraphs>
  <Slides>17</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17</vt:i4>
      </vt:variant>
    </vt:vector>
  </HeadingPairs>
  <TitlesOfParts>
    <vt:vector size="22" baseType="lpstr">
      <vt:lpstr>Arial</vt:lpstr>
      <vt:lpstr>Calibri</vt:lpstr>
      <vt:lpstr>Impact</vt:lpstr>
      <vt:lpstr>Wingdings</vt:lpstr>
      <vt:lpstr>Evento principal</vt:lpstr>
      <vt:lpstr>OA 1: Analizar, sobre la base de la investigación, factores biológicos, ambientales y sociales que influyen en la salud humana</vt:lpstr>
      <vt:lpstr>OA: 1</vt:lpstr>
      <vt:lpstr>Objetivo de la clase</vt:lpstr>
      <vt:lpstr>Salud </vt:lpstr>
      <vt:lpstr>FACTORES DETERMINANTES DE LA SALUD </vt:lpstr>
      <vt:lpstr>FACTORES DETERMINANTES DE LA SALUD </vt:lpstr>
      <vt:lpstr>FACTORES DETERMINANTES DE LA SALUD </vt:lpstr>
      <vt:lpstr>a. El Medio Ambiente:</vt:lpstr>
      <vt:lpstr>b. Los estilos y hábitos de vida:</vt:lpstr>
      <vt:lpstr>c. El sistema sanitario</vt:lpstr>
      <vt:lpstr>d. La biología humana</vt:lpstr>
      <vt:lpstr>Determinantes sociales de la salud </vt:lpstr>
      <vt:lpstr>Determinantes sociales de la salud </vt:lpstr>
      <vt:lpstr>Determinantes sociales de la salud </vt:lpstr>
      <vt:lpstr>Factores Genéticos de la salud </vt:lpstr>
      <vt:lpstr>Actividad  </vt:lpstr>
      <vt:lpstr>Referencias bibliográficas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OA 1: Analizar, sobre la base de la investigación, factores biológicos, ambientales y sociales que influyen en la salud humana</dc:title>
  <dc:creator>Eslendy Sanchez</dc:creator>
  <cp:lastModifiedBy>USUARIO12</cp:lastModifiedBy>
  <cp:revision>11</cp:revision>
  <dcterms:created xsi:type="dcterms:W3CDTF">2021-04-08T22:32:06Z</dcterms:created>
  <dcterms:modified xsi:type="dcterms:W3CDTF">2021-04-16T14:00:02Z</dcterms:modified>
</cp:coreProperties>
</file>