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Garamond" panose="02020404030301010803" pitchFamily="18"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Oe/BZRotL+71jai6AlKwsl0Bm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https://i.pinimg.com/originals/fb/1e/8c/fb1e8c92c0494c09a9cb52dff8d8a623.jpg</a:t>
            </a:r>
            <a:endParaRPr/>
          </a:p>
        </p:txBody>
      </p:sp>
      <p:sp>
        <p:nvSpPr>
          <p:cNvPr id="254" name="Google Shape;25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ce844c6ef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ce844c6ef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ce844c6ef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20"/>
        <p:cNvGrpSpPr/>
        <p:nvPr/>
      </p:nvGrpSpPr>
      <p:grpSpPr>
        <a:xfrm>
          <a:off x="0" y="0"/>
          <a:ext cx="0" cy="0"/>
          <a:chOff x="0" y="0"/>
          <a:chExt cx="0" cy="0"/>
        </a:xfrm>
      </p:grpSpPr>
      <p:grpSp>
        <p:nvGrpSpPr>
          <p:cNvPr id="21" name="Google Shape;21;p12"/>
          <p:cNvGrpSpPr/>
          <p:nvPr/>
        </p:nvGrpSpPr>
        <p:grpSpPr>
          <a:xfrm>
            <a:off x="-16934" y="0"/>
            <a:ext cx="12231160" cy="6856214"/>
            <a:chOff x="-16934" y="0"/>
            <a:chExt cx="12231160" cy="6856214"/>
          </a:xfrm>
        </p:grpSpPr>
        <p:pic>
          <p:nvPicPr>
            <p:cNvPr id="22" name="Google Shape;22;p12"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3" name="Google Shape;23;p12"/>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24;p12"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5" name="Google Shape;25;p12"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6" name="Google Shape;26;p12"/>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8" name="Google Shape;28;p12"/>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cxnSp>
        <p:nvCxnSpPr>
          <p:cNvPr id="31" name="Google Shape;31;p12"/>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1"/>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92" name="Google Shape;92;p21"/>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93" name="Google Shape;93;p2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2"/>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9" name="Google Shape;99;p2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cxnSp>
        <p:nvCxnSpPr>
          <p:cNvPr id="102" name="Google Shape;102;p22"/>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3"/>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6" name="Google Shape;106;p23"/>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7" name="Google Shape;107;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110" name="Google Shape;110;p2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8000">
                <a:solidFill>
                  <a:schemeClr val="dk1"/>
                </a:solidFill>
                <a:latin typeface="Garamond"/>
                <a:ea typeface="Garamond"/>
                <a:cs typeface="Garamond"/>
                <a:sym typeface="Garamond"/>
              </a:rPr>
              <a:t>“</a:t>
            </a:r>
            <a:endParaRPr/>
          </a:p>
        </p:txBody>
      </p:sp>
      <p:sp>
        <p:nvSpPr>
          <p:cNvPr id="111" name="Google Shape;111;p23"/>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ES" sz="8000">
                <a:solidFill>
                  <a:schemeClr val="dk1"/>
                </a:solidFill>
                <a:latin typeface="Garamond"/>
                <a:ea typeface="Garamond"/>
                <a:cs typeface="Garamond"/>
                <a:sym typeface="Garamond"/>
              </a:rPr>
              <a:t>”</a:t>
            </a:r>
            <a:endParaRPr/>
          </a:p>
        </p:txBody>
      </p:sp>
      <p:cxnSp>
        <p:nvCxnSpPr>
          <p:cNvPr id="112" name="Google Shape;112;p23"/>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4"/>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6" name="Google Shape;116;p2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5"/>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2" name="Google Shape;122;p25"/>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3" name="Google Shape;123;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126" name="Google Shape;126;p2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8000">
                <a:solidFill>
                  <a:schemeClr val="dk1"/>
                </a:solidFill>
                <a:latin typeface="Garamond"/>
                <a:ea typeface="Garamond"/>
                <a:cs typeface="Garamond"/>
                <a:sym typeface="Garamond"/>
              </a:rPr>
              <a:t>“</a:t>
            </a:r>
            <a:endParaRPr/>
          </a:p>
        </p:txBody>
      </p:sp>
      <p:sp>
        <p:nvSpPr>
          <p:cNvPr id="127" name="Google Shape;127;p25"/>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ES" sz="8000">
                <a:solidFill>
                  <a:schemeClr val="dk1"/>
                </a:solidFill>
                <a:latin typeface="Garamond"/>
                <a:ea typeface="Garamond"/>
                <a:cs typeface="Garamond"/>
                <a:sym typeface="Garamond"/>
              </a:rPr>
              <a:t>”</a:t>
            </a:r>
            <a:endParaRPr/>
          </a:p>
        </p:txBody>
      </p:sp>
      <p:cxnSp>
        <p:nvCxnSpPr>
          <p:cNvPr id="128" name="Google Shape;128;p25"/>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6"/>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32" name="Google Shape;132;p26"/>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33" name="Google Shape;133;p2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cxnSp>
        <p:nvCxnSpPr>
          <p:cNvPr id="136" name="Google Shape;136;p26"/>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7"/>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0" name="Google Shape;140;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cxnSp>
        <p:nvCxnSpPr>
          <p:cNvPr id="143" name="Google Shape;143;p2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8"/>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7" name="Google Shape;147;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cxnSp>
        <p:nvCxnSpPr>
          <p:cNvPr id="150" name="Google Shape;150;p28"/>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2"/>
        <p:cNvGrpSpPr/>
        <p:nvPr/>
      </p:nvGrpSpPr>
      <p:grpSpPr>
        <a:xfrm>
          <a:off x="0" y="0"/>
          <a:ext cx="0" cy="0"/>
          <a:chOff x="0" y="0"/>
          <a:chExt cx="0" cy="0"/>
        </a:xfrm>
      </p:grpSpPr>
      <p:cxnSp>
        <p:nvCxnSpPr>
          <p:cNvPr id="33" name="Google Shape;33;p1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4" name="Google Shape;34;p1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6" name="Google Shape;36;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4"/>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42" name="Google Shape;42;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cxnSp>
        <p:nvCxnSpPr>
          <p:cNvPr id="45" name="Google Shape;45;p14"/>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6"/>
        <p:cNvGrpSpPr/>
        <p:nvPr/>
      </p:nvGrpSpPr>
      <p:grpSpPr>
        <a:xfrm>
          <a:off x="0" y="0"/>
          <a:ext cx="0" cy="0"/>
          <a:chOff x="0" y="0"/>
          <a:chExt cx="0" cy="0"/>
        </a:xfrm>
      </p:grpSpPr>
      <p:cxnSp>
        <p:nvCxnSpPr>
          <p:cNvPr id="47" name="Google Shape;47;p1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8" name="Google Shape;48;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0" name="Google Shape;50;p15"/>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1" name="Google Shape;51;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7" name="Google Shape;57;p16"/>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8" name="Google Shape;58;p16"/>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9" name="Google Shape;59;p16"/>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0" name="Google Shape;60;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cxnSp>
        <p:nvCxnSpPr>
          <p:cNvPr id="63" name="Google Shape;63;p1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cxnSp>
        <p:nvCxnSpPr>
          <p:cNvPr id="69" name="Google Shape;69;p1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70"/>
        <p:cNvGrpSpPr/>
        <p:nvPr/>
      </p:nvGrpSpPr>
      <p:grpSpPr>
        <a:xfrm>
          <a:off x="0" y="0"/>
          <a:ext cx="0" cy="0"/>
          <a:chOff x="0" y="0"/>
          <a:chExt cx="0" cy="0"/>
        </a:xfrm>
      </p:grpSpPr>
      <p:sp>
        <p:nvSpPr>
          <p:cNvPr id="71" name="Google Shape;71;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7" name="Google Shape;77;p19"/>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8" name="Google Shape;78;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cxnSp>
        <p:nvCxnSpPr>
          <p:cNvPr id="81" name="Google Shape;81;p19"/>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0"/>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5" name="Google Shape;85;p20"/>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6" name="Google Shape;86;p2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1"/>
          <p:cNvGrpSpPr/>
          <p:nvPr/>
        </p:nvGrpSpPr>
        <p:grpSpPr>
          <a:xfrm>
            <a:off x="-15736" y="0"/>
            <a:ext cx="12229962" cy="6856214"/>
            <a:chOff x="-15736" y="0"/>
            <a:chExt cx="12229962" cy="6856214"/>
          </a:xfrm>
        </p:grpSpPr>
        <p:pic>
          <p:nvPicPr>
            <p:cNvPr id="11" name="Google Shape;11;p11"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12" name="Google Shape;12;p11"/>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11"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4" name="Google Shape;14;p11"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5" name="Google Shape;15;p1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6" name="Google Shape;16;p1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7" name="Google Shape;17;p1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8" name="Google Shape;18;p1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9" name="Google Shape;19;p1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1.jpg"/><Relationship Id="rId7" Type="http://schemas.openxmlformats.org/officeDocument/2006/relationships/hyperlink" Target="https://www.mises.org.es/2019/07/la-primera-guerra-mundial-una-lista-de-lecturas-revisionista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63k5xd7C7Q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1.jpg"/><Relationship Id="rId7" Type="http://schemas.openxmlformats.org/officeDocument/2006/relationships/hyperlink" Target="https://www.bpb.de/gesellschaft/medien/wikipedia/145824/wikipedia-und-geschichtslernen?p=al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pic>
        <p:nvPicPr>
          <p:cNvPr id="156" name="Google Shape;156;p1" descr="Foto en blanco y negro de un grupo de personas junto a una roca&#10;&#10;Descripción generada automáticamente"/>
          <p:cNvPicPr preferRelativeResize="0"/>
          <p:nvPr/>
        </p:nvPicPr>
        <p:blipFill rotWithShape="1">
          <a:blip r:embed="rId4">
            <a:alphaModFix/>
          </a:blip>
          <a:srcRect/>
          <a:stretch/>
        </p:blipFill>
        <p:spPr>
          <a:xfrm>
            <a:off x="20" y="1"/>
            <a:ext cx="12191980" cy="6857999"/>
          </a:xfrm>
          <a:prstGeom prst="rect">
            <a:avLst/>
          </a:prstGeom>
          <a:noFill/>
          <a:ln>
            <a:noFill/>
          </a:ln>
        </p:spPr>
      </p:pic>
      <p:sp>
        <p:nvSpPr>
          <p:cNvPr id="157" name="Google Shape;157;p1"/>
          <p:cNvSpPr/>
          <p:nvPr/>
        </p:nvSpPr>
        <p:spPr>
          <a:xfrm>
            <a:off x="2202616" y="1411015"/>
            <a:ext cx="7808159" cy="4103960"/>
          </a:xfrm>
          <a:prstGeom prst="rect">
            <a:avLst/>
          </a:prstGeom>
          <a:blipFill rotWithShape="1">
            <a:blip r:embed="rId5">
              <a:alphaModFix amt="86000"/>
            </a:blip>
            <a:tile tx="0" ty="0" sx="90000" sy="100000" flip="none" algn="ctr"/>
          </a:blipFill>
          <a:ln>
            <a:noFill/>
          </a:ln>
          <a:effectLst>
            <a:outerShdw blurRad="114300" dist="127000" dir="5400000" sx="99000" sy="99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58" name="Google Shape;158;p1"/>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1"/>
          <p:cNvGrpSpPr/>
          <p:nvPr/>
        </p:nvGrpSpPr>
        <p:grpSpPr>
          <a:xfrm>
            <a:off x="0" y="3123631"/>
            <a:ext cx="12231160" cy="659658"/>
            <a:chOff x="-16934" y="3123631"/>
            <a:chExt cx="12231160" cy="659658"/>
          </a:xfrm>
        </p:grpSpPr>
        <p:sp>
          <p:nvSpPr>
            <p:cNvPr id="160" name="Google Shape;160;p1"/>
            <p:cNvSpPr/>
            <p:nvPr/>
          </p:nvSpPr>
          <p:spPr>
            <a:xfrm>
              <a:off x="2430976" y="3123631"/>
              <a:ext cx="45720" cy="658368"/>
            </a:xfrm>
            <a:prstGeom prst="roundRect">
              <a:avLst>
                <a:gd name="adj" fmla="val 50000"/>
              </a:avLst>
            </a:prstGeom>
            <a:solidFill>
              <a:schemeClr val="dk2">
                <a:alpha val="5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pic>
          <p:nvPicPr>
            <p:cNvPr id="161" name="Google Shape;161;p1"/>
            <p:cNvPicPr preferRelativeResize="0"/>
            <p:nvPr/>
          </p:nvPicPr>
          <p:blipFill rotWithShape="1">
            <a:blip r:embed="rId6">
              <a:alphaModFix/>
            </a:blip>
            <a:srcRect/>
            <a:stretch/>
          </p:blipFill>
          <p:spPr>
            <a:xfrm>
              <a:off x="-16934" y="3145536"/>
              <a:ext cx="2478024" cy="612648"/>
            </a:xfrm>
            <a:prstGeom prst="rect">
              <a:avLst/>
            </a:prstGeom>
            <a:noFill/>
            <a:ln>
              <a:noFill/>
            </a:ln>
          </p:spPr>
        </p:pic>
        <p:sp>
          <p:nvSpPr>
            <p:cNvPr id="162" name="Google Shape;162;p1"/>
            <p:cNvSpPr/>
            <p:nvPr/>
          </p:nvSpPr>
          <p:spPr>
            <a:xfrm>
              <a:off x="9717803" y="3124921"/>
              <a:ext cx="45720" cy="658368"/>
            </a:xfrm>
            <a:prstGeom prst="roundRect">
              <a:avLst>
                <a:gd name="adj" fmla="val 50000"/>
              </a:avLst>
            </a:prstGeom>
            <a:solidFill>
              <a:schemeClr val="dk2">
                <a:alpha val="5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pic>
          <p:nvPicPr>
            <p:cNvPr id="163" name="Google Shape;163;p1"/>
            <p:cNvPicPr preferRelativeResize="0"/>
            <p:nvPr/>
          </p:nvPicPr>
          <p:blipFill rotWithShape="1">
            <a:blip r:embed="rId6">
              <a:alphaModFix/>
            </a:blip>
            <a:srcRect/>
            <a:stretch/>
          </p:blipFill>
          <p:spPr>
            <a:xfrm>
              <a:off x="9736202" y="3145536"/>
              <a:ext cx="2478024" cy="612648"/>
            </a:xfrm>
            <a:prstGeom prst="rect">
              <a:avLst/>
            </a:prstGeom>
            <a:noFill/>
            <a:ln>
              <a:noFill/>
            </a:ln>
          </p:spPr>
        </p:pic>
      </p:grpSp>
      <p:sp>
        <p:nvSpPr>
          <p:cNvPr id="164" name="Google Shape;164;p1"/>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62626"/>
              </a:buClr>
              <a:buSzPts val="5000"/>
              <a:buFont typeface="Garamond"/>
              <a:buNone/>
            </a:pPr>
            <a:r>
              <a:rPr lang="es-ES" sz="5000"/>
              <a:t>UNIDAD 1/Prólogo: La Primera Guerra Mundial</a:t>
            </a:r>
            <a:endParaRPr/>
          </a:p>
        </p:txBody>
      </p:sp>
      <p:sp>
        <p:nvSpPr>
          <p:cNvPr id="165" name="Google Shape;165;p1"/>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415"/>
              <a:buNone/>
            </a:pPr>
            <a:r>
              <a:rPr lang="es-ES" dirty="0"/>
              <a:t>Historia – Segundo Medio </a:t>
            </a:r>
            <a:r>
              <a:rPr lang="es-ES" dirty="0" err="1"/>
              <a:t>OA</a:t>
            </a:r>
            <a:r>
              <a:rPr lang="es-ES" dirty="0"/>
              <a:t> 07</a:t>
            </a:r>
            <a:endParaRPr dirty="0"/>
          </a:p>
          <a:p>
            <a:pPr marL="0" lvl="0" indent="0" algn="ctr" rtl="0">
              <a:spcBef>
                <a:spcPts val="1020"/>
              </a:spcBef>
              <a:spcAft>
                <a:spcPts val="0"/>
              </a:spcAft>
              <a:buSzPts val="2415"/>
              <a:buNone/>
            </a:pPr>
            <a:r>
              <a:rPr lang="es-ES" dirty="0"/>
              <a:t>Profesor Abraham López</a:t>
            </a:r>
          </a:p>
          <a:p>
            <a:pPr marL="0" lvl="0" indent="0" algn="ctr" rtl="0">
              <a:spcBef>
                <a:spcPts val="1020"/>
              </a:spcBef>
              <a:spcAft>
                <a:spcPts val="0"/>
              </a:spcAft>
              <a:buSzPts val="2415"/>
              <a:buNone/>
            </a:pPr>
            <a:r>
              <a:rPr lang="es-ES" dirty="0"/>
              <a:t>CLASE </a:t>
            </a:r>
            <a:r>
              <a:rPr lang="es-ES" dirty="0" err="1"/>
              <a:t>N°</a:t>
            </a:r>
            <a:r>
              <a:rPr lang="es-ES" dirty="0"/>
              <a:t> 9-10</a:t>
            </a:r>
            <a:endParaRPr dirty="0"/>
          </a:p>
        </p:txBody>
      </p:sp>
      <p:cxnSp>
        <p:nvCxnSpPr>
          <p:cNvPr id="166" name="Google Shape;166;p1"/>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
        <p:nvSpPr>
          <p:cNvPr id="167" name="Google Shape;167;p1"/>
          <p:cNvSpPr txBox="1"/>
          <p:nvPr/>
        </p:nvSpPr>
        <p:spPr>
          <a:xfrm>
            <a:off x="9705422" y="6657945"/>
            <a:ext cx="2486578"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700" b="0" i="0" u="sng" strike="noStrike" cap="none">
                <a:solidFill>
                  <a:srgbClr val="FFFFFF"/>
                </a:solidFill>
                <a:latin typeface="Garamond"/>
                <a:ea typeface="Garamond"/>
                <a:cs typeface="Garamond"/>
                <a:sym typeface="Garamond"/>
                <a:hlinkClick r:id="rId7">
                  <a:extLst>
                    <a:ext uri="{A12FA001-AC4F-418D-AE19-62706E023703}">
                      <ahyp:hlinkClr xmlns:ahyp="http://schemas.microsoft.com/office/drawing/2018/hyperlinkcolor" val="tx"/>
                    </a:ext>
                  </a:extLst>
                </a:hlinkClick>
              </a:rPr>
              <a:t>Esta foto</a:t>
            </a:r>
            <a:r>
              <a:rPr lang="es-ES" sz="700" b="0" i="0" u="none" strike="noStrike" cap="none">
                <a:solidFill>
                  <a:srgbClr val="FFFFFF"/>
                </a:solidFill>
                <a:latin typeface="Garamond"/>
                <a:ea typeface="Garamond"/>
                <a:cs typeface="Garamond"/>
                <a:sym typeface="Garamond"/>
              </a:rPr>
              <a:t> de Autor desconocido está bajo licencia </a:t>
            </a:r>
            <a:r>
              <a:rPr lang="es-ES" sz="700" b="0" i="0" u="sng" strike="noStrike" cap="none">
                <a:solidFill>
                  <a:srgbClr val="FFFFFF"/>
                </a:solidFill>
                <a:latin typeface="Garamond"/>
                <a:ea typeface="Garamond"/>
                <a:cs typeface="Garamond"/>
                <a:sym typeface="Garamond"/>
                <a:hlinkClick r:id="rId8">
                  <a:extLst>
                    <a:ext uri="{A12FA001-AC4F-418D-AE19-62706E023703}">
                      <ahyp:hlinkClr xmlns:ahyp="http://schemas.microsoft.com/office/drawing/2018/hyperlinkcolor" val="tx"/>
                    </a:ext>
                  </a:extLst>
                </a:hlinkClick>
              </a:rPr>
              <a:t>CC BY-NC-ND</a:t>
            </a:r>
            <a:endParaRPr sz="700" b="0" i="0" u="none" strike="noStrike" cap="none">
              <a:solidFill>
                <a:srgbClr val="FFFFFF"/>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9"/>
          <p:cNvSpPr txBox="1">
            <a:spLocks noGrp="1"/>
          </p:cNvSpPr>
          <p:nvPr>
            <p:ph type="title"/>
          </p:nvPr>
        </p:nvSpPr>
        <p:spPr>
          <a:xfrm>
            <a:off x="396573" y="320675"/>
            <a:ext cx="11407487"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5400"/>
              <a:buFont typeface="Garamond"/>
              <a:buNone/>
            </a:pPr>
            <a:r>
              <a:rPr lang="es-ES" sz="5400" b="1"/>
              <a:t>Tratado de Versalles:</a:t>
            </a:r>
            <a:endParaRPr sz="5400"/>
          </a:p>
        </p:txBody>
      </p:sp>
      <p:grpSp>
        <p:nvGrpSpPr>
          <p:cNvPr id="238" name="Google Shape;238;p9"/>
          <p:cNvGrpSpPr/>
          <p:nvPr/>
        </p:nvGrpSpPr>
        <p:grpSpPr>
          <a:xfrm>
            <a:off x="675224" y="2318339"/>
            <a:ext cx="10740937" cy="3672817"/>
            <a:chOff x="89298" y="125556"/>
            <a:chExt cx="10740937" cy="3672817"/>
          </a:xfrm>
        </p:grpSpPr>
        <p:sp>
          <p:nvSpPr>
            <p:cNvPr id="239" name="Google Shape;239;p9"/>
            <p:cNvSpPr/>
            <p:nvPr/>
          </p:nvSpPr>
          <p:spPr>
            <a:xfrm>
              <a:off x="714516" y="125556"/>
              <a:ext cx="1955812" cy="1955812"/>
            </a:xfrm>
            <a:prstGeom prst="ellipse">
              <a:avLst/>
            </a:prstGeom>
            <a:solidFill>
              <a:srgbClr val="399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1131329" y="542369"/>
              <a:ext cx="1122187" cy="112218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89298" y="2690556"/>
              <a:ext cx="3206250" cy="11078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txBox="1"/>
            <p:nvPr/>
          </p:nvSpPr>
          <p:spPr>
            <a:xfrm>
              <a:off x="89298" y="2690556"/>
              <a:ext cx="3206250" cy="1107817"/>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Garamond"/>
                <a:buNone/>
              </a:pPr>
              <a:r>
                <a:rPr lang="es-ES" sz="1800" b="1" cap="none">
                  <a:solidFill>
                    <a:schemeClr val="dk1"/>
                  </a:solidFill>
                  <a:latin typeface="Garamond"/>
                  <a:ea typeface="Garamond"/>
                  <a:cs typeface="Garamond"/>
                  <a:sym typeface="Garamond"/>
                </a:rPr>
                <a:t>CON ESTE TRATADO SE DIO FIN A LA I GUERRA MUNDIAL DE 1914 – 1918.</a:t>
              </a:r>
              <a:endParaRPr sz="1800">
                <a:solidFill>
                  <a:schemeClr val="dk1"/>
                </a:solidFill>
                <a:latin typeface="Garamond"/>
                <a:ea typeface="Garamond"/>
                <a:cs typeface="Garamond"/>
                <a:sym typeface="Garamond"/>
              </a:endParaRPr>
            </a:p>
          </p:txBody>
        </p:sp>
        <p:sp>
          <p:nvSpPr>
            <p:cNvPr id="243" name="Google Shape;243;p9"/>
            <p:cNvSpPr/>
            <p:nvPr/>
          </p:nvSpPr>
          <p:spPr>
            <a:xfrm>
              <a:off x="4481860" y="125556"/>
              <a:ext cx="1955812" cy="1955812"/>
            </a:xfrm>
            <a:prstGeom prst="ellipse">
              <a:avLst/>
            </a:prstGeom>
            <a:solidFill>
              <a:srgbClr val="446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4898673" y="542369"/>
              <a:ext cx="1122187" cy="112218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3856642" y="2690556"/>
              <a:ext cx="3206250" cy="11078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txBox="1"/>
            <p:nvPr/>
          </p:nvSpPr>
          <p:spPr>
            <a:xfrm>
              <a:off x="3856642" y="2690556"/>
              <a:ext cx="3206250" cy="1107817"/>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Garamond"/>
                <a:buNone/>
              </a:pPr>
              <a:r>
                <a:rPr lang="es-ES" sz="1800" b="1" cap="none">
                  <a:solidFill>
                    <a:schemeClr val="dk1"/>
                  </a:solidFill>
                  <a:latin typeface="Garamond"/>
                  <a:ea typeface="Garamond"/>
                  <a:cs typeface="Garamond"/>
                  <a:sym typeface="Garamond"/>
                </a:rPr>
                <a:t>FUE FIRMADO ENTRE ALEMANIA Y LAS POTENCIAS ALIADAS VENCEDORAS</a:t>
              </a:r>
              <a:endParaRPr sz="1800">
                <a:solidFill>
                  <a:schemeClr val="dk1"/>
                </a:solidFill>
                <a:latin typeface="Garamond"/>
                <a:ea typeface="Garamond"/>
                <a:cs typeface="Garamond"/>
                <a:sym typeface="Garamond"/>
              </a:endParaRPr>
            </a:p>
          </p:txBody>
        </p:sp>
        <p:sp>
          <p:nvSpPr>
            <p:cNvPr id="247" name="Google Shape;247;p9"/>
            <p:cNvSpPr/>
            <p:nvPr/>
          </p:nvSpPr>
          <p:spPr>
            <a:xfrm>
              <a:off x="8249204" y="125556"/>
              <a:ext cx="1955812" cy="1955812"/>
            </a:xfrm>
            <a:prstGeom prst="ellipse">
              <a:avLst/>
            </a:prstGeom>
            <a:solidFill>
              <a:srgbClr val="A23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8666017" y="542369"/>
              <a:ext cx="1122187" cy="112218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7623985" y="2690556"/>
              <a:ext cx="3206250" cy="11078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txBox="1"/>
            <p:nvPr/>
          </p:nvSpPr>
          <p:spPr>
            <a:xfrm>
              <a:off x="7623985" y="2690556"/>
              <a:ext cx="3206250" cy="1107817"/>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0"/>
                </a:spcBef>
                <a:spcAft>
                  <a:spcPts val="0"/>
                </a:spcAft>
                <a:buClr>
                  <a:schemeClr val="dk1"/>
                </a:buClr>
                <a:buSzPts val="1200"/>
                <a:buFont typeface="Garamond"/>
                <a:buNone/>
              </a:pPr>
              <a:r>
                <a:rPr lang="es-ES" sz="1200" b="1" cap="none">
                  <a:solidFill>
                    <a:schemeClr val="dk1"/>
                  </a:solidFill>
                  <a:latin typeface="Garamond"/>
                  <a:ea typeface="Garamond"/>
                  <a:cs typeface="Garamond"/>
                  <a:sym typeface="Garamond"/>
                </a:rPr>
                <a:t>EN ÉL SE OBLIGÓ A ALEMANIA A ASUMIR TODA </a:t>
              </a:r>
              <a:r>
                <a:rPr lang="es-ES" sz="1400" b="1" cap="none">
                  <a:solidFill>
                    <a:schemeClr val="dk1"/>
                  </a:solidFill>
                  <a:latin typeface="Garamond"/>
                  <a:ea typeface="Garamond"/>
                  <a:cs typeface="Garamond"/>
                  <a:sym typeface="Garamond"/>
                </a:rPr>
                <a:t>RESPONSABILIDAD</a:t>
              </a:r>
              <a:r>
                <a:rPr lang="es-ES" sz="1200" b="1" cap="none">
                  <a:solidFill>
                    <a:schemeClr val="dk1"/>
                  </a:solidFill>
                  <a:latin typeface="Garamond"/>
                  <a:ea typeface="Garamond"/>
                  <a:cs typeface="Garamond"/>
                  <a:sym typeface="Garamond"/>
                </a:rPr>
                <a:t> DE LA GUERRA, A REDUCIR SU EJÉRCITO Y ARMAMENTO, A ENTREGAR SUS COLONIAS Y A PAGAR MILLONARIAS REPARACIONES DE GUERRA A LAS POTENCIAS VENCEDORAS.</a:t>
              </a:r>
              <a:endParaRPr sz="1200">
                <a:solidFill>
                  <a:schemeClr val="dk1"/>
                </a:solidFill>
                <a:latin typeface="Garamond"/>
                <a:ea typeface="Garamond"/>
                <a:cs typeface="Garamond"/>
                <a:sym typeface="Garamond"/>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0"/>
          <p:cNvSpPr txBox="1">
            <a:spLocks noGrp="1"/>
          </p:cNvSpPr>
          <p:nvPr>
            <p:ph type="title"/>
          </p:nvPr>
        </p:nvSpPr>
        <p:spPr>
          <a:xfrm>
            <a:off x="754227" y="711544"/>
            <a:ext cx="3575178"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ES"/>
              <a:t>ACTIVIDAD</a:t>
            </a:r>
            <a:endParaRPr/>
          </a:p>
        </p:txBody>
      </p:sp>
      <p:pic>
        <p:nvPicPr>
          <p:cNvPr id="257" name="Google Shape;257;p10" title="Batalla del Somme -Carga de Infanteria-"/>
          <p:cNvPicPr preferRelativeResize="0">
            <a:picLocks noGrp="1"/>
          </p:cNvPicPr>
          <p:nvPr>
            <p:ph type="body" idx="1"/>
          </p:nvPr>
        </p:nvPicPr>
        <p:blipFill rotWithShape="1">
          <a:blip r:embed="rId3">
            <a:alphaModFix/>
          </a:blip>
          <a:srcRect/>
          <a:stretch/>
        </p:blipFill>
        <p:spPr>
          <a:xfrm>
            <a:off x="5565611" y="877683"/>
            <a:ext cx="5872162" cy="3317875"/>
          </a:xfrm>
          <a:prstGeom prst="rect">
            <a:avLst/>
          </a:prstGeom>
          <a:noFill/>
          <a:ln>
            <a:noFill/>
          </a:ln>
        </p:spPr>
      </p:pic>
      <p:sp>
        <p:nvSpPr>
          <p:cNvPr id="258" name="Google Shape;258;p10"/>
          <p:cNvSpPr txBox="1"/>
          <p:nvPr/>
        </p:nvSpPr>
        <p:spPr>
          <a:xfrm>
            <a:off x="579623" y="1899139"/>
            <a:ext cx="4870579" cy="4247317"/>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a:solidFill>
                  <a:schemeClr val="dk1"/>
                </a:solidFill>
                <a:latin typeface="Garamond"/>
                <a:ea typeface="Garamond"/>
                <a:cs typeface="Garamond"/>
                <a:sym typeface="Garamond"/>
              </a:rPr>
              <a:t>Considerando lo observado en el video y lo aprendido a lo largo de esta clase:</a:t>
            </a:r>
            <a:endParaRPr/>
          </a:p>
          <a:p>
            <a:pPr marL="0" marR="0" lvl="0" indent="0" algn="just" rtl="0">
              <a:spcBef>
                <a:spcPts val="0"/>
              </a:spcBef>
              <a:spcAft>
                <a:spcPts val="0"/>
              </a:spcAft>
              <a:buNone/>
            </a:pPr>
            <a:endParaRPr sz="1800">
              <a:solidFill>
                <a:schemeClr val="dk1"/>
              </a:solidFill>
              <a:latin typeface="Garamond"/>
              <a:ea typeface="Garamond"/>
              <a:cs typeface="Garamond"/>
              <a:sym typeface="Garamond"/>
            </a:endParaRPr>
          </a:p>
          <a:p>
            <a:pPr marL="0" marR="0" lvl="0" indent="0" algn="just" rtl="0">
              <a:spcBef>
                <a:spcPts val="0"/>
              </a:spcBef>
              <a:spcAft>
                <a:spcPts val="0"/>
              </a:spcAft>
              <a:buNone/>
            </a:pPr>
            <a:r>
              <a:rPr lang="es-ES" sz="1800">
                <a:solidFill>
                  <a:schemeClr val="dk1"/>
                </a:solidFill>
                <a:latin typeface="Garamond"/>
                <a:ea typeface="Garamond"/>
                <a:cs typeface="Garamond"/>
                <a:sym typeface="Garamond"/>
              </a:rPr>
              <a:t>¿Qué impacto puede haber producido la Primera Guerra Mundial en la población?</a:t>
            </a:r>
            <a:endParaRPr/>
          </a:p>
          <a:p>
            <a:pPr marL="0" marR="0" lvl="0" indent="0" algn="just" rtl="0">
              <a:spcBef>
                <a:spcPts val="0"/>
              </a:spcBef>
              <a:spcAft>
                <a:spcPts val="0"/>
              </a:spcAft>
              <a:buNone/>
            </a:pPr>
            <a:endParaRPr sz="1800">
              <a:solidFill>
                <a:schemeClr val="dk1"/>
              </a:solidFill>
              <a:latin typeface="Garamond"/>
              <a:ea typeface="Garamond"/>
              <a:cs typeface="Garamond"/>
              <a:sym typeface="Garamond"/>
            </a:endParaRPr>
          </a:p>
          <a:p>
            <a:pPr marL="0" marR="0" lvl="0" indent="0" algn="just" rtl="0">
              <a:spcBef>
                <a:spcPts val="0"/>
              </a:spcBef>
              <a:spcAft>
                <a:spcPts val="0"/>
              </a:spcAft>
              <a:buNone/>
            </a:pPr>
            <a:endParaRPr sz="1800">
              <a:solidFill>
                <a:schemeClr val="dk1"/>
              </a:solidFill>
              <a:latin typeface="Garamond"/>
              <a:ea typeface="Garamond"/>
              <a:cs typeface="Garamond"/>
              <a:sym typeface="Garamond"/>
            </a:endParaRPr>
          </a:p>
          <a:p>
            <a:pPr marL="0" marR="0" lvl="0" indent="0" algn="just" rtl="0">
              <a:spcBef>
                <a:spcPts val="0"/>
              </a:spcBef>
              <a:spcAft>
                <a:spcPts val="0"/>
              </a:spcAft>
              <a:buNone/>
            </a:pPr>
            <a:r>
              <a:rPr lang="es-ES" sz="1800">
                <a:solidFill>
                  <a:schemeClr val="dk1"/>
                </a:solidFill>
                <a:latin typeface="Garamond"/>
                <a:ea typeface="Garamond"/>
                <a:cs typeface="Garamond"/>
                <a:sym typeface="Garamond"/>
              </a:rPr>
              <a:t>¿Cómo habrá afectado ideas como el progreso indefinido y el nacionalismo, característicos del siglo XIX?</a:t>
            </a:r>
            <a:endParaRPr/>
          </a:p>
          <a:p>
            <a:pPr marL="0" marR="0" lvl="0" indent="0" algn="just" rtl="0">
              <a:spcBef>
                <a:spcPts val="0"/>
              </a:spcBef>
              <a:spcAft>
                <a:spcPts val="0"/>
              </a:spcAft>
              <a:buNone/>
            </a:pPr>
            <a:endParaRPr sz="1800">
              <a:solidFill>
                <a:schemeClr val="dk1"/>
              </a:solidFill>
              <a:latin typeface="Garamond"/>
              <a:ea typeface="Garamond"/>
              <a:cs typeface="Garamond"/>
              <a:sym typeface="Garamond"/>
            </a:endParaRPr>
          </a:p>
          <a:p>
            <a:pPr marL="0" marR="0" lvl="0" indent="0" algn="just" rtl="0">
              <a:spcBef>
                <a:spcPts val="0"/>
              </a:spcBef>
              <a:spcAft>
                <a:spcPts val="0"/>
              </a:spcAft>
              <a:buNone/>
            </a:pPr>
            <a:r>
              <a:rPr lang="es-ES" sz="1800">
                <a:solidFill>
                  <a:schemeClr val="dk1"/>
                </a:solidFill>
                <a:latin typeface="Garamond"/>
                <a:ea typeface="Garamond"/>
                <a:cs typeface="Garamond"/>
                <a:sym typeface="Garamond"/>
              </a:rPr>
              <a:t>Indaga en internet acerca de los avances tecnológicos aplicados en la Primera Guerra Mundial (armas o de otro tipo) y explica el impacto de uno de estos en la guerra.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ES"/>
              <a:t>Objetivo</a:t>
            </a:r>
            <a:endParaRPr/>
          </a:p>
        </p:txBody>
      </p:sp>
      <p:sp>
        <p:nvSpPr>
          <p:cNvPr id="173" name="Google Shape;173;p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760"/>
              <a:buNone/>
            </a:pPr>
            <a:r>
              <a:rPr lang="es-ES"/>
              <a:t>Caracterizar la Primera Guerra Mundial como el proceso que culmina el siglo XIX, considerando sus antecedentes y características.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ES"/>
              <a:t>Pregunta 1</a:t>
            </a:r>
            <a:endParaRPr/>
          </a:p>
        </p:txBody>
      </p:sp>
      <p:sp>
        <p:nvSpPr>
          <p:cNvPr id="179" name="Google Shape;179;p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760"/>
              <a:buNone/>
            </a:pPr>
            <a:r>
              <a:rPr lang="es-ES"/>
              <a:t>¿Qué procesos o características de la Europa del siglo XIX recuerdas?</a:t>
            </a:r>
            <a:endParaRPr/>
          </a:p>
          <a:p>
            <a:pPr marL="0" lvl="0" indent="0" algn="l" rtl="0">
              <a:spcBef>
                <a:spcPts val="1080"/>
              </a:spcBef>
              <a:spcAft>
                <a:spcPts val="0"/>
              </a:spcAft>
              <a:buSzPts val="2760"/>
              <a:buNone/>
            </a:pPr>
            <a:endParaRPr/>
          </a:p>
          <a:p>
            <a:pPr marL="0" lvl="0" indent="0" algn="l" rtl="0">
              <a:spcBef>
                <a:spcPts val="1080"/>
              </a:spcBef>
              <a:spcAft>
                <a:spcPts val="0"/>
              </a:spcAft>
              <a:buSzPts val="2760"/>
              <a:buNone/>
            </a:pPr>
            <a:endParaRPr/>
          </a:p>
          <a:p>
            <a:pPr marL="0" lvl="0" indent="0" algn="l" rtl="0">
              <a:spcBef>
                <a:spcPts val="1080"/>
              </a:spcBef>
              <a:spcAft>
                <a:spcPts val="0"/>
              </a:spcAft>
              <a:buSzPts val="2760"/>
              <a:buNone/>
            </a:pPr>
            <a:r>
              <a:rPr lang="es-ES"/>
              <a:t>¿Cuáles podrían haber colaborado para el desarrollo de un conflicto armado entre países?</a:t>
            </a:r>
            <a:endParaRPr/>
          </a:p>
        </p:txBody>
      </p:sp>
      <p:sp>
        <p:nvSpPr>
          <p:cNvPr id="180" name="Google Shape;180;p3"/>
          <p:cNvSpPr/>
          <p:nvPr/>
        </p:nvSpPr>
        <p:spPr>
          <a:xfrm>
            <a:off x="1358284" y="4057094"/>
            <a:ext cx="9703293" cy="1162975"/>
          </a:xfrm>
          <a:prstGeom prst="rect">
            <a:avLst/>
          </a:prstGeom>
          <a:solidFill>
            <a:schemeClr val="accent1"/>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6329709" y="1166813"/>
            <a:ext cx="52578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Garamond"/>
              <a:buNone/>
            </a:pPr>
            <a:r>
              <a:rPr lang="es-ES" sz="4000" b="1">
                <a:solidFill>
                  <a:schemeClr val="dk1"/>
                </a:solidFill>
              </a:rPr>
              <a:t>ANTECEDENTES</a:t>
            </a:r>
            <a:endParaRPr sz="4000">
              <a:solidFill>
                <a:schemeClr val="dk1"/>
              </a:solidFill>
            </a:endParaRPr>
          </a:p>
        </p:txBody>
      </p:sp>
      <p:sp>
        <p:nvSpPr>
          <p:cNvPr id="186" name="Google Shape;186;p4"/>
          <p:cNvSpPr txBox="1">
            <a:spLocks noGrp="1"/>
          </p:cNvSpPr>
          <p:nvPr>
            <p:ph type="body" idx="1"/>
          </p:nvPr>
        </p:nvSpPr>
        <p:spPr>
          <a:xfrm>
            <a:off x="604491" y="630315"/>
            <a:ext cx="5257800" cy="563731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just" rtl="0">
              <a:spcBef>
                <a:spcPts val="0"/>
              </a:spcBef>
              <a:spcAft>
                <a:spcPts val="0"/>
              </a:spcAft>
              <a:buSzPts val="2760"/>
              <a:buNone/>
            </a:pPr>
            <a:r>
              <a:rPr lang="es-ES" b="1">
                <a:solidFill>
                  <a:schemeClr val="dk1"/>
                </a:solidFill>
                <a:latin typeface="Garamond"/>
                <a:ea typeface="Garamond"/>
                <a:cs typeface="Garamond"/>
                <a:sym typeface="Garamond"/>
              </a:rPr>
              <a:t>Hacia 1914 existían diversos problemas entre los países:</a:t>
            </a:r>
            <a:endParaRPr/>
          </a:p>
          <a:p>
            <a:pPr marL="285750" lvl="0" indent="-285750" algn="just" rtl="0">
              <a:spcBef>
                <a:spcPts val="1080"/>
              </a:spcBef>
              <a:spcAft>
                <a:spcPts val="0"/>
              </a:spcAft>
              <a:buSzPts val="2760"/>
              <a:buChar char="•"/>
            </a:pPr>
            <a:r>
              <a:rPr lang="es-ES" b="1">
                <a:solidFill>
                  <a:schemeClr val="dk1"/>
                </a:solidFill>
                <a:latin typeface="Garamond"/>
                <a:ea typeface="Garamond"/>
                <a:cs typeface="Garamond"/>
                <a:sym typeface="Garamond"/>
              </a:rPr>
              <a:t>Rivalidad política y comercial entre las grandes potencias.</a:t>
            </a:r>
            <a:endParaRPr/>
          </a:p>
          <a:p>
            <a:pPr marL="285750" lvl="0" indent="-285750" algn="just" rtl="0">
              <a:spcBef>
                <a:spcPts val="1080"/>
              </a:spcBef>
              <a:spcAft>
                <a:spcPts val="0"/>
              </a:spcAft>
              <a:buSzPts val="2760"/>
              <a:buChar char="•"/>
            </a:pPr>
            <a:r>
              <a:rPr lang="es-ES" b="1">
                <a:solidFill>
                  <a:schemeClr val="dk1"/>
                </a:solidFill>
                <a:latin typeface="Garamond"/>
                <a:ea typeface="Garamond"/>
                <a:cs typeface="Garamond"/>
                <a:sym typeface="Garamond"/>
              </a:rPr>
              <a:t>Lucha por el dominio colonial.</a:t>
            </a:r>
            <a:endParaRPr/>
          </a:p>
          <a:p>
            <a:pPr marL="285750" lvl="0" indent="-285750" algn="just" rtl="0">
              <a:spcBef>
                <a:spcPts val="1080"/>
              </a:spcBef>
              <a:spcAft>
                <a:spcPts val="0"/>
              </a:spcAft>
              <a:buSzPts val="2760"/>
              <a:buChar char="•"/>
            </a:pPr>
            <a:r>
              <a:rPr lang="es-ES" b="1">
                <a:solidFill>
                  <a:schemeClr val="dk1"/>
                </a:solidFill>
                <a:latin typeface="Garamond"/>
                <a:ea typeface="Garamond"/>
                <a:cs typeface="Garamond"/>
                <a:sym typeface="Garamond"/>
              </a:rPr>
              <a:t>Nacionalismo mal orientado y la política de poder de los Estados.</a:t>
            </a:r>
            <a:endParaRPr/>
          </a:p>
          <a:p>
            <a:pPr marL="285750" lvl="0" indent="-285750" algn="just" rtl="0">
              <a:spcBef>
                <a:spcPts val="1080"/>
              </a:spcBef>
              <a:spcAft>
                <a:spcPts val="0"/>
              </a:spcAft>
              <a:buSzPts val="2760"/>
              <a:buChar char="•"/>
            </a:pPr>
            <a:r>
              <a:rPr lang="es-ES" b="1">
                <a:solidFill>
                  <a:schemeClr val="dk1"/>
                </a:solidFill>
                <a:latin typeface="Garamond"/>
                <a:ea typeface="Garamond"/>
                <a:cs typeface="Garamond"/>
                <a:sym typeface="Garamond"/>
              </a:rPr>
              <a:t>La carrera armamentista conocida como Paz Armada. (servicio militar obligatorio en todos los países)</a:t>
            </a:r>
            <a:endParaRPr/>
          </a:p>
          <a:p>
            <a:pPr marL="285750" lvl="0" indent="-285750" algn="just" rtl="0">
              <a:spcBef>
                <a:spcPts val="1080"/>
              </a:spcBef>
              <a:spcAft>
                <a:spcPts val="0"/>
              </a:spcAft>
              <a:buSzPts val="2760"/>
              <a:buChar char="•"/>
            </a:pPr>
            <a:r>
              <a:rPr lang="es-ES" b="1">
                <a:solidFill>
                  <a:schemeClr val="dk1"/>
                </a:solidFill>
                <a:latin typeface="Garamond"/>
                <a:ea typeface="Garamond"/>
                <a:cs typeface="Garamond"/>
                <a:sym typeface="Garamond"/>
              </a:rPr>
              <a:t>La formación de alianzas. Triple Alianza (Imperio Alemán, Austria Hungría e Italia) y Triple Entente (Francia, Reino Unido, Rusia)</a:t>
            </a:r>
            <a:endParaRPr/>
          </a:p>
          <a:p>
            <a:pPr marL="285750" lvl="0" indent="-176212" algn="l" rtl="0">
              <a:spcBef>
                <a:spcPts val="900"/>
              </a:spcBef>
              <a:spcAft>
                <a:spcPts val="0"/>
              </a:spcAft>
              <a:buSzPts val="1725"/>
              <a:buNone/>
            </a:pPr>
            <a:endParaRPr sz="1500"/>
          </a:p>
        </p:txBody>
      </p:sp>
      <p:pic>
        <p:nvPicPr>
          <p:cNvPr id="187" name="Google Shape;187;p4"/>
          <p:cNvPicPr preferRelativeResize="0"/>
          <p:nvPr/>
        </p:nvPicPr>
        <p:blipFill rotWithShape="1">
          <a:blip r:embed="rId3">
            <a:alphaModFix/>
          </a:blip>
          <a:srcRect t="4599" r="2" b="2"/>
          <a:stretch/>
        </p:blipFill>
        <p:spPr>
          <a:xfrm>
            <a:off x="6471754" y="2492376"/>
            <a:ext cx="4802404" cy="35633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5"/>
          <p:cNvSpPr txBox="1">
            <a:spLocks noGrp="1"/>
          </p:cNvSpPr>
          <p:nvPr>
            <p:ph type="title"/>
          </p:nvPr>
        </p:nvSpPr>
        <p:spPr>
          <a:xfrm>
            <a:off x="1277647" y="689169"/>
            <a:ext cx="4442925"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s-ES"/>
              <a:t>Desarrollo y contexto temporal</a:t>
            </a:r>
            <a:endParaRPr/>
          </a:p>
        </p:txBody>
      </p:sp>
      <p:pic>
        <p:nvPicPr>
          <p:cNvPr id="193" name="Google Shape;193;p5" descr="Escala de tiempo&#10;&#10;Descripción generada automáticamente"/>
          <p:cNvPicPr preferRelativeResize="0">
            <a:picLocks noGrp="1"/>
          </p:cNvPicPr>
          <p:nvPr>
            <p:ph type="body" idx="1"/>
          </p:nvPr>
        </p:nvPicPr>
        <p:blipFill rotWithShape="1">
          <a:blip r:embed="rId3">
            <a:alphaModFix/>
          </a:blip>
          <a:srcRect t="6700" b="14193"/>
          <a:stretch/>
        </p:blipFill>
        <p:spPr>
          <a:xfrm>
            <a:off x="5958134" y="544794"/>
            <a:ext cx="5634635" cy="5768411"/>
          </a:xfrm>
          <a:prstGeom prst="rect">
            <a:avLst/>
          </a:prstGeom>
          <a:noFill/>
          <a:ln>
            <a:noFill/>
          </a:ln>
        </p:spPr>
      </p:pic>
      <p:sp>
        <p:nvSpPr>
          <p:cNvPr id="194" name="Google Shape;194;p5"/>
          <p:cNvSpPr/>
          <p:nvPr/>
        </p:nvSpPr>
        <p:spPr>
          <a:xfrm>
            <a:off x="670252" y="2361461"/>
            <a:ext cx="5216861" cy="37856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b="1" i="0" u="none" strike="noStrike" cap="none">
                <a:solidFill>
                  <a:schemeClr val="dk1"/>
                </a:solidFill>
                <a:latin typeface="Garamond"/>
                <a:ea typeface="Garamond"/>
                <a:cs typeface="Garamond"/>
                <a:sym typeface="Garamond"/>
              </a:rPr>
              <a:t>El Imperialismo: la expansión de las potencias europeas, principalmente del Reino Unido y Francia, hacia otros continentes.</a:t>
            </a:r>
            <a:endParaRPr/>
          </a:p>
          <a:p>
            <a:pPr marL="0" marR="0" lvl="0" indent="0" algn="just" rtl="0">
              <a:spcBef>
                <a:spcPts val="0"/>
              </a:spcBef>
              <a:spcAft>
                <a:spcPts val="0"/>
              </a:spcAft>
              <a:buNone/>
            </a:pPr>
            <a:endParaRPr sz="2400" b="1" i="0" u="none" strike="noStrike" cap="none">
              <a:solidFill>
                <a:schemeClr val="dk1"/>
              </a:solidFill>
              <a:latin typeface="Garamond"/>
              <a:ea typeface="Garamond"/>
              <a:cs typeface="Garamond"/>
              <a:sym typeface="Garamond"/>
            </a:endParaRPr>
          </a:p>
          <a:p>
            <a:pPr marL="0" marR="0" lvl="0" indent="0" algn="just" rtl="0">
              <a:spcBef>
                <a:spcPts val="0"/>
              </a:spcBef>
              <a:spcAft>
                <a:spcPts val="0"/>
              </a:spcAft>
              <a:buNone/>
            </a:pPr>
            <a:r>
              <a:rPr lang="es-ES" sz="2400" b="1" i="0" u="none" strike="noStrike" cap="none">
                <a:solidFill>
                  <a:schemeClr val="dk1"/>
                </a:solidFill>
                <a:latin typeface="Garamond"/>
                <a:ea typeface="Garamond"/>
                <a:cs typeface="Garamond"/>
                <a:sym typeface="Garamond"/>
              </a:rPr>
              <a:t>El desarrollo industrial de los países europeos, Japón y Estados Unidos, despertó en cada uno de ellos su deseo de aumentarlo y así obtener más poder económico. </a:t>
            </a:r>
            <a:endParaRPr sz="24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p:nvPr/>
        </p:nvSpPr>
        <p:spPr>
          <a:xfrm>
            <a:off x="1772816" y="1409408"/>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graphicFrame>
        <p:nvGraphicFramePr>
          <p:cNvPr id="200" name="Google Shape;200;p6"/>
          <p:cNvGraphicFramePr/>
          <p:nvPr/>
        </p:nvGraphicFramePr>
        <p:xfrm>
          <a:off x="2391053" y="111355"/>
          <a:ext cx="9800947" cy="6635289"/>
        </p:xfrm>
        <a:graphic>
          <a:graphicData uri="http://schemas.openxmlformats.org/presentationml/2006/ole">
            <mc:AlternateContent xmlns:mc="http://schemas.openxmlformats.org/markup-compatibility/2006">
              <mc:Choice xmlns:v="urn:schemas-microsoft-com:vml" Requires="v">
                <p:oleObj r:id="rId3" imgW="9800947" imgH="6635289" progId="Paint.Picture">
                  <p:embed/>
                </p:oleObj>
              </mc:Choice>
              <mc:Fallback>
                <p:oleObj r:id="rId3" imgW="9800947" imgH="6635289" progId="Paint.Picture">
                  <p:embed/>
                  <p:pic>
                    <p:nvPicPr>
                      <p:cNvPr id="200" name="Google Shape;200;p6"/>
                      <p:cNvPicPr preferRelativeResize="0"/>
                      <p:nvPr/>
                    </p:nvPicPr>
                    <p:blipFill rotWithShape="1">
                      <a:blip r:embed="rId4">
                        <a:alphaModFix/>
                      </a:blip>
                      <a:srcRect/>
                      <a:stretch/>
                    </p:blipFill>
                    <p:spPr>
                      <a:xfrm>
                        <a:off x="2391053" y="111355"/>
                        <a:ext cx="9800947" cy="6635289"/>
                      </a:xfrm>
                      <a:prstGeom prst="rect">
                        <a:avLst/>
                      </a:prstGeom>
                      <a:noFill/>
                      <a:ln>
                        <a:noFill/>
                      </a:ln>
                    </p:spPr>
                  </p:pic>
                </p:oleObj>
              </mc:Fallback>
            </mc:AlternateContent>
          </a:graphicData>
        </a:graphic>
      </p:graphicFrame>
      <p:sp>
        <p:nvSpPr>
          <p:cNvPr id="201" name="Google Shape;201;p6"/>
          <p:cNvSpPr txBox="1"/>
          <p:nvPr/>
        </p:nvSpPr>
        <p:spPr>
          <a:xfrm>
            <a:off x="133164" y="1638008"/>
            <a:ext cx="2068497" cy="4524315"/>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Garamond"/>
                <a:ea typeface="Garamond"/>
                <a:cs typeface="Garamond"/>
                <a:sym typeface="Garamond"/>
              </a:rPr>
              <a:t>La posibilidad de acceder al mar mediterráneo a partir de la costa de Serbia fue uno de los principales generadores de tensión entre las potencias industriales.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ce844c6ef5_0_0"/>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s-ES"/>
              <a:t>Desarrollo y características de la Guerra</a:t>
            </a:r>
            <a:endParaRPr/>
          </a:p>
        </p:txBody>
      </p:sp>
      <p:sp>
        <p:nvSpPr>
          <p:cNvPr id="208" name="Google Shape;208;gce844c6ef5_0_0"/>
          <p:cNvSpPr txBox="1">
            <a:spLocks noGrp="1"/>
          </p:cNvSpPr>
          <p:nvPr>
            <p:ph type="body" idx="1"/>
          </p:nvPr>
        </p:nvSpPr>
        <p:spPr>
          <a:xfrm>
            <a:off x="1295400" y="2556925"/>
            <a:ext cx="5122500" cy="3318900"/>
          </a:xfrm>
          <a:prstGeom prst="rect">
            <a:avLst/>
          </a:prstGeom>
        </p:spPr>
        <p:txBody>
          <a:bodyPr spcFirstLastPara="1" wrap="square" lIns="91425" tIns="45700" rIns="91425" bIns="45700" anchor="t" anchorCtr="0">
            <a:normAutofit/>
          </a:bodyPr>
          <a:lstStyle/>
          <a:p>
            <a:pPr marL="0" lvl="0" indent="0" algn="just" rtl="0">
              <a:spcBef>
                <a:spcPts val="360"/>
              </a:spcBef>
              <a:spcAft>
                <a:spcPts val="0"/>
              </a:spcAft>
              <a:buNone/>
            </a:pPr>
            <a:r>
              <a:rPr lang="es-ES"/>
              <a:t>¿De qué manera la tecnología habrá determinado el desarrollo de la guerra? </a:t>
            </a:r>
            <a:endParaRPr/>
          </a:p>
          <a:p>
            <a:pPr marL="0" lvl="0" indent="0" algn="just" rtl="0">
              <a:spcBef>
                <a:spcPts val="600"/>
              </a:spcBef>
              <a:spcAft>
                <a:spcPts val="0"/>
              </a:spcAft>
              <a:buNone/>
            </a:pPr>
            <a:endParaRPr/>
          </a:p>
          <a:p>
            <a:pPr marL="0" lvl="0" indent="0" algn="just" rtl="0">
              <a:spcBef>
                <a:spcPts val="600"/>
              </a:spcBef>
              <a:spcAft>
                <a:spcPts val="0"/>
              </a:spcAft>
              <a:buNone/>
            </a:pPr>
            <a:endParaRPr/>
          </a:p>
          <a:p>
            <a:pPr marL="0" lvl="0" indent="0" algn="just" rtl="0">
              <a:spcBef>
                <a:spcPts val="600"/>
              </a:spcBef>
              <a:spcAft>
                <a:spcPts val="600"/>
              </a:spcAft>
              <a:buNone/>
            </a:pPr>
            <a:r>
              <a:rPr lang="es-ES"/>
              <a:t>¿Cuál crees que fue la importancia del nacionalismo para la duración de la Guerra?</a:t>
            </a:r>
            <a:endParaRPr/>
          </a:p>
        </p:txBody>
      </p:sp>
      <p:pic>
        <p:nvPicPr>
          <p:cNvPr id="209" name="Google Shape;209;gce844c6ef5_0_0" descr="La Primera Guerra Mundial: Alemania ataca con la artilleria una ciudad, soldados disparan cañones (21/2/1916). Imágenes de los soldados en las trincheras y combatiendo en el campo. Soldados muertos en una trinchera. Soldados con mascaras por el gas mostaza. Oficiales observando mapa. Soldados franceses marchando por las calle de Verdun. Disparos de ametralladora en trinchera. Avance alemán sobre Francia, soldados marchan por el campo y combaten en Douamont. El general Philippe Petain saluda a los soldados franceses. Ofensiva en Champagne con soldados combatiendo. Imágenes de un cementerio con cruces.&#10;Fecha: 1916&#10;Duración: 2 minutos 47 segundos&#10;Código del film: V-00093&#10;&#10;Copyright Archivo DiFilm - Consultas por material de archivo &#10;difilm@sinectis.com.ar  -  http://www.difilm-argentina.com &#10;Más videos e información en: https://www.facebook.com/difilm  o Seguidnos en: https://twitter.com/archivodifilm" title="La Primera Guerra Mundial 1916">
            <a:hlinkClick r:id="rId3"/>
          </p:cNvPr>
          <p:cNvPicPr preferRelativeResize="0"/>
          <p:nvPr/>
        </p:nvPicPr>
        <p:blipFill>
          <a:blip r:embed="rId4">
            <a:alphaModFix/>
          </a:blip>
          <a:stretch>
            <a:fillRect/>
          </a:stretch>
        </p:blipFill>
        <p:spPr>
          <a:xfrm>
            <a:off x="6570300" y="2438332"/>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
        <p:cNvGrpSpPr/>
        <p:nvPr/>
      </p:nvGrpSpPr>
      <p:grpSpPr>
        <a:xfrm>
          <a:off x="0" y="0"/>
          <a:ext cx="0" cy="0"/>
          <a:chOff x="0" y="0"/>
          <a:chExt cx="0" cy="0"/>
        </a:xfrm>
      </p:grpSpPr>
      <p:sp>
        <p:nvSpPr>
          <p:cNvPr id="214" name="Google Shape;214;p7"/>
          <p:cNvSpPr/>
          <p:nvPr/>
        </p:nvSpPr>
        <p:spPr>
          <a:xfrm>
            <a:off x="0" y="0"/>
            <a:ext cx="12188952"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grpSp>
        <p:nvGrpSpPr>
          <p:cNvPr id="215" name="Google Shape;215;p7"/>
          <p:cNvGrpSpPr/>
          <p:nvPr/>
        </p:nvGrpSpPr>
        <p:grpSpPr>
          <a:xfrm>
            <a:off x="0" y="0"/>
            <a:ext cx="12229962" cy="6856214"/>
            <a:chOff x="-15736" y="0"/>
            <a:chExt cx="12229962" cy="6856214"/>
          </a:xfrm>
        </p:grpSpPr>
        <p:pic>
          <p:nvPicPr>
            <p:cNvPr id="216" name="Google Shape;216;p7"/>
            <p:cNvPicPr preferRelativeResize="0"/>
            <p:nvPr/>
          </p:nvPicPr>
          <p:blipFill rotWithShape="1">
            <a:blip r:embed="rId4">
              <a:alphaModFix/>
            </a:blip>
            <a:srcRect/>
            <a:stretch/>
          </p:blipFill>
          <p:spPr>
            <a:xfrm>
              <a:off x="0" y="0"/>
              <a:ext cx="12188825" cy="6856214"/>
            </a:xfrm>
            <a:prstGeom prst="rect">
              <a:avLst/>
            </a:prstGeom>
            <a:noFill/>
            <a:ln>
              <a:noFill/>
            </a:ln>
          </p:spPr>
        </p:pic>
        <p:sp>
          <p:nvSpPr>
            <p:cNvPr id="217" name="Google Shape;217;p7"/>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8" name="Google Shape;218;p7"/>
            <p:cNvPicPr preferRelativeResize="0"/>
            <p:nvPr/>
          </p:nvPicPr>
          <p:blipFill rotWithShape="1">
            <a:blip r:embed="rId5">
              <a:alphaModFix/>
            </a:blip>
            <a:srcRect/>
            <a:stretch/>
          </p:blipFill>
          <p:spPr>
            <a:xfrm>
              <a:off x="-15736" y="3153832"/>
              <a:ext cx="777240" cy="606425"/>
            </a:xfrm>
            <a:prstGeom prst="rect">
              <a:avLst/>
            </a:prstGeom>
            <a:noFill/>
            <a:ln>
              <a:noFill/>
            </a:ln>
          </p:spPr>
        </p:pic>
        <p:pic>
          <p:nvPicPr>
            <p:cNvPr id="219" name="Google Shape;219;p7"/>
            <p:cNvPicPr preferRelativeResize="0"/>
            <p:nvPr/>
          </p:nvPicPr>
          <p:blipFill rotWithShape="1">
            <a:blip r:embed="rId5">
              <a:alphaModFix/>
            </a:blip>
            <a:srcRect/>
            <a:stretch/>
          </p:blipFill>
          <p:spPr>
            <a:xfrm>
              <a:off x="11436986" y="3153832"/>
              <a:ext cx="777240" cy="606425"/>
            </a:xfrm>
            <a:prstGeom prst="rect">
              <a:avLst/>
            </a:prstGeom>
            <a:noFill/>
            <a:ln>
              <a:noFill/>
            </a:ln>
          </p:spPr>
        </p:pic>
      </p:grpSp>
      <p:sp>
        <p:nvSpPr>
          <p:cNvPr id="220" name="Google Shape;220;p7"/>
          <p:cNvSpPr txBox="1">
            <a:spLocks noGrp="1"/>
          </p:cNvSpPr>
          <p:nvPr>
            <p:ph type="title"/>
          </p:nvPr>
        </p:nvSpPr>
        <p:spPr>
          <a:xfrm>
            <a:off x="4626508" y="982132"/>
            <a:ext cx="6270090" cy="130386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700"/>
              <a:buFont typeface="Garamond"/>
              <a:buNone/>
            </a:pPr>
            <a:r>
              <a:rPr lang="es-ES" sz="3700" b="1"/>
              <a:t>Consecuencias de la Guerra:</a:t>
            </a:r>
            <a:br>
              <a:rPr lang="es-ES" sz="3700"/>
            </a:br>
            <a:endParaRPr sz="3700"/>
          </a:p>
        </p:txBody>
      </p:sp>
      <p:sp>
        <p:nvSpPr>
          <p:cNvPr id="221" name="Google Shape;221;p7"/>
          <p:cNvSpPr/>
          <p:nvPr/>
        </p:nvSpPr>
        <p:spPr>
          <a:xfrm>
            <a:off x="1092644" y="1092200"/>
            <a:ext cx="3059206" cy="4515104"/>
          </a:xfrm>
          <a:prstGeom prst="rect">
            <a:avLst/>
          </a:prstGeom>
          <a:solidFill>
            <a:schemeClr val="lt1"/>
          </a:solidFill>
          <a:ln w="57150" cap="flat" cmpd="thickThin">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222" name="Google Shape;222;p7" descr="Imagen que contiene edificio, persona, exterior, hombre&#10;&#10;Descripción generada automáticamente"/>
          <p:cNvPicPr preferRelativeResize="0"/>
          <p:nvPr/>
        </p:nvPicPr>
        <p:blipFill rotWithShape="1">
          <a:blip r:embed="rId6">
            <a:alphaModFix/>
          </a:blip>
          <a:srcRect l="24608" r="33450" b="2"/>
          <a:stretch/>
        </p:blipFill>
        <p:spPr>
          <a:xfrm>
            <a:off x="1412683" y="1410208"/>
            <a:ext cx="2433793" cy="3858780"/>
          </a:xfrm>
          <a:prstGeom prst="rect">
            <a:avLst/>
          </a:prstGeom>
          <a:noFill/>
          <a:ln>
            <a:noFill/>
          </a:ln>
        </p:spPr>
      </p:pic>
      <p:cxnSp>
        <p:nvCxnSpPr>
          <p:cNvPr id="223" name="Google Shape;223;p7"/>
          <p:cNvCxnSpPr/>
          <p:nvPr/>
        </p:nvCxnSpPr>
        <p:spPr>
          <a:xfrm>
            <a:off x="4626508" y="2400639"/>
            <a:ext cx="6270089" cy="0"/>
          </a:xfrm>
          <a:prstGeom prst="straightConnector1">
            <a:avLst/>
          </a:prstGeom>
          <a:noFill/>
          <a:ln w="15875" cap="flat" cmpd="sng">
            <a:solidFill>
              <a:schemeClr val="accent1"/>
            </a:solidFill>
            <a:prstDash val="solid"/>
            <a:round/>
            <a:headEnd type="none" w="sm" len="sm"/>
            <a:tailEnd type="none" w="sm" len="sm"/>
          </a:ln>
        </p:spPr>
      </p:cxnSp>
      <p:sp>
        <p:nvSpPr>
          <p:cNvPr id="224" name="Google Shape;224;p7"/>
          <p:cNvSpPr txBox="1">
            <a:spLocks noGrp="1"/>
          </p:cNvSpPr>
          <p:nvPr>
            <p:ph type="body" idx="1"/>
          </p:nvPr>
        </p:nvSpPr>
        <p:spPr>
          <a:xfrm>
            <a:off x="4636482" y="2556931"/>
            <a:ext cx="6606906" cy="3691463"/>
          </a:xfrm>
          <a:prstGeom prst="rect">
            <a:avLst/>
          </a:prstGeom>
          <a:noFill/>
          <a:ln>
            <a:noFill/>
          </a:ln>
        </p:spPr>
        <p:txBody>
          <a:bodyPr spcFirstLastPara="1" wrap="square" lIns="91425" tIns="45700" rIns="91425" bIns="45700" anchor="t" anchorCtr="0">
            <a:normAutofit lnSpcReduction="10000"/>
          </a:bodyPr>
          <a:lstStyle/>
          <a:p>
            <a:pPr marL="285750" lvl="0" indent="-285750" algn="just" rtl="0">
              <a:lnSpc>
                <a:spcPct val="90000"/>
              </a:lnSpc>
              <a:spcBef>
                <a:spcPts val="0"/>
              </a:spcBef>
              <a:spcAft>
                <a:spcPts val="0"/>
              </a:spcAft>
              <a:buSzPts val="2300"/>
              <a:buChar char="•"/>
            </a:pPr>
            <a:r>
              <a:rPr lang="es-ES" sz="2000" b="1"/>
              <a:t>Pérdidas económicas, destrucción de ciudades y millones de muertos y heridos</a:t>
            </a:r>
            <a:endParaRPr sz="2000"/>
          </a:p>
          <a:p>
            <a:pPr marL="285750" lvl="0" indent="-285750" algn="just" rtl="0">
              <a:lnSpc>
                <a:spcPct val="90000"/>
              </a:lnSpc>
              <a:spcBef>
                <a:spcPts val="1000"/>
              </a:spcBef>
              <a:spcAft>
                <a:spcPts val="0"/>
              </a:spcAft>
              <a:buSzPts val="2300"/>
              <a:buChar char="•"/>
            </a:pPr>
            <a:r>
              <a:rPr lang="es-ES" sz="2000" b="1"/>
              <a:t>Cambio del mapa político de Europa.</a:t>
            </a:r>
            <a:endParaRPr sz="2000"/>
          </a:p>
          <a:p>
            <a:pPr marL="285750" lvl="0" indent="-285750" algn="just" rtl="0">
              <a:lnSpc>
                <a:spcPct val="90000"/>
              </a:lnSpc>
              <a:spcBef>
                <a:spcPts val="1000"/>
              </a:spcBef>
              <a:spcAft>
                <a:spcPts val="0"/>
              </a:spcAft>
              <a:buSzPts val="2300"/>
              <a:buChar char="•"/>
            </a:pPr>
            <a:r>
              <a:rPr lang="es-ES" sz="2000" b="1"/>
              <a:t>Acuerdos y Tratados de Paz: destacan el Tratado de Versalles y la creación de la Sociedad de las naciones.</a:t>
            </a:r>
            <a:endParaRPr sz="2000"/>
          </a:p>
          <a:p>
            <a:pPr marL="285750" lvl="0" indent="-285750" algn="just" rtl="0">
              <a:lnSpc>
                <a:spcPct val="90000"/>
              </a:lnSpc>
              <a:spcBef>
                <a:spcPts val="1000"/>
              </a:spcBef>
              <a:spcAft>
                <a:spcPts val="0"/>
              </a:spcAft>
              <a:buSzPts val="2300"/>
              <a:buChar char="•"/>
            </a:pPr>
            <a:r>
              <a:rPr lang="es-ES" sz="2000" b="1"/>
              <a:t>El territorio de Turquía se redujo. El imperio Austrohúngaro desapareció y dio lugar a cuatro nuevos Estados: Austria, Checoslovaquia, Hungría y Yugoslavia.</a:t>
            </a:r>
            <a:endParaRPr sz="2000"/>
          </a:p>
          <a:p>
            <a:pPr marL="285750" lvl="0" indent="-285750" algn="just" rtl="0">
              <a:lnSpc>
                <a:spcPct val="90000"/>
              </a:lnSpc>
              <a:spcBef>
                <a:spcPts val="1000"/>
              </a:spcBef>
              <a:spcAft>
                <a:spcPts val="0"/>
              </a:spcAft>
              <a:buSzPts val="2300"/>
              <a:buChar char="•"/>
            </a:pPr>
            <a:r>
              <a:rPr lang="es-ES" sz="2000" b="1"/>
              <a:t>La Primera Guerra Mundial marcó el fin de la supremacía de las potencias de Europa y fortaleció la posición de los Estados Unidos y de Japón.</a:t>
            </a:r>
            <a:endParaRPr sz="2000"/>
          </a:p>
          <a:p>
            <a:pPr marL="285750" lvl="0" indent="-161607" algn="l" rtl="0">
              <a:lnSpc>
                <a:spcPct val="90000"/>
              </a:lnSpc>
              <a:spcBef>
                <a:spcPts val="940"/>
              </a:spcBef>
              <a:spcAft>
                <a:spcPts val="0"/>
              </a:spcAft>
              <a:buSzPts val="1955"/>
              <a:buNone/>
            </a:pPr>
            <a:endParaRPr sz="1700"/>
          </a:p>
        </p:txBody>
      </p:sp>
      <p:sp>
        <p:nvSpPr>
          <p:cNvPr id="225" name="Google Shape;225;p7"/>
          <p:cNvSpPr txBox="1"/>
          <p:nvPr/>
        </p:nvSpPr>
        <p:spPr>
          <a:xfrm>
            <a:off x="9705421" y="6657945"/>
            <a:ext cx="2486578"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700" u="sng">
                <a:solidFill>
                  <a:srgbClr val="FFFFFF"/>
                </a:solidFill>
                <a:latin typeface="Garamond"/>
                <a:ea typeface="Garamond"/>
                <a:cs typeface="Garamond"/>
                <a:sym typeface="Garamond"/>
                <a:hlinkClick r:id="rId7">
                  <a:extLst>
                    <a:ext uri="{A12FA001-AC4F-418D-AE19-62706E023703}">
                      <ahyp:hlinkClr xmlns:ahyp="http://schemas.microsoft.com/office/drawing/2018/hyperlinkcolor" val="tx"/>
                    </a:ext>
                  </a:extLst>
                </a:hlinkClick>
              </a:rPr>
              <a:t>Esta foto</a:t>
            </a:r>
            <a:r>
              <a:rPr lang="es-ES" sz="700">
                <a:solidFill>
                  <a:srgbClr val="FFFFFF"/>
                </a:solidFill>
                <a:latin typeface="Garamond"/>
                <a:ea typeface="Garamond"/>
                <a:cs typeface="Garamond"/>
                <a:sym typeface="Garamond"/>
              </a:rPr>
              <a:t> de Autor desconocido está bajo licencia </a:t>
            </a:r>
            <a:r>
              <a:rPr lang="es-ES" sz="700" u="sng">
                <a:solidFill>
                  <a:srgbClr val="FFFFFF"/>
                </a:solidFill>
                <a:latin typeface="Garamond"/>
                <a:ea typeface="Garamond"/>
                <a:cs typeface="Garamond"/>
                <a:sym typeface="Garamond"/>
                <a:hlinkClick r:id="rId8">
                  <a:extLst>
                    <a:ext uri="{A12FA001-AC4F-418D-AE19-62706E023703}">
                      <ahyp:hlinkClr xmlns:ahyp="http://schemas.microsoft.com/office/drawing/2018/hyperlinkcolor" val="tx"/>
                    </a:ext>
                  </a:extLst>
                </a:hlinkClick>
              </a:rPr>
              <a:t>CC BY-NC-ND</a:t>
            </a:r>
            <a:endParaRPr sz="700">
              <a:solidFill>
                <a:srgbClr val="FFFFFF"/>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pic>
        <p:nvPicPr>
          <p:cNvPr id="231" name="Google Shape;231;p8" descr="Mapa&#10;&#10;Descripción generada automáticamente"/>
          <p:cNvPicPr preferRelativeResize="0">
            <a:picLocks noGrp="1"/>
          </p:cNvPicPr>
          <p:nvPr>
            <p:ph type="body" idx="1"/>
          </p:nvPr>
        </p:nvPicPr>
        <p:blipFill rotWithShape="1">
          <a:blip r:embed="rId3">
            <a:alphaModFix/>
          </a:blip>
          <a:srcRect/>
          <a:stretch/>
        </p:blipFill>
        <p:spPr>
          <a:xfrm>
            <a:off x="3753826" y="-26145"/>
            <a:ext cx="8438174" cy="6884145"/>
          </a:xfrm>
          <a:prstGeom prst="rect">
            <a:avLst/>
          </a:prstGeom>
          <a:noFill/>
          <a:ln>
            <a:noFill/>
          </a:ln>
        </p:spPr>
      </p:pic>
      <p:pic>
        <p:nvPicPr>
          <p:cNvPr id="232" name="Google Shape;232;p8"/>
          <p:cNvPicPr preferRelativeResize="0"/>
          <p:nvPr/>
        </p:nvPicPr>
        <p:blipFill rotWithShape="1">
          <a:blip r:embed="rId4">
            <a:alphaModFix/>
          </a:blip>
          <a:srcRect/>
          <a:stretch/>
        </p:blipFill>
        <p:spPr>
          <a:xfrm>
            <a:off x="25184" y="877077"/>
            <a:ext cx="3728642" cy="5103845"/>
          </a:xfrm>
          <a:prstGeom prst="rect">
            <a:avLst/>
          </a:prstGeom>
          <a:noFill/>
          <a:ln>
            <a:noFill/>
          </a:ln>
        </p:spPr>
      </p:pic>
    </p:spTree>
  </p:cSld>
  <p:clrMapOvr>
    <a:masterClrMapping/>
  </p:clrMapOvr>
</p:sld>
</file>

<file path=ppt/theme/theme1.xml><?xml version="1.0" encoding="utf-8"?>
<a:theme xmlns:a="http://schemas.openxmlformats.org/drawingml/2006/main" name="Orgánico">
  <a:themeElements>
    <a:clrScheme name="Orgánico">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562</Words>
  <Application>Microsoft Office PowerPoint</Application>
  <PresentationFormat>Panorámica</PresentationFormat>
  <Paragraphs>53</Paragraphs>
  <Slides>11</Slides>
  <Notes>11</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6" baseType="lpstr">
      <vt:lpstr>Garamond</vt:lpstr>
      <vt:lpstr>Arial</vt:lpstr>
      <vt:lpstr>Calibri</vt:lpstr>
      <vt:lpstr>Orgánico</vt:lpstr>
      <vt:lpstr>Bitmap Image</vt:lpstr>
      <vt:lpstr>UNIDAD 1/Prólogo: La Primera Guerra Mundial</vt:lpstr>
      <vt:lpstr>Objetivo</vt:lpstr>
      <vt:lpstr>Pregunta 1</vt:lpstr>
      <vt:lpstr>ANTECEDENTES</vt:lpstr>
      <vt:lpstr>Desarrollo y contexto temporal</vt:lpstr>
      <vt:lpstr>Presentación de PowerPoint</vt:lpstr>
      <vt:lpstr>Desarrollo y características de la Guerra</vt:lpstr>
      <vt:lpstr>Consecuencias de la Guerra: </vt:lpstr>
      <vt:lpstr>Presentación de PowerPoint</vt:lpstr>
      <vt:lpstr>Tratado de Versalles:</vt:lpstr>
      <vt:lpstr>ACTIVIDAD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1/Prólogo: La Primera Guerra Mundial</dc:title>
  <dc:creator>Abraham López</dc:creator>
  <cp:lastModifiedBy>Carmen Barros Ortega</cp:lastModifiedBy>
  <cp:revision>2</cp:revision>
  <dcterms:created xsi:type="dcterms:W3CDTF">2021-04-05T03:18:03Z</dcterms:created>
  <dcterms:modified xsi:type="dcterms:W3CDTF">2021-04-08T20:33:35Z</dcterms:modified>
</cp:coreProperties>
</file>