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9" r:id="rId9"/>
    <p:sldId id="273" r:id="rId10"/>
    <p:sldId id="264" r:id="rId11"/>
    <p:sldId id="267" r:id="rId12"/>
    <p:sldId id="271" r:id="rId13"/>
    <p:sldId id="268" r:id="rId14"/>
    <p:sldId id="272" r:id="rId15"/>
    <p:sldId id="265" r:id="rId1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660"/>
  </p:normalViewPr>
  <p:slideViewPr>
    <p:cSldViewPr snapToGrid="0">
      <p:cViewPr varScale="1">
        <p:scale>
          <a:sx n="80" d="100"/>
          <a:sy n="80"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A4E87122-E9CD-4431-84D3-537E6161AF92}"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5C631A45-4F68-4A7E-ABEC-E68152E9E85D}">
      <dgm:prSet custT="1"/>
      <dgm:spPr/>
      <dgm:t>
        <a:bodyPr/>
        <a:lstStyle/>
        <a:p>
          <a:r>
            <a:rPr lang="es-ES" sz="1400" b="1" dirty="0">
              <a:solidFill>
                <a:schemeClr val="tx1"/>
              </a:solidFill>
            </a:rPr>
            <a:t>TIC: </a:t>
          </a:r>
          <a:r>
            <a:rPr lang="es-ES" sz="1400" dirty="0">
              <a:solidFill>
                <a:schemeClr val="tx1"/>
              </a:solidFill>
            </a:rPr>
            <a:t>tecnologías de la información y la comunicación (TIC). Incluye los recursos, herramientas y programas que se utilizan para procesar, administrar y compartir la información mediante diversos soportes tecnológicos.</a:t>
          </a:r>
          <a:endParaRPr lang="en-US" sz="1400" dirty="0">
            <a:solidFill>
              <a:schemeClr val="tx1"/>
            </a:solidFill>
          </a:endParaRPr>
        </a:p>
      </dgm:t>
    </dgm:pt>
    <dgm:pt modelId="{135154AB-D2FA-48CF-A433-685F3DA731A3}" type="parTrans" cxnId="{66FD48CE-F8ED-44EA-9D02-E4E4442F4BF0}">
      <dgm:prSet/>
      <dgm:spPr/>
      <dgm:t>
        <a:bodyPr/>
        <a:lstStyle/>
        <a:p>
          <a:endParaRPr lang="en-US"/>
        </a:p>
      </dgm:t>
    </dgm:pt>
    <dgm:pt modelId="{EB21188C-1F28-443D-B0CE-45A15B0E9E8E}" type="sibTrans" cxnId="{66FD48CE-F8ED-44EA-9D02-E4E4442F4BF0}">
      <dgm:prSet/>
      <dgm:spPr/>
      <dgm:t>
        <a:bodyPr/>
        <a:lstStyle/>
        <a:p>
          <a:endParaRPr lang="en-US"/>
        </a:p>
      </dgm:t>
    </dgm:pt>
    <dgm:pt modelId="{8DE0C206-4ECD-43C8-9F93-066AD7EC79FA}">
      <dgm:prSet custT="1"/>
      <dgm:spPr/>
      <dgm:t>
        <a:bodyPr/>
        <a:lstStyle/>
        <a:p>
          <a:r>
            <a:rPr lang="es-ES" sz="1400" b="1" dirty="0">
              <a:solidFill>
                <a:schemeClr val="tx1"/>
              </a:solidFill>
            </a:rPr>
            <a:t>Redes sociales: </a:t>
          </a:r>
          <a:r>
            <a:rPr lang="es-ES" sz="1400" dirty="0">
              <a:solidFill>
                <a:schemeClr val="tx1"/>
              </a:solidFill>
            </a:rPr>
            <a:t>son sitios de internet formados por comunidades de individuos con intereses o actividades en común y que permiten el contacto entre estos, ya sea para comunicarse o intercambiar información.</a:t>
          </a:r>
          <a:endParaRPr lang="en-US" sz="1400" dirty="0">
            <a:solidFill>
              <a:schemeClr val="tx1"/>
            </a:solidFill>
          </a:endParaRPr>
        </a:p>
      </dgm:t>
    </dgm:pt>
    <dgm:pt modelId="{C1748303-9145-49AB-B3BC-5A1709B5DA56}" type="parTrans" cxnId="{4CF35AE6-F261-4455-ABC3-343513D6EB8D}">
      <dgm:prSet/>
      <dgm:spPr/>
      <dgm:t>
        <a:bodyPr/>
        <a:lstStyle/>
        <a:p>
          <a:endParaRPr lang="en-US"/>
        </a:p>
      </dgm:t>
    </dgm:pt>
    <dgm:pt modelId="{356664AB-C6D9-420B-A703-4EAFE96276DE}" type="sibTrans" cxnId="{4CF35AE6-F261-4455-ABC3-343513D6EB8D}">
      <dgm:prSet/>
      <dgm:spPr/>
      <dgm:t>
        <a:bodyPr/>
        <a:lstStyle/>
        <a:p>
          <a:endParaRPr lang="en-US"/>
        </a:p>
      </dgm:t>
    </dgm:pt>
    <dgm:pt modelId="{A7CE6B8D-A943-4E7D-8309-702C488147EF}" type="pres">
      <dgm:prSet presAssocID="{A4E87122-E9CD-4431-84D3-537E6161AF92}" presName="root" presStyleCnt="0">
        <dgm:presLayoutVars>
          <dgm:dir/>
          <dgm:resizeHandles val="exact"/>
        </dgm:presLayoutVars>
      </dgm:prSet>
      <dgm:spPr/>
    </dgm:pt>
    <dgm:pt modelId="{DCDAC388-4C14-49B2-B669-78CFF8FFA593}" type="pres">
      <dgm:prSet presAssocID="{A4E87122-E9CD-4431-84D3-537E6161AF92}" presName="container" presStyleCnt="0">
        <dgm:presLayoutVars>
          <dgm:dir/>
          <dgm:resizeHandles val="exact"/>
        </dgm:presLayoutVars>
      </dgm:prSet>
      <dgm:spPr/>
    </dgm:pt>
    <dgm:pt modelId="{6C5FBC86-06CE-4541-ACBB-4E09737BEA9C}" type="pres">
      <dgm:prSet presAssocID="{5C631A45-4F68-4A7E-ABEC-E68152E9E85D}" presName="compNode" presStyleCnt="0"/>
      <dgm:spPr/>
    </dgm:pt>
    <dgm:pt modelId="{A61AB17A-4774-4941-BE0F-4FCE8C884A06}" type="pres">
      <dgm:prSet presAssocID="{5C631A45-4F68-4A7E-ABEC-E68152E9E85D}" presName="iconBgRect" presStyleLbl="bgShp" presStyleIdx="0" presStyleCnt="2"/>
      <dgm:spPr/>
    </dgm:pt>
    <dgm:pt modelId="{45951178-6AC0-4347-ABF1-8F639D6C0B7D}" type="pres">
      <dgm:prSet presAssocID="{5C631A45-4F68-4A7E-ABEC-E68152E9E8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ca de verificación"/>
        </a:ext>
      </dgm:extLst>
    </dgm:pt>
    <dgm:pt modelId="{8DC938D0-3207-44D8-9165-76A35DB4B27A}" type="pres">
      <dgm:prSet presAssocID="{5C631A45-4F68-4A7E-ABEC-E68152E9E85D}" presName="spaceRect" presStyleCnt="0"/>
      <dgm:spPr/>
    </dgm:pt>
    <dgm:pt modelId="{8455807C-F3C4-4D3E-B5B0-57494B036211}" type="pres">
      <dgm:prSet presAssocID="{5C631A45-4F68-4A7E-ABEC-E68152E9E85D}" presName="textRect" presStyleLbl="revTx" presStyleIdx="0" presStyleCnt="2" custLinFactNeighborX="-9335" custLinFactNeighborY="-1205">
        <dgm:presLayoutVars>
          <dgm:chMax val="1"/>
          <dgm:chPref val="1"/>
        </dgm:presLayoutVars>
      </dgm:prSet>
      <dgm:spPr/>
    </dgm:pt>
    <dgm:pt modelId="{27E58743-720A-4B37-9873-36735F0F979C}" type="pres">
      <dgm:prSet presAssocID="{EB21188C-1F28-443D-B0CE-45A15B0E9E8E}" presName="sibTrans" presStyleLbl="sibTrans2D1" presStyleIdx="0" presStyleCnt="0"/>
      <dgm:spPr/>
    </dgm:pt>
    <dgm:pt modelId="{15187A76-E774-4C9E-8AA2-E6E7722543EC}" type="pres">
      <dgm:prSet presAssocID="{8DE0C206-4ECD-43C8-9F93-066AD7EC79FA}" presName="compNode" presStyleCnt="0"/>
      <dgm:spPr/>
    </dgm:pt>
    <dgm:pt modelId="{A646C07E-EF5E-4341-ABE0-FFEA8655EACF}" type="pres">
      <dgm:prSet presAssocID="{8DE0C206-4ECD-43C8-9F93-066AD7EC79FA}" presName="iconBgRect" presStyleLbl="bgShp" presStyleIdx="1" presStyleCnt="2" custLinFactNeighborX="-70536" custLinFactNeighborY="-8283"/>
      <dgm:spPr/>
    </dgm:pt>
    <dgm:pt modelId="{C938EC49-F098-4DD2-8392-A4541C945117}" type="pres">
      <dgm:prSet presAssocID="{8DE0C206-4ECD-43C8-9F93-066AD7EC79FA}" presName="iconRect" presStyleLbl="node1" presStyleIdx="1" presStyleCnt="2" custLinFactX="-21613" custLinFactNeighborX="-100000" custLinFactNeighborY="-263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155D991A-C966-48BF-91F4-437E26331884}" type="pres">
      <dgm:prSet presAssocID="{8DE0C206-4ECD-43C8-9F93-066AD7EC79FA}" presName="spaceRect" presStyleCnt="0"/>
      <dgm:spPr/>
    </dgm:pt>
    <dgm:pt modelId="{3424E32B-7684-44BD-974B-B38FB6200EC2}" type="pres">
      <dgm:prSet presAssocID="{8DE0C206-4ECD-43C8-9F93-066AD7EC79FA}" presName="textRect" presStyleLbl="revTx" presStyleIdx="1" presStyleCnt="2" custLinFactNeighborX="-32098" custLinFactNeighborY="1239">
        <dgm:presLayoutVars>
          <dgm:chMax val="1"/>
          <dgm:chPref val="1"/>
        </dgm:presLayoutVars>
      </dgm:prSet>
      <dgm:spPr/>
    </dgm:pt>
  </dgm:ptLst>
  <dgm:cxnLst>
    <dgm:cxn modelId="{DE6F9046-F0EC-45C5-BC37-DCDC39139295}" type="presOf" srcId="{EB21188C-1F28-443D-B0CE-45A15B0E9E8E}" destId="{27E58743-720A-4B37-9873-36735F0F979C}" srcOrd="0" destOrd="0" presId="urn:microsoft.com/office/officeart/2018/2/layout/IconCircleList"/>
    <dgm:cxn modelId="{329E1273-CD28-412E-9C6C-DC042E655129}" type="presOf" srcId="{A4E87122-E9CD-4431-84D3-537E6161AF92}" destId="{A7CE6B8D-A943-4E7D-8309-702C488147EF}" srcOrd="0" destOrd="0" presId="urn:microsoft.com/office/officeart/2018/2/layout/IconCircleList"/>
    <dgm:cxn modelId="{49D22F89-E2B1-4DE9-BF71-F584529483ED}" type="presOf" srcId="{5C631A45-4F68-4A7E-ABEC-E68152E9E85D}" destId="{8455807C-F3C4-4D3E-B5B0-57494B036211}" srcOrd="0" destOrd="0" presId="urn:microsoft.com/office/officeart/2018/2/layout/IconCircleList"/>
    <dgm:cxn modelId="{C6F6729A-A9B0-48DC-A6AD-D64410F0DC4E}" type="presOf" srcId="{8DE0C206-4ECD-43C8-9F93-066AD7EC79FA}" destId="{3424E32B-7684-44BD-974B-B38FB6200EC2}" srcOrd="0" destOrd="0" presId="urn:microsoft.com/office/officeart/2018/2/layout/IconCircleList"/>
    <dgm:cxn modelId="{66FD48CE-F8ED-44EA-9D02-E4E4442F4BF0}" srcId="{A4E87122-E9CD-4431-84D3-537E6161AF92}" destId="{5C631A45-4F68-4A7E-ABEC-E68152E9E85D}" srcOrd="0" destOrd="0" parTransId="{135154AB-D2FA-48CF-A433-685F3DA731A3}" sibTransId="{EB21188C-1F28-443D-B0CE-45A15B0E9E8E}"/>
    <dgm:cxn modelId="{4CF35AE6-F261-4455-ABC3-343513D6EB8D}" srcId="{A4E87122-E9CD-4431-84D3-537E6161AF92}" destId="{8DE0C206-4ECD-43C8-9F93-066AD7EC79FA}" srcOrd="1" destOrd="0" parTransId="{C1748303-9145-49AB-B3BC-5A1709B5DA56}" sibTransId="{356664AB-C6D9-420B-A703-4EAFE96276DE}"/>
    <dgm:cxn modelId="{ED58C971-8989-48C6-BA17-BF696D1E0392}" type="presParOf" srcId="{A7CE6B8D-A943-4E7D-8309-702C488147EF}" destId="{DCDAC388-4C14-49B2-B669-78CFF8FFA593}" srcOrd="0" destOrd="0" presId="urn:microsoft.com/office/officeart/2018/2/layout/IconCircleList"/>
    <dgm:cxn modelId="{74E8614A-8FB7-4182-9877-BA19C13369CF}" type="presParOf" srcId="{DCDAC388-4C14-49B2-B669-78CFF8FFA593}" destId="{6C5FBC86-06CE-4541-ACBB-4E09737BEA9C}" srcOrd="0" destOrd="0" presId="urn:microsoft.com/office/officeart/2018/2/layout/IconCircleList"/>
    <dgm:cxn modelId="{DE8FC161-ACD6-43BC-9393-B11316BE2F2A}" type="presParOf" srcId="{6C5FBC86-06CE-4541-ACBB-4E09737BEA9C}" destId="{A61AB17A-4774-4941-BE0F-4FCE8C884A06}" srcOrd="0" destOrd="0" presId="urn:microsoft.com/office/officeart/2018/2/layout/IconCircleList"/>
    <dgm:cxn modelId="{35DCEE1D-8321-4A0D-9360-2CDCC8C81149}" type="presParOf" srcId="{6C5FBC86-06CE-4541-ACBB-4E09737BEA9C}" destId="{45951178-6AC0-4347-ABF1-8F639D6C0B7D}" srcOrd="1" destOrd="0" presId="urn:microsoft.com/office/officeart/2018/2/layout/IconCircleList"/>
    <dgm:cxn modelId="{F2CCADF2-4974-4F3D-8DE4-EDDA97CDC723}" type="presParOf" srcId="{6C5FBC86-06CE-4541-ACBB-4E09737BEA9C}" destId="{8DC938D0-3207-44D8-9165-76A35DB4B27A}" srcOrd="2" destOrd="0" presId="urn:microsoft.com/office/officeart/2018/2/layout/IconCircleList"/>
    <dgm:cxn modelId="{CB803E4E-D270-4BDC-AA8E-C8A19E866081}" type="presParOf" srcId="{6C5FBC86-06CE-4541-ACBB-4E09737BEA9C}" destId="{8455807C-F3C4-4D3E-B5B0-57494B036211}" srcOrd="3" destOrd="0" presId="urn:microsoft.com/office/officeart/2018/2/layout/IconCircleList"/>
    <dgm:cxn modelId="{74B02FF6-E02F-4297-B134-9761EE7BE29F}" type="presParOf" srcId="{DCDAC388-4C14-49B2-B669-78CFF8FFA593}" destId="{27E58743-720A-4B37-9873-36735F0F979C}" srcOrd="1" destOrd="0" presId="urn:microsoft.com/office/officeart/2018/2/layout/IconCircleList"/>
    <dgm:cxn modelId="{6E0EC9C1-5C00-4562-99EC-D6E248261A9B}" type="presParOf" srcId="{DCDAC388-4C14-49B2-B669-78CFF8FFA593}" destId="{15187A76-E774-4C9E-8AA2-E6E7722543EC}" srcOrd="2" destOrd="0" presId="urn:microsoft.com/office/officeart/2018/2/layout/IconCircleList"/>
    <dgm:cxn modelId="{2FBC9B48-BB37-4643-83AF-37F6E3232BF3}" type="presParOf" srcId="{15187A76-E774-4C9E-8AA2-E6E7722543EC}" destId="{A646C07E-EF5E-4341-ABE0-FFEA8655EACF}" srcOrd="0" destOrd="0" presId="urn:microsoft.com/office/officeart/2018/2/layout/IconCircleList"/>
    <dgm:cxn modelId="{3627C7E5-DDFC-44DA-9C8B-D8F5E9119A67}" type="presParOf" srcId="{15187A76-E774-4C9E-8AA2-E6E7722543EC}" destId="{C938EC49-F098-4DD2-8392-A4541C945117}" srcOrd="1" destOrd="0" presId="urn:microsoft.com/office/officeart/2018/2/layout/IconCircleList"/>
    <dgm:cxn modelId="{5EA45AD0-5CB1-42B9-AD94-2A79D586A7ED}" type="presParOf" srcId="{15187A76-E774-4C9E-8AA2-E6E7722543EC}" destId="{155D991A-C966-48BF-91F4-437E26331884}" srcOrd="2" destOrd="0" presId="urn:microsoft.com/office/officeart/2018/2/layout/IconCircleList"/>
    <dgm:cxn modelId="{9CA5BECC-5982-4491-B2FA-495C31D0942B}" type="presParOf" srcId="{15187A76-E774-4C9E-8AA2-E6E7722543EC}" destId="{3424E32B-7684-44BD-974B-B38FB6200EC2}" srcOrd="3" destOrd="0" presId="urn:microsoft.com/office/officeart/2018/2/layout/Icon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AB17A-4774-4941-BE0F-4FCE8C884A06}">
      <dsp:nvSpPr>
        <dsp:cNvPr id="0" name=""/>
        <dsp:cNvSpPr/>
      </dsp:nvSpPr>
      <dsp:spPr>
        <a:xfrm>
          <a:off x="100638" y="1713374"/>
          <a:ext cx="728964" cy="72896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51178-6AC0-4347-ABF1-8F639D6C0B7D}">
      <dsp:nvSpPr>
        <dsp:cNvPr id="0" name=""/>
        <dsp:cNvSpPr/>
      </dsp:nvSpPr>
      <dsp:spPr>
        <a:xfrm>
          <a:off x="253721" y="1866456"/>
          <a:ext cx="422799" cy="4227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55807C-F3C4-4D3E-B5B0-57494B036211}">
      <dsp:nvSpPr>
        <dsp:cNvPr id="0" name=""/>
        <dsp:cNvSpPr/>
      </dsp:nvSpPr>
      <dsp:spPr>
        <a:xfrm>
          <a:off x="825409" y="1704590"/>
          <a:ext cx="1718274" cy="728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s-ES" sz="1400" b="1" kern="1200" dirty="0">
              <a:solidFill>
                <a:schemeClr val="tx1"/>
              </a:solidFill>
            </a:rPr>
            <a:t>TIC: </a:t>
          </a:r>
          <a:r>
            <a:rPr lang="es-ES" sz="1400" kern="1200" dirty="0">
              <a:solidFill>
                <a:schemeClr val="tx1"/>
              </a:solidFill>
            </a:rPr>
            <a:t>tecnologías de la información y la comunicación (TIC). Incluye los recursos, herramientas y programas que se utilizan para procesar, administrar y compartir la información mediante diversos soportes tecnológicos.</a:t>
          </a:r>
          <a:endParaRPr lang="en-US" sz="1400" kern="1200" dirty="0">
            <a:solidFill>
              <a:schemeClr val="tx1"/>
            </a:solidFill>
          </a:endParaRPr>
        </a:p>
      </dsp:txBody>
      <dsp:txXfrm>
        <a:off x="825409" y="1704590"/>
        <a:ext cx="1718274" cy="728964"/>
      </dsp:txXfrm>
    </dsp:sp>
    <dsp:sp modelId="{A646C07E-EF5E-4341-ABE0-FFEA8655EACF}">
      <dsp:nvSpPr>
        <dsp:cNvPr id="0" name=""/>
        <dsp:cNvSpPr/>
      </dsp:nvSpPr>
      <dsp:spPr>
        <a:xfrm>
          <a:off x="2489298" y="1652993"/>
          <a:ext cx="728964" cy="72896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8EC49-F098-4DD2-8392-A4541C945117}">
      <dsp:nvSpPr>
        <dsp:cNvPr id="0" name=""/>
        <dsp:cNvSpPr/>
      </dsp:nvSpPr>
      <dsp:spPr>
        <a:xfrm>
          <a:off x="2642383" y="1755040"/>
          <a:ext cx="422799" cy="4227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24E32B-7684-44BD-974B-B38FB6200EC2}">
      <dsp:nvSpPr>
        <dsp:cNvPr id="0" name=""/>
        <dsp:cNvSpPr/>
      </dsp:nvSpPr>
      <dsp:spPr>
        <a:xfrm>
          <a:off x="3337120" y="1722405"/>
          <a:ext cx="1718274" cy="728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s-ES" sz="1400" b="1" kern="1200" dirty="0">
              <a:solidFill>
                <a:schemeClr val="tx1"/>
              </a:solidFill>
            </a:rPr>
            <a:t>Redes sociales: </a:t>
          </a:r>
          <a:r>
            <a:rPr lang="es-ES" sz="1400" kern="1200" dirty="0">
              <a:solidFill>
                <a:schemeClr val="tx1"/>
              </a:solidFill>
            </a:rPr>
            <a:t>son sitios de internet formados por comunidades de individuos con intereses o actividades en común y que permiten el contacto entre estos, ya sea para comunicarse o intercambiar información.</a:t>
          </a:r>
          <a:endParaRPr lang="en-US" sz="1400" kern="1200" dirty="0">
            <a:solidFill>
              <a:schemeClr val="tx1"/>
            </a:solidFill>
          </a:endParaRPr>
        </a:p>
      </dsp:txBody>
      <dsp:txXfrm>
        <a:off x="3337120" y="1722405"/>
        <a:ext cx="1718274" cy="72896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2AA96-9B59-439E-B36E-533E26833B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094C9C2-BB44-489B-99E6-1F6FAD495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4E1D694-BD47-408E-B037-B92FD73E112C}"/>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5" name="Marcador de pie de página 4">
            <a:extLst>
              <a:ext uri="{FF2B5EF4-FFF2-40B4-BE49-F238E27FC236}">
                <a16:creationId xmlns:a16="http://schemas.microsoft.com/office/drawing/2014/main" id="{E6F8FF89-BEB3-47A6-8C4C-4F88B69CD1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744C13-B7B5-4EB2-B6B6-5AC5B2663E6E}"/>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7638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A2077-391E-4772-ADA2-590A20762A3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144D261-4385-447B-A6AA-A0D61BC3446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D09874-BD39-4124-BDD5-B90493AA72DA}"/>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5" name="Marcador de pie de página 4">
            <a:extLst>
              <a:ext uri="{FF2B5EF4-FFF2-40B4-BE49-F238E27FC236}">
                <a16:creationId xmlns:a16="http://schemas.microsoft.com/office/drawing/2014/main" id="{EF5A71D4-54BC-4DB7-A34F-6E6A0CE801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A3D76D-0900-4BB8-AF42-6F1927E0362B}"/>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161509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736113-1156-4C64-9C65-010A034FBE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80E88B2-7986-4B30-93C4-92BB15DD15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FAAAB7-7B51-44DC-A0D6-BEA1E297DFC1}"/>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5" name="Marcador de pie de página 4">
            <a:extLst>
              <a:ext uri="{FF2B5EF4-FFF2-40B4-BE49-F238E27FC236}">
                <a16:creationId xmlns:a16="http://schemas.microsoft.com/office/drawing/2014/main" id="{527D54F9-6A21-497B-BA59-3531143D92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08118F8-8AED-4D7A-A459-FE86F6BB51B5}"/>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54255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FF9B3-A714-4BEE-9CD9-0C906249BA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D2146D-7765-4723-80D3-0C2F18B379D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5121941-1D11-48A8-8A30-FC427804464A}"/>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5" name="Marcador de pie de página 4">
            <a:extLst>
              <a:ext uri="{FF2B5EF4-FFF2-40B4-BE49-F238E27FC236}">
                <a16:creationId xmlns:a16="http://schemas.microsoft.com/office/drawing/2014/main" id="{4262E193-45B3-4B52-91AF-A65118D65E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18704B-0A6A-4199-BA04-C88EB77FB1F6}"/>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252502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3EEA62-D183-4B45-AE69-B2B96708183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A45AB-90F3-4503-AC0F-473B179679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BB1E98-0B8D-47DA-92E8-C6484D501213}"/>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5" name="Marcador de pie de página 4">
            <a:extLst>
              <a:ext uri="{FF2B5EF4-FFF2-40B4-BE49-F238E27FC236}">
                <a16:creationId xmlns:a16="http://schemas.microsoft.com/office/drawing/2014/main" id="{75E90879-EF4E-43AF-A609-110BE96D93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286D78-AA1B-4DC4-BF8D-CB2B42ABEF2D}"/>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283337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DC452-A8C2-4686-A20B-FFE73B70E48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5F1157-F714-48B3-8194-364F5AFDA7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F0CFCBA-CDAE-45BF-A156-49B9C59565E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B5216FC-FA24-4CFA-B261-73FF13016D5B}"/>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6" name="Marcador de pie de página 5">
            <a:extLst>
              <a:ext uri="{FF2B5EF4-FFF2-40B4-BE49-F238E27FC236}">
                <a16:creationId xmlns:a16="http://schemas.microsoft.com/office/drawing/2014/main" id="{E9D8C58E-7889-4D6D-81EB-D0B40B861F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CCD933-78C8-474A-AC46-903840840237}"/>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250616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0C695-AC1B-4120-A646-2420D7D12C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9E8DA1-89F9-4475-B0A9-8A302C864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9F45507-134D-4F11-AECB-34007D818F0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C89FB98-4784-458B-A91D-BC62B232C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20AABD3-1BC9-48EC-BFA2-7BF69BC6BE7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D59AD3B-6AAA-4CA1-BFF3-1B4D8E5AFEC3}"/>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8" name="Marcador de pie de página 7">
            <a:extLst>
              <a:ext uri="{FF2B5EF4-FFF2-40B4-BE49-F238E27FC236}">
                <a16:creationId xmlns:a16="http://schemas.microsoft.com/office/drawing/2014/main" id="{A0FE9504-9BF1-4A3B-B3E5-13F06AD7A7A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8A6DC-DA10-45E2-933F-FE1166626961}"/>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13496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9FCF5A-EE01-486B-94E9-DEC0E1C9687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6FA0075-8114-4E4E-A4DC-D709A2977BAC}"/>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4" name="Marcador de pie de página 3">
            <a:extLst>
              <a:ext uri="{FF2B5EF4-FFF2-40B4-BE49-F238E27FC236}">
                <a16:creationId xmlns:a16="http://schemas.microsoft.com/office/drawing/2014/main" id="{444274B8-0B51-4FE7-AF6A-C6852A7171C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66760DB-77CC-42F6-80C5-572E74A8A4BA}"/>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351036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F66B174-A5B4-4819-B5DA-85F8B07AB239}"/>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3" name="Marcador de pie de página 2">
            <a:extLst>
              <a:ext uri="{FF2B5EF4-FFF2-40B4-BE49-F238E27FC236}">
                <a16:creationId xmlns:a16="http://schemas.microsoft.com/office/drawing/2014/main" id="{8106669A-1282-4E22-87A3-B4CEDEF9B91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EDE246-CCB9-4E56-A091-28A57AFE50A9}"/>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4662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7AFC7-DDC3-4F41-B4FC-FF5756CB39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480272-B919-4C9F-AF23-372807BA6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F59F6C5-095B-41BA-A9FB-C7B9BDDD9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9AE1A4-E644-4951-B5A6-069575B7A788}"/>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6" name="Marcador de pie de página 5">
            <a:extLst>
              <a:ext uri="{FF2B5EF4-FFF2-40B4-BE49-F238E27FC236}">
                <a16:creationId xmlns:a16="http://schemas.microsoft.com/office/drawing/2014/main" id="{3E27960F-AF68-4909-9640-3E5DA10810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E31247-A049-4247-96C6-B1DA04C7472F}"/>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168762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77805-97DD-44C7-B58E-FF4A59AF98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D5FB745-F577-4594-A780-0A3282602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61EE4E-6FF3-467F-907E-ECA6DD135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2D6F6EF-41AD-453B-9FB8-8FEA65FF26BA}"/>
              </a:ext>
            </a:extLst>
          </p:cNvPr>
          <p:cNvSpPr>
            <a:spLocks noGrp="1"/>
          </p:cNvSpPr>
          <p:nvPr>
            <p:ph type="dt" sz="half" idx="10"/>
          </p:nvPr>
        </p:nvSpPr>
        <p:spPr/>
        <p:txBody>
          <a:bodyPr/>
          <a:lstStyle/>
          <a:p>
            <a:fld id="{ADF9A407-9B3A-437C-9522-EB64F5563B2A}" type="datetimeFigureOut">
              <a:rPr lang="es-ES" smtClean="0"/>
              <a:t>02/08/2021</a:t>
            </a:fld>
            <a:endParaRPr lang="es-ES"/>
          </a:p>
        </p:txBody>
      </p:sp>
      <p:sp>
        <p:nvSpPr>
          <p:cNvPr id="6" name="Marcador de pie de página 5">
            <a:extLst>
              <a:ext uri="{FF2B5EF4-FFF2-40B4-BE49-F238E27FC236}">
                <a16:creationId xmlns:a16="http://schemas.microsoft.com/office/drawing/2014/main" id="{83B34AC7-5F59-478B-A1AB-0E10D8B9359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F1FA5C-5211-4B34-9AB2-D168F53F272A}"/>
              </a:ext>
            </a:extLst>
          </p:cNvPr>
          <p:cNvSpPr>
            <a:spLocks noGrp="1"/>
          </p:cNvSpPr>
          <p:nvPr>
            <p:ph type="sldNum" sz="quarter" idx="12"/>
          </p:nvPr>
        </p:nvSpPr>
        <p:spPr/>
        <p:txBody>
          <a:bodyPr/>
          <a:lstStyle/>
          <a:p>
            <a:fld id="{04669B0F-5646-4557-A8AE-70078CA6249E}" type="slidenum">
              <a:rPr lang="es-ES" smtClean="0"/>
              <a:t>‹Nº›</a:t>
            </a:fld>
            <a:endParaRPr lang="es-ES"/>
          </a:p>
        </p:txBody>
      </p:sp>
    </p:spTree>
    <p:extLst>
      <p:ext uri="{BB962C8B-B14F-4D97-AF65-F5344CB8AC3E}">
        <p14:creationId xmlns:p14="http://schemas.microsoft.com/office/powerpoint/2010/main" val="248658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A39FAC-9D78-4A29-9516-5B85AC0E7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5BA1443-B82D-4ED5-981B-55CCC39CF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88431F-38C1-4124-A8F8-4F1E09AB5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9A407-9B3A-437C-9522-EB64F5563B2A}" type="datetimeFigureOut">
              <a:rPr lang="es-ES" smtClean="0"/>
              <a:t>02/08/2021</a:t>
            </a:fld>
            <a:endParaRPr lang="es-ES"/>
          </a:p>
        </p:txBody>
      </p:sp>
      <p:sp>
        <p:nvSpPr>
          <p:cNvPr id="5" name="Marcador de pie de página 4">
            <a:extLst>
              <a:ext uri="{FF2B5EF4-FFF2-40B4-BE49-F238E27FC236}">
                <a16:creationId xmlns:a16="http://schemas.microsoft.com/office/drawing/2014/main" id="{ADFD2635-C0AA-4151-AC57-2E7771FC1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4D2C71E-4B7A-416A-9D06-33D8DEB6A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69B0F-5646-4557-A8AE-70078CA6249E}" type="slidenum">
              <a:rPr lang="es-ES" smtClean="0"/>
              <a:t>‹Nº›</a:t>
            </a:fld>
            <a:endParaRPr lang="es-ES"/>
          </a:p>
        </p:txBody>
      </p:sp>
    </p:spTree>
    <p:extLst>
      <p:ext uri="{BB962C8B-B14F-4D97-AF65-F5344CB8AC3E}">
        <p14:creationId xmlns:p14="http://schemas.microsoft.com/office/powerpoint/2010/main" val="360983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rewminate.com/media-and-culture/"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R3bMl39Lq9o?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witter.com/joseantoniokast/status/129181622186067969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CGds94P5ts4?feature=oembed"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en.wikipedia.org/wiki/All_American_Five" TargetMode="External"/><Relationship Id="rId7" Type="http://schemas.openxmlformats.org/officeDocument/2006/relationships/hyperlink" Target="http://www.iblognet.com/difference-between-web-1-and-web-2.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en.wikiquote.org/wiki/Blackface"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hyperlink" Target="https://creativecommons.org/licenses/by-sa/3.0/" TargetMode="External"/><Relationship Id="rId3" Type="http://schemas.openxmlformats.org/officeDocument/2006/relationships/hyperlink" Target="https://clipset.20minutos.es/quo-vadis-redes-sociales-el-futuro-del-social-media/" TargetMode="External"/><Relationship Id="rId7" Type="http://schemas.openxmlformats.org/officeDocument/2006/relationships/hyperlink" Target="https://commons.wikimedia.org/wiki/File:Instagram_logo_2016.svg" TargetMode="External"/><Relationship Id="rId12"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diagramColors" Target="../diagrams/colors1.xml"/><Relationship Id="rId5" Type="http://schemas.openxmlformats.org/officeDocument/2006/relationships/hyperlink" Target="https://sv.wikipedia.org/wiki/Wikipedia" TargetMode="External"/><Relationship Id="rId10" Type="http://schemas.openxmlformats.org/officeDocument/2006/relationships/diagramQuickStyle" Target="../diagrams/quickStyle1.xml"/><Relationship Id="rId4" Type="http://schemas.openxmlformats.org/officeDocument/2006/relationships/image" Target="../media/image8.png"/><Relationship Id="rId9" Type="http://schemas.openxmlformats.org/officeDocument/2006/relationships/diagramLayout" Target="../diagrams/layout1.xml"/><Relationship Id="rId1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firmar, exterior, texto, calle&#10;&#10;Descripción generada automáticamente">
            <a:extLst>
              <a:ext uri="{FF2B5EF4-FFF2-40B4-BE49-F238E27FC236}">
                <a16:creationId xmlns:a16="http://schemas.microsoft.com/office/drawing/2014/main" id="{FCAF74BF-E7F2-4AF4-8DE0-57ACB5C3F4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087" t="9091" r="28990" b="1"/>
          <a:stretch/>
        </p:blipFill>
        <p:spPr>
          <a:xfrm>
            <a:off x="3523488" y="10"/>
            <a:ext cx="8668512" cy="6857990"/>
          </a:xfrm>
          <a:prstGeom prst="rect">
            <a:avLst/>
          </a:prstGeom>
        </p:spPr>
      </p:pic>
      <p:sp>
        <p:nvSpPr>
          <p:cNvPr id="34"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4CB736C-8C65-4316-806D-BF99D47269C2}"/>
              </a:ext>
            </a:extLst>
          </p:cNvPr>
          <p:cNvSpPr>
            <a:spLocks noGrp="1"/>
          </p:cNvSpPr>
          <p:nvPr>
            <p:ph type="ctrTitle"/>
          </p:nvPr>
        </p:nvSpPr>
        <p:spPr>
          <a:xfrm>
            <a:off x="477981" y="1122363"/>
            <a:ext cx="4023360" cy="3204134"/>
          </a:xfrm>
        </p:spPr>
        <p:txBody>
          <a:bodyPr anchor="b">
            <a:normAutofit/>
          </a:bodyPr>
          <a:lstStyle/>
          <a:p>
            <a:pPr algn="l"/>
            <a:r>
              <a:rPr lang="es-ES" sz="3700"/>
              <a:t>Medios de comunicación masiva y TIC: ¿oportunidad o peligro para la democracia?</a:t>
            </a:r>
          </a:p>
        </p:txBody>
      </p:sp>
      <p:sp>
        <p:nvSpPr>
          <p:cNvPr id="3" name="Subtítulo 2">
            <a:extLst>
              <a:ext uri="{FF2B5EF4-FFF2-40B4-BE49-F238E27FC236}">
                <a16:creationId xmlns:a16="http://schemas.microsoft.com/office/drawing/2014/main" id="{627647EE-640D-4D3D-B736-4C5D8D4A5622}"/>
              </a:ext>
            </a:extLst>
          </p:cNvPr>
          <p:cNvSpPr>
            <a:spLocks noGrp="1"/>
          </p:cNvSpPr>
          <p:nvPr>
            <p:ph type="subTitle" idx="1"/>
          </p:nvPr>
        </p:nvSpPr>
        <p:spPr>
          <a:xfrm>
            <a:off x="477980" y="4872922"/>
            <a:ext cx="4023359" cy="1208141"/>
          </a:xfrm>
        </p:spPr>
        <p:txBody>
          <a:bodyPr>
            <a:normAutofit fontScale="77500" lnSpcReduction="20000"/>
          </a:bodyPr>
          <a:lstStyle/>
          <a:p>
            <a:pPr algn="l"/>
            <a:r>
              <a:rPr lang="es-ES" sz="2000" dirty="0"/>
              <a:t>Educación Ciudadana – 4° Medio</a:t>
            </a:r>
          </a:p>
          <a:p>
            <a:pPr algn="l"/>
            <a:r>
              <a:rPr lang="es-ES" sz="2000" dirty="0"/>
              <a:t>Profesor: Abraham López</a:t>
            </a:r>
          </a:p>
          <a:p>
            <a:pPr algn="l"/>
            <a:r>
              <a:rPr lang="es-ES" sz="2000" dirty="0"/>
              <a:t>OA: 06</a:t>
            </a:r>
          </a:p>
          <a:p>
            <a:pPr algn="l"/>
            <a:r>
              <a:rPr lang="es-ES" sz="2000" dirty="0"/>
              <a:t>Clase </a:t>
            </a:r>
            <a:r>
              <a:rPr lang="es-ES" sz="2000" dirty="0" err="1"/>
              <a:t>N°</a:t>
            </a:r>
            <a:r>
              <a:rPr lang="es-ES" sz="2000" dirty="0"/>
              <a:t> 1</a:t>
            </a:r>
          </a:p>
        </p:txBody>
      </p:sp>
      <p:sp>
        <p:nvSpPr>
          <p:cNvPr id="36"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FEAF833B-EEE9-477F-8F5E-ADDAF0068090}"/>
              </a:ext>
            </a:extLst>
          </p:cNvPr>
          <p:cNvSpPr txBox="1"/>
          <p:nvPr/>
        </p:nvSpPr>
        <p:spPr>
          <a:xfrm>
            <a:off x="9844884" y="6657945"/>
            <a:ext cx="2347116"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brewminate.com/media-and-culture/">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s-ES" sz="700">
              <a:solidFill>
                <a:srgbClr val="FFFFFF"/>
              </a:solidFill>
            </a:endParaRPr>
          </a:p>
        </p:txBody>
      </p:sp>
    </p:spTree>
    <p:extLst>
      <p:ext uri="{BB962C8B-B14F-4D97-AF65-F5344CB8AC3E}">
        <p14:creationId xmlns:p14="http://schemas.microsoft.com/office/powerpoint/2010/main" val="9833266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005D99-2CD1-4050-8D2D-1E159BBA28C5}"/>
              </a:ext>
            </a:extLst>
          </p:cNvPr>
          <p:cNvSpPr>
            <a:spLocks noGrp="1"/>
          </p:cNvSpPr>
          <p:nvPr>
            <p:ph type="title"/>
          </p:nvPr>
        </p:nvSpPr>
        <p:spPr>
          <a:xfrm>
            <a:off x="838200" y="365126"/>
            <a:ext cx="5340605" cy="1146176"/>
          </a:xfrm>
        </p:spPr>
        <p:txBody>
          <a:bodyPr vert="horz" lIns="91440" tIns="45720" rIns="91440" bIns="45720" rtlCol="0" anchor="ctr">
            <a:normAutofit/>
          </a:bodyPr>
          <a:lstStyle/>
          <a:p>
            <a:r>
              <a:rPr lang="en-US" sz="3700" kern="1200">
                <a:solidFill>
                  <a:schemeClr val="tx1"/>
                </a:solidFill>
                <a:latin typeface="+mj-lt"/>
                <a:ea typeface="+mj-ea"/>
                <a:cs typeface="+mj-cs"/>
              </a:rPr>
              <a:t>Peligros y ventajas para la participación ciudadana</a:t>
            </a:r>
          </a:p>
        </p:txBody>
      </p:sp>
      <p:sp>
        <p:nvSpPr>
          <p:cNvPr id="10"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uadroTexto 4">
            <a:extLst>
              <a:ext uri="{FF2B5EF4-FFF2-40B4-BE49-F238E27FC236}">
                <a16:creationId xmlns:a16="http://schemas.microsoft.com/office/drawing/2014/main" id="{C87B0F42-053D-40B0-B7FC-7FF9698CB5D3}"/>
              </a:ext>
            </a:extLst>
          </p:cNvPr>
          <p:cNvSpPr txBox="1"/>
          <p:nvPr/>
        </p:nvSpPr>
        <p:spPr>
          <a:xfrm>
            <a:off x="384314" y="2001078"/>
            <a:ext cx="4057058" cy="3811894"/>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s-CL" sz="2000" dirty="0">
                <a:solidFill>
                  <a:srgbClr val="FFFFFF"/>
                </a:solidFill>
              </a:rPr>
              <a:t>Cuando se proyectaron esta imágenes por televisión abierta, muchas personas creyeron inmediatamente lo que ahí se mostraba</a:t>
            </a:r>
          </a:p>
          <a:p>
            <a:pPr indent="-228600" algn="just">
              <a:lnSpc>
                <a:spcPct val="90000"/>
              </a:lnSpc>
              <a:spcAft>
                <a:spcPts val="600"/>
              </a:spcAft>
              <a:buFont typeface="Arial" panose="020B0604020202020204" pitchFamily="34" charset="0"/>
              <a:buChar char="•"/>
            </a:pPr>
            <a:r>
              <a:rPr lang="es-CL" sz="2000" dirty="0">
                <a:solidFill>
                  <a:srgbClr val="FFFFFF"/>
                </a:solidFill>
              </a:rPr>
              <a:t>¿A qué crees que se debió esto?</a:t>
            </a:r>
          </a:p>
        </p:txBody>
      </p:sp>
      <p:pic>
        <p:nvPicPr>
          <p:cNvPr id="4" name="Elementos multimedia en línea 3" title="Mega reconoce que uso imagenes falsas en noticiero Ahora Noticias">
            <a:hlinkClick r:id="" action="ppaction://media"/>
            <a:extLst>
              <a:ext uri="{FF2B5EF4-FFF2-40B4-BE49-F238E27FC236}">
                <a16:creationId xmlns:a16="http://schemas.microsoft.com/office/drawing/2014/main" id="{4FFA421E-4DBB-4FD5-8BB6-7EAA1AAAF594}"/>
              </a:ext>
            </a:extLst>
          </p:cNvPr>
          <p:cNvPicPr>
            <a:picLocks noGrp="1" noRot="1" noChangeAspect="1"/>
          </p:cNvPicPr>
          <p:nvPr>
            <p:ph idx="1"/>
            <a:videoFile r:link="rId1"/>
          </p:nvPr>
        </p:nvPicPr>
        <p:blipFill>
          <a:blip r:embed="rId3"/>
          <a:stretch>
            <a:fillRect/>
          </a:stretch>
        </p:blipFill>
        <p:spPr>
          <a:xfrm>
            <a:off x="6183088" y="2236108"/>
            <a:ext cx="5170711" cy="3878033"/>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9632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0F77F-C904-4FCA-A487-162A52B611EA}"/>
              </a:ext>
            </a:extLst>
          </p:cNvPr>
          <p:cNvSpPr>
            <a:spLocks noGrp="1"/>
          </p:cNvSpPr>
          <p:nvPr>
            <p:ph type="title"/>
          </p:nvPr>
        </p:nvSpPr>
        <p:spPr>
          <a:xfrm>
            <a:off x="1653363" y="365760"/>
            <a:ext cx="9367203" cy="1188720"/>
          </a:xfrm>
        </p:spPr>
        <p:txBody>
          <a:bodyPr>
            <a:normAutofit/>
          </a:bodyPr>
          <a:lstStyle/>
          <a:p>
            <a:r>
              <a:rPr lang="es-ES" dirty="0"/>
              <a:t>La verosimilitud y las </a:t>
            </a:r>
            <a:r>
              <a:rPr lang="es-ES" dirty="0" err="1"/>
              <a:t>fake</a:t>
            </a:r>
            <a:r>
              <a:rPr lang="es-ES" dirty="0"/>
              <a:t> </a:t>
            </a:r>
            <a:r>
              <a:rPr lang="es-ES" dirty="0" err="1"/>
              <a:t>news</a:t>
            </a:r>
            <a:endParaRPr lang="es-E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EE915E9E-5D4F-4D68-AB3C-75E0E8DB4B21}"/>
              </a:ext>
            </a:extLst>
          </p:cNvPr>
          <p:cNvSpPr>
            <a:spLocks noGrp="1"/>
          </p:cNvSpPr>
          <p:nvPr>
            <p:ph idx="1"/>
          </p:nvPr>
        </p:nvSpPr>
        <p:spPr>
          <a:xfrm>
            <a:off x="766955" y="2272683"/>
            <a:ext cx="10596462" cy="4099183"/>
          </a:xfrm>
        </p:spPr>
        <p:txBody>
          <a:bodyPr anchor="t">
            <a:normAutofit/>
          </a:bodyPr>
          <a:lstStyle/>
          <a:p>
            <a:pPr marL="0" indent="0">
              <a:buNone/>
            </a:pPr>
            <a:endParaRPr lang="es-ES" sz="2400" dirty="0"/>
          </a:p>
          <a:p>
            <a:pPr marL="0" indent="0" algn="just">
              <a:buNone/>
            </a:pPr>
            <a:r>
              <a:rPr lang="es-ES" sz="2400" dirty="0"/>
              <a:t>Lo verosímil es lo similar a la verdad. Aquello cuyas características guardan un sentido de coherencia con la realidad establecida.</a:t>
            </a:r>
          </a:p>
          <a:p>
            <a:pPr marL="0" indent="0" algn="just">
              <a:buNone/>
            </a:pPr>
            <a:r>
              <a:rPr lang="es-ES" sz="2400" dirty="0"/>
              <a:t>No es necesariamente lo verdadero (aunque puede serlo) sino lo que tiene apariencia de verdad. Platón escribió que en los tribunales "la gente no se inquieta lo más mínimo por decir la verdad, sino por persuadir, y la persuasión depende de la verosimilitud”</a:t>
            </a:r>
          </a:p>
          <a:p>
            <a:pPr marL="0" indent="0" algn="r">
              <a:buNone/>
            </a:pPr>
            <a:r>
              <a:rPr lang="es-ES" sz="2400" dirty="0"/>
              <a:t>(Fuente: Wikipedia)</a:t>
            </a:r>
          </a:p>
        </p:txBody>
      </p:sp>
    </p:spTree>
    <p:extLst>
      <p:ext uri="{BB962C8B-B14F-4D97-AF65-F5344CB8AC3E}">
        <p14:creationId xmlns:p14="http://schemas.microsoft.com/office/powerpoint/2010/main" val="133772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Captura de pantalla de un celular&#10;&#10;Descripción generada automáticamente">
            <a:extLst>
              <a:ext uri="{FF2B5EF4-FFF2-40B4-BE49-F238E27FC236}">
                <a16:creationId xmlns:a16="http://schemas.microsoft.com/office/drawing/2014/main" id="{5826F1C1-A09E-4E2C-853B-E22B4FFDF5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6627" y="164334"/>
            <a:ext cx="5564696" cy="6529332"/>
          </a:xfrm>
        </p:spPr>
      </p:pic>
    </p:spTree>
    <p:extLst>
      <p:ext uri="{BB962C8B-B14F-4D97-AF65-F5344CB8AC3E}">
        <p14:creationId xmlns:p14="http://schemas.microsoft.com/office/powerpoint/2010/main" val="299857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aptura de pantalla de un celular&#10;&#10;Descripción generada automáticamente">
            <a:extLst>
              <a:ext uri="{FF2B5EF4-FFF2-40B4-BE49-F238E27FC236}">
                <a16:creationId xmlns:a16="http://schemas.microsoft.com/office/drawing/2014/main" id="{331F5E1F-5CE0-4EE7-BA1D-F69DEFC0D8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271" r="1" b="14224"/>
          <a:stretch/>
        </p:blipFill>
        <p:spPr>
          <a:xfrm>
            <a:off x="643467" y="643467"/>
            <a:ext cx="10905066" cy="5571065"/>
          </a:xfrm>
          <a:prstGeom prst="rect">
            <a:avLst/>
          </a:prstGeom>
          <a:ln>
            <a:noFill/>
          </a:ln>
        </p:spPr>
      </p:pic>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25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5E698D-E0D7-4A20-8F56-B1FE0F71A38B}"/>
              </a:ext>
            </a:extLst>
          </p:cNvPr>
          <p:cNvSpPr>
            <a:spLocks noGrp="1"/>
          </p:cNvSpPr>
          <p:nvPr>
            <p:ph type="title"/>
          </p:nvPr>
        </p:nvSpPr>
        <p:spPr>
          <a:xfrm>
            <a:off x="838200" y="365126"/>
            <a:ext cx="5340605" cy="1146176"/>
          </a:xfrm>
        </p:spPr>
        <p:txBody>
          <a:bodyPr>
            <a:normAutofit/>
          </a:bodyPr>
          <a:lstStyle/>
          <a:p>
            <a:r>
              <a:rPr lang="es-ES" sz="3700" dirty="0"/>
              <a:t>La posverdad a ojos de la intelectualidad</a:t>
            </a:r>
          </a:p>
        </p:txBody>
      </p:sp>
      <p:sp>
        <p:nvSpPr>
          <p:cNvPr id="25" name="Freeform: Shape 24">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B032EA8-3E2F-4E5A-BC5C-1557B91CA05F}"/>
              </a:ext>
            </a:extLst>
          </p:cNvPr>
          <p:cNvSpPr>
            <a:spLocks noGrp="1"/>
          </p:cNvSpPr>
          <p:nvPr>
            <p:ph idx="1"/>
          </p:nvPr>
        </p:nvSpPr>
        <p:spPr>
          <a:xfrm>
            <a:off x="106017" y="2001562"/>
            <a:ext cx="4545496" cy="4545564"/>
          </a:xfrm>
        </p:spPr>
        <p:txBody>
          <a:bodyPr anchor="ctr">
            <a:normAutofit lnSpcReduction="10000"/>
          </a:bodyPr>
          <a:lstStyle/>
          <a:p>
            <a:pPr fontAlgn="base"/>
            <a:r>
              <a:rPr lang="es-ES" sz="2000" dirty="0">
                <a:solidFill>
                  <a:srgbClr val="FFFFFF"/>
                </a:solidFill>
              </a:rPr>
              <a:t>"Todo el fenómeno de la posverdad es sobre: 'Mi opinión vale más que los hechos'. Es sobre cómo me siento respecto de algo", explica el filósofo.</a:t>
            </a:r>
          </a:p>
          <a:p>
            <a:pPr fontAlgn="base"/>
            <a:r>
              <a:rPr lang="es-ES" sz="2000" dirty="0">
                <a:solidFill>
                  <a:srgbClr val="FFFFFF"/>
                </a:solidFill>
              </a:rPr>
              <a:t>"Todo lo que necesitas ahora es in iPhone", prosigue </a:t>
            </a:r>
            <a:r>
              <a:rPr lang="es-ES" sz="2000" dirty="0" err="1">
                <a:solidFill>
                  <a:srgbClr val="FFFFFF"/>
                </a:solidFill>
              </a:rPr>
              <a:t>Grayling</a:t>
            </a:r>
            <a:r>
              <a:rPr lang="es-ES" sz="2000" dirty="0">
                <a:solidFill>
                  <a:srgbClr val="FFFFFF"/>
                </a:solidFill>
              </a:rPr>
              <a:t>. "Y </a:t>
            </a:r>
            <a:r>
              <a:rPr lang="es-ES" sz="2000" b="1" dirty="0">
                <a:solidFill>
                  <a:srgbClr val="FFFFFF"/>
                </a:solidFill>
              </a:rPr>
              <a:t>si no estás de acuerdo conmigo, me atacas a mí, no a mis ideas</a:t>
            </a:r>
            <a:r>
              <a:rPr lang="es-ES" sz="2000" dirty="0">
                <a:solidFill>
                  <a:srgbClr val="FFFFFF"/>
                </a:solidFill>
              </a:rPr>
              <a:t>.</a:t>
            </a:r>
          </a:p>
          <a:p>
            <a:pPr fontAlgn="base"/>
            <a:r>
              <a:rPr lang="es-ES" sz="2000" dirty="0">
                <a:solidFill>
                  <a:srgbClr val="FFFFFF"/>
                </a:solidFill>
              </a:rPr>
              <a:t>"Lograr articular una forma de ponerte en primera fila y lograr ser visto te convierte en una especie de celebridad".</a:t>
            </a:r>
          </a:p>
          <a:p>
            <a:pPr fontAlgn="base"/>
            <a:endParaRPr lang="es-ES" sz="2000" dirty="0">
              <a:solidFill>
                <a:srgbClr val="FFFFFF"/>
              </a:solidFill>
            </a:endParaRPr>
          </a:p>
          <a:p>
            <a:pPr marL="0" indent="0" fontAlgn="base">
              <a:buNone/>
            </a:pPr>
            <a:r>
              <a:rPr lang="es-ES" sz="2000" dirty="0">
                <a:solidFill>
                  <a:srgbClr val="FFFFFF"/>
                </a:solidFill>
              </a:rPr>
              <a:t>(Fuente: </a:t>
            </a:r>
            <a:r>
              <a:rPr lang="es-CL" sz="2000" dirty="0">
                <a:solidFill>
                  <a:srgbClr val="FFFFFF"/>
                </a:solidFill>
              </a:rPr>
              <a:t>https://www.bbc.com/mundo/noticias-internacional-38594515)</a:t>
            </a:r>
            <a:endParaRPr lang="es-ES" sz="2000" dirty="0">
              <a:solidFill>
                <a:srgbClr val="FFFFFF"/>
              </a:solidFill>
            </a:endParaRPr>
          </a:p>
          <a:p>
            <a:endParaRPr lang="es-ES" sz="1400" dirty="0">
              <a:solidFill>
                <a:srgbClr val="FFFFFF"/>
              </a:solidFill>
            </a:endParaRPr>
          </a:p>
        </p:txBody>
      </p:sp>
      <p:pic>
        <p:nvPicPr>
          <p:cNvPr id="5" name="Imagen 4" descr="Un hombre con traje sonriendo&#10;&#10;Descripción generada automáticamente">
            <a:extLst>
              <a:ext uri="{FF2B5EF4-FFF2-40B4-BE49-F238E27FC236}">
                <a16:creationId xmlns:a16="http://schemas.microsoft.com/office/drawing/2014/main" id="{6CE28073-854D-4B15-8CD8-3D1167FF8ACE}"/>
              </a:ext>
            </a:extLst>
          </p:cNvPr>
          <p:cNvPicPr>
            <a:picLocks noChangeAspect="1"/>
          </p:cNvPicPr>
          <p:nvPr/>
        </p:nvPicPr>
        <p:blipFill rotWithShape="1">
          <a:blip r:embed="rId2">
            <a:extLst>
              <a:ext uri="{28A0092B-C50C-407E-A947-70E740481C1C}">
                <a14:useLocalDpi xmlns:a14="http://schemas.microsoft.com/office/drawing/2010/main" val="0"/>
              </a:ext>
            </a:extLst>
          </a:blip>
          <a:srcRect l="8415" r="9165"/>
          <a:stretch/>
        </p:blipFill>
        <p:spPr>
          <a:xfrm>
            <a:off x="7114394" y="2173287"/>
            <a:ext cx="3308099" cy="4003675"/>
          </a:xfrm>
          <a:custGeom>
            <a:avLst/>
            <a:gdLst/>
            <a:ahLst/>
            <a:cxnLst/>
            <a:rect l="l" t="t" r="r" b="b"/>
            <a:pathLst>
              <a:path w="4636009" h="5032375">
                <a:moveTo>
                  <a:pt x="0" y="0"/>
                </a:moveTo>
                <a:lnTo>
                  <a:pt x="4636009" y="0"/>
                </a:lnTo>
                <a:lnTo>
                  <a:pt x="4636009" y="5032375"/>
                </a:lnTo>
                <a:lnTo>
                  <a:pt x="0" y="5032375"/>
                </a:lnTo>
                <a:close/>
              </a:path>
            </a:pathLst>
          </a:custGeom>
        </p:spPr>
      </p:pic>
      <p:sp>
        <p:nvSpPr>
          <p:cNvPr id="6" name="Bocadillo: rectángulo 5">
            <a:extLst>
              <a:ext uri="{FF2B5EF4-FFF2-40B4-BE49-F238E27FC236}">
                <a16:creationId xmlns:a16="http://schemas.microsoft.com/office/drawing/2014/main" id="{F2D06972-043D-4E48-92F1-492284932835}"/>
              </a:ext>
            </a:extLst>
          </p:cNvPr>
          <p:cNvSpPr/>
          <p:nvPr/>
        </p:nvSpPr>
        <p:spPr>
          <a:xfrm>
            <a:off x="6565804" y="152742"/>
            <a:ext cx="4991845" cy="157094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ES" b="1" dirty="0"/>
              <a:t>Posverdad: </a:t>
            </a:r>
            <a:r>
              <a:rPr lang="es-ES" dirty="0"/>
              <a:t>distorsión deliberada de una realidad que manipula creencias y emociones con el fin de influir en la opinión pública y en actitudes sociales.</a:t>
            </a:r>
          </a:p>
        </p:txBody>
      </p:sp>
    </p:spTree>
    <p:extLst>
      <p:ext uri="{BB962C8B-B14F-4D97-AF65-F5344CB8AC3E}">
        <p14:creationId xmlns:p14="http://schemas.microsoft.com/office/powerpoint/2010/main" val="327108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ED84AF87-036B-4AF7-9DE8-006FACF11365}"/>
              </a:ext>
            </a:extLst>
          </p:cNvPr>
          <p:cNvSpPr>
            <a:spLocks noGrp="1"/>
          </p:cNvSpPr>
          <p:nvPr>
            <p:ph type="title"/>
          </p:nvPr>
        </p:nvSpPr>
        <p:spPr>
          <a:xfrm>
            <a:off x="838200" y="669925"/>
            <a:ext cx="4508946" cy="1325563"/>
          </a:xfrm>
        </p:spPr>
        <p:txBody>
          <a:bodyPr anchor="b">
            <a:normAutofit/>
          </a:bodyPr>
          <a:lstStyle/>
          <a:p>
            <a:pPr algn="r"/>
            <a:r>
              <a:rPr lang="es-ES">
                <a:solidFill>
                  <a:schemeClr val="bg1"/>
                </a:solidFill>
              </a:rPr>
              <a:t>Actividad</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48512E3-01C9-4E73-BD54-67A4A033BFDD}"/>
              </a:ext>
            </a:extLst>
          </p:cNvPr>
          <p:cNvSpPr>
            <a:spLocks noGrp="1"/>
          </p:cNvSpPr>
          <p:nvPr>
            <p:ph idx="1"/>
          </p:nvPr>
        </p:nvSpPr>
        <p:spPr>
          <a:xfrm>
            <a:off x="1605731" y="2550220"/>
            <a:ext cx="9406666" cy="3526144"/>
          </a:xfrm>
        </p:spPr>
        <p:txBody>
          <a:bodyPr>
            <a:normAutofit lnSpcReduction="10000"/>
          </a:bodyPr>
          <a:lstStyle/>
          <a:p>
            <a:pPr marL="0" indent="0">
              <a:buNone/>
            </a:pPr>
            <a:r>
              <a:rPr lang="es-ES" sz="2000" dirty="0">
                <a:solidFill>
                  <a:schemeClr val="bg1"/>
                </a:solidFill>
              </a:rPr>
              <a:t>Leamos atentamente el siguiente hilo de </a:t>
            </a:r>
            <a:r>
              <a:rPr lang="es-ES" sz="2000" dirty="0" err="1">
                <a:solidFill>
                  <a:schemeClr val="bg1"/>
                </a:solidFill>
              </a:rPr>
              <a:t>twitter</a:t>
            </a:r>
            <a:r>
              <a:rPr lang="es-ES" sz="2000" dirty="0">
                <a:solidFill>
                  <a:schemeClr val="bg1"/>
                </a:solidFill>
              </a:rPr>
              <a:t> y las distintas versiones que se plantean sobre un hecho en particular:</a:t>
            </a:r>
          </a:p>
          <a:p>
            <a:pPr marL="0" indent="0">
              <a:buNone/>
            </a:pPr>
            <a:r>
              <a:rPr lang="es-CL" sz="2000" dirty="0">
                <a:solidFill>
                  <a:schemeClr val="bg1"/>
                </a:solidFill>
                <a:hlinkClick r:id="rId2"/>
              </a:rPr>
              <a:t>https://twitter.com/joseantoniokast/status/1291816221860679691</a:t>
            </a:r>
            <a:endParaRPr lang="es-CL" sz="2000" dirty="0">
              <a:solidFill>
                <a:schemeClr val="bg1"/>
              </a:solidFill>
            </a:endParaRPr>
          </a:p>
          <a:p>
            <a:pPr marL="0" indent="0">
              <a:buNone/>
            </a:pPr>
            <a:endParaRPr lang="es-CL" sz="2000" dirty="0">
              <a:solidFill>
                <a:schemeClr val="bg1"/>
              </a:solidFill>
            </a:endParaRPr>
          </a:p>
          <a:p>
            <a:pPr marL="0" indent="0">
              <a:buNone/>
            </a:pPr>
            <a:r>
              <a:rPr lang="es-CL" sz="2000" dirty="0">
                <a:solidFill>
                  <a:schemeClr val="bg1"/>
                </a:solidFill>
              </a:rPr>
              <a:t>A continuación, valiéndote de los medios que tienes a tu disposición, deberás indagar en internet para determinar cual de las dos versiones es correcta.</a:t>
            </a:r>
          </a:p>
          <a:p>
            <a:pPr marL="0" indent="0">
              <a:buNone/>
            </a:pPr>
            <a:endParaRPr lang="es-CL" sz="2000" dirty="0">
              <a:solidFill>
                <a:schemeClr val="bg1"/>
              </a:solidFill>
            </a:endParaRPr>
          </a:p>
          <a:p>
            <a:pPr marL="0" indent="0">
              <a:buNone/>
            </a:pPr>
            <a:r>
              <a:rPr lang="es-CL" sz="2000" dirty="0">
                <a:solidFill>
                  <a:schemeClr val="bg1"/>
                </a:solidFill>
              </a:rPr>
              <a:t>Finalmente, responde a la siguiente pregunta de reflexión:</a:t>
            </a:r>
          </a:p>
          <a:p>
            <a:pPr marL="0" indent="0">
              <a:buNone/>
            </a:pPr>
            <a:r>
              <a:rPr lang="es-CL" sz="2000" dirty="0">
                <a:solidFill>
                  <a:schemeClr val="bg1"/>
                </a:solidFill>
              </a:rPr>
              <a:t>¿De qué manera los medios de comunicación masivos pueden incidir en el desarrollo de la democracia y la participación ciudadana? ¿son un peligro o una oportunidad? Justifica.</a:t>
            </a:r>
            <a:endParaRPr lang="es-ES"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37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7F8DA042-B922-4CD3-A431-270EA4CC4497}"/>
              </a:ext>
            </a:extLst>
          </p:cNvPr>
          <p:cNvSpPr>
            <a:spLocks noGrp="1"/>
          </p:cNvSpPr>
          <p:nvPr>
            <p:ph type="title"/>
          </p:nvPr>
        </p:nvSpPr>
        <p:spPr>
          <a:xfrm>
            <a:off x="1014141" y="1450655"/>
            <a:ext cx="3932030" cy="3956690"/>
          </a:xfrm>
        </p:spPr>
        <p:txBody>
          <a:bodyPr anchor="ctr">
            <a:normAutofit/>
          </a:bodyPr>
          <a:lstStyle/>
          <a:p>
            <a:r>
              <a:rPr lang="es-ES" sz="8000" dirty="0">
                <a:solidFill>
                  <a:schemeClr val="bg1"/>
                </a:solidFill>
              </a:rPr>
              <a:t>Objetivo</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60E2706-AC3B-4FCF-8D39-80F1389E90A6}"/>
              </a:ext>
            </a:extLst>
          </p:cNvPr>
          <p:cNvSpPr>
            <a:spLocks noGrp="1"/>
          </p:cNvSpPr>
          <p:nvPr>
            <p:ph idx="1"/>
          </p:nvPr>
        </p:nvSpPr>
        <p:spPr>
          <a:xfrm>
            <a:off x="6096000" y="1108061"/>
            <a:ext cx="5008901" cy="4571972"/>
          </a:xfrm>
        </p:spPr>
        <p:txBody>
          <a:bodyPr anchor="ctr">
            <a:normAutofit/>
          </a:bodyPr>
          <a:lstStyle/>
          <a:p>
            <a:pPr algn="ctr"/>
            <a:r>
              <a:rPr lang="es-ES" dirty="0">
                <a:solidFill>
                  <a:schemeClr val="bg1"/>
                </a:solidFill>
              </a:rPr>
              <a:t>Analizar el impacto de los medios de comunicación de masa en la opinión pública y la participación de la ciudadanía</a:t>
            </a:r>
          </a:p>
        </p:txBody>
      </p:sp>
    </p:spTree>
    <p:extLst>
      <p:ext uri="{BB962C8B-B14F-4D97-AF65-F5344CB8AC3E}">
        <p14:creationId xmlns:p14="http://schemas.microsoft.com/office/powerpoint/2010/main" val="305579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31B5917-3EAE-4647-A9D1-55CF2003A31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Inicio</a:t>
            </a:r>
          </a:p>
        </p:txBody>
      </p:sp>
      <p:pic>
        <p:nvPicPr>
          <p:cNvPr id="4" name="Elementos multimedia en línea 3" title="La guerra de los mundos (The History Channel)">
            <a:hlinkClick r:id="" action="ppaction://media"/>
            <a:extLst>
              <a:ext uri="{FF2B5EF4-FFF2-40B4-BE49-F238E27FC236}">
                <a16:creationId xmlns:a16="http://schemas.microsoft.com/office/drawing/2014/main" id="{0C8558C0-565A-4D0D-928F-C1712FA762D4}"/>
              </a:ext>
            </a:extLst>
          </p:cNvPr>
          <p:cNvPicPr>
            <a:picLocks noGrp="1" noRot="1" noChangeAspect="1"/>
          </p:cNvPicPr>
          <p:nvPr>
            <p:ph idx="1"/>
            <a:videoFile r:link="rId1"/>
          </p:nvPr>
        </p:nvPicPr>
        <p:blipFill>
          <a:blip r:embed="rId3"/>
          <a:stretch>
            <a:fillRect/>
          </a:stretch>
        </p:blipFill>
        <p:spPr>
          <a:xfrm>
            <a:off x="4216526" y="464480"/>
            <a:ext cx="7890211" cy="5917659"/>
          </a:xfrm>
          <a:prstGeom prst="rect">
            <a:avLst/>
          </a:prstGeom>
        </p:spPr>
      </p:pic>
    </p:spTree>
    <p:extLst>
      <p:ext uri="{BB962C8B-B14F-4D97-AF65-F5344CB8AC3E}">
        <p14:creationId xmlns:p14="http://schemas.microsoft.com/office/powerpoint/2010/main" val="182895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B35F886-1102-4486-830A-34F41439C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7DEFD1BC-7AD4-41EC-8E11-4E5E8AC54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B0E5C8B-3874-4B3C-BAD4-9EFE85FEA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7DA6224-9378-452F-A53A-DD0BF197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DE869DF-C006-49F7-B9FF-0317F64E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FD200C16-6204-4580-AB37-7E94176D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0DE7603-6DD0-4DB6-88FC-5402B9D4A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descr="Imagen que contiene hecho de madera, madera, horno, tabla&#10;&#10;Descripción generada automáticamente">
            <a:extLst>
              <a:ext uri="{FF2B5EF4-FFF2-40B4-BE49-F238E27FC236}">
                <a16:creationId xmlns:a16="http://schemas.microsoft.com/office/drawing/2014/main" id="{3F3947B9-0F61-44DD-9996-6E27A45CA02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099" r="10594" b="-1"/>
          <a:stretch/>
        </p:blipFill>
        <p:spPr>
          <a:xfrm>
            <a:off x="603504" y="417317"/>
            <a:ext cx="3549663" cy="3157838"/>
          </a:xfrm>
          <a:prstGeom prst="rect">
            <a:avLst/>
          </a:prstGeom>
        </p:spPr>
      </p:pic>
      <p:grpSp>
        <p:nvGrpSpPr>
          <p:cNvPr id="29" name="Group 28">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584794"/>
            <a:ext cx="304800" cy="429768"/>
            <a:chOff x="215328" y="-46937"/>
            <a:chExt cx="304800" cy="2773841"/>
          </a:xfrm>
        </p:grpSpPr>
        <p:cxnSp>
          <p:nvCxnSpPr>
            <p:cNvPr id="30" name="Straight Connector 29">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 name="Imagen 7" descr="Imagen que contiene texto, libro, foto, hombre&#10;&#10;Descripción generada automáticamente">
            <a:extLst>
              <a:ext uri="{FF2B5EF4-FFF2-40B4-BE49-F238E27FC236}">
                <a16:creationId xmlns:a16="http://schemas.microsoft.com/office/drawing/2014/main" id="{3EEF79A1-ED97-4540-8400-EAED1A3A146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6948" b="-4"/>
          <a:stretch/>
        </p:blipFill>
        <p:spPr>
          <a:xfrm>
            <a:off x="4280448" y="406043"/>
            <a:ext cx="3549663" cy="3162873"/>
          </a:xfrm>
          <a:prstGeom prst="rect">
            <a:avLst/>
          </a:prstGeom>
        </p:spPr>
      </p:pic>
      <p:sp>
        <p:nvSpPr>
          <p:cNvPr id="35" name="Rectangle 34">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8" name="Straight Connector 37">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1" name="Imagen 10" descr="Imagen que contiene texto, mapa&#10;&#10;Descripción generada automáticamente">
            <a:extLst>
              <a:ext uri="{FF2B5EF4-FFF2-40B4-BE49-F238E27FC236}">
                <a16:creationId xmlns:a16="http://schemas.microsoft.com/office/drawing/2014/main" id="{7C0C1410-8407-4ECF-87C2-3F4156DD47F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1357" r="5" b="7978"/>
          <a:stretch/>
        </p:blipFill>
        <p:spPr>
          <a:xfrm>
            <a:off x="7949294" y="406043"/>
            <a:ext cx="3549663" cy="3162873"/>
          </a:xfrm>
          <a:prstGeom prst="rect">
            <a:avLst/>
          </a:prstGeom>
        </p:spPr>
      </p:pic>
      <p:sp>
        <p:nvSpPr>
          <p:cNvPr id="43" name="Rectangle 42">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6" name="Straight Connector 45">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C1905217-1FF1-49D6-9291-730441D0E92D}"/>
              </a:ext>
            </a:extLst>
          </p:cNvPr>
          <p:cNvSpPr>
            <a:spLocks noGrp="1"/>
          </p:cNvSpPr>
          <p:nvPr>
            <p:ph type="title"/>
          </p:nvPr>
        </p:nvSpPr>
        <p:spPr>
          <a:xfrm>
            <a:off x="630936" y="4018137"/>
            <a:ext cx="4550664" cy="2129586"/>
          </a:xfrm>
          <a:noFill/>
        </p:spPr>
        <p:txBody>
          <a:bodyPr anchor="t">
            <a:normAutofit/>
          </a:bodyPr>
          <a:lstStyle/>
          <a:p>
            <a:r>
              <a:rPr lang="es-ES" sz="4800">
                <a:solidFill>
                  <a:schemeClr val="bg1"/>
                </a:solidFill>
              </a:rPr>
              <a:t>Los Medios de comunicación de masas</a:t>
            </a:r>
          </a:p>
        </p:txBody>
      </p:sp>
      <p:sp>
        <p:nvSpPr>
          <p:cNvPr id="3" name="Marcador de contenido 2">
            <a:extLst>
              <a:ext uri="{FF2B5EF4-FFF2-40B4-BE49-F238E27FC236}">
                <a16:creationId xmlns:a16="http://schemas.microsoft.com/office/drawing/2014/main" id="{C1EE8DED-0C91-4155-907D-E47AD48B850C}"/>
              </a:ext>
            </a:extLst>
          </p:cNvPr>
          <p:cNvSpPr>
            <a:spLocks noGrp="1"/>
          </p:cNvSpPr>
          <p:nvPr>
            <p:ph idx="1"/>
          </p:nvPr>
        </p:nvSpPr>
        <p:spPr>
          <a:xfrm>
            <a:off x="5486079" y="4018143"/>
            <a:ext cx="6322091" cy="2701822"/>
          </a:xfrm>
          <a:noFill/>
        </p:spPr>
        <p:txBody>
          <a:bodyPr anchor="t">
            <a:normAutofit fontScale="55000" lnSpcReduction="20000"/>
          </a:bodyPr>
          <a:lstStyle/>
          <a:p>
            <a:pPr marL="0" indent="0">
              <a:buNone/>
            </a:pPr>
            <a:endParaRPr lang="es-ES" sz="1800" dirty="0">
              <a:solidFill>
                <a:schemeClr val="bg2"/>
              </a:solidFill>
            </a:endParaRPr>
          </a:p>
          <a:p>
            <a:pPr marL="0" indent="0">
              <a:buNone/>
            </a:pPr>
            <a:r>
              <a:rPr lang="es-ES" sz="2900" dirty="0">
                <a:solidFill>
                  <a:schemeClr val="bg2"/>
                </a:solidFill>
              </a:rPr>
              <a:t>Origen en el Siglo XX: Radio, televisión, cine:</a:t>
            </a:r>
          </a:p>
          <a:p>
            <a:pPr marL="0" indent="0">
              <a:buNone/>
            </a:pPr>
            <a:r>
              <a:rPr lang="es-ES" dirty="0">
                <a:solidFill>
                  <a:schemeClr val="bg2"/>
                </a:solidFill>
              </a:rPr>
              <a:t>a.     Emplean canales artificiales que ponen en juego una tecnología compleja y de elevado coste material.</a:t>
            </a:r>
          </a:p>
          <a:p>
            <a:pPr marL="0" indent="0">
              <a:buNone/>
            </a:pPr>
            <a:r>
              <a:rPr lang="es-ES" dirty="0">
                <a:solidFill>
                  <a:schemeClr val="bg2"/>
                </a:solidFill>
              </a:rPr>
              <a:t>b.     El receptor de los mensajes es, en todos los casos, colectivo.</a:t>
            </a:r>
          </a:p>
          <a:p>
            <a:pPr marL="0" indent="0">
              <a:buNone/>
            </a:pPr>
            <a:r>
              <a:rPr lang="es-ES" dirty="0">
                <a:solidFill>
                  <a:schemeClr val="bg2"/>
                </a:solidFill>
              </a:rPr>
              <a:t>c.     La comunicación es fundamentalmente unilateral, es decir, no es posible la reacción inmediata de los receptores ante lo expuesto por el emisor.</a:t>
            </a:r>
          </a:p>
          <a:p>
            <a:pPr marL="0" indent="0">
              <a:buNone/>
            </a:pPr>
            <a:r>
              <a:rPr lang="es-ES" dirty="0">
                <a:solidFill>
                  <a:schemeClr val="bg2"/>
                </a:solidFill>
              </a:rPr>
              <a:t>d.     La complejidad técnica de los medios hace indispensable la presencia de profesionales especializados que, a veces, se convierten en “emisores aparentes” de los mensajes (los locutores de TV, por ejemplo).</a:t>
            </a:r>
            <a:endParaRPr lang="es-ES" sz="1800" dirty="0">
              <a:solidFill>
                <a:schemeClr val="bg2"/>
              </a:solidFill>
            </a:endParaRPr>
          </a:p>
        </p:txBody>
      </p:sp>
      <p:sp>
        <p:nvSpPr>
          <p:cNvPr id="12" name="CuadroTexto 11">
            <a:extLst>
              <a:ext uri="{FF2B5EF4-FFF2-40B4-BE49-F238E27FC236}">
                <a16:creationId xmlns:a16="http://schemas.microsoft.com/office/drawing/2014/main" id="{211C1FA3-00F3-4343-B862-93E98659331A}"/>
              </a:ext>
            </a:extLst>
          </p:cNvPr>
          <p:cNvSpPr txBox="1"/>
          <p:nvPr/>
        </p:nvSpPr>
        <p:spPr>
          <a:xfrm>
            <a:off x="9012379" y="3368861"/>
            <a:ext cx="2486578"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7" tooltip="http://www.iblognet.com/difference-between-web-1-and-web-2.html">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s-ES" sz="700">
              <a:solidFill>
                <a:srgbClr val="FFFFFF"/>
              </a:solidFill>
            </a:endParaRPr>
          </a:p>
        </p:txBody>
      </p:sp>
    </p:spTree>
    <p:extLst>
      <p:ext uri="{BB962C8B-B14F-4D97-AF65-F5344CB8AC3E}">
        <p14:creationId xmlns:p14="http://schemas.microsoft.com/office/powerpoint/2010/main" val="50592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109CF9-D700-4FB8-81D0-DBD923DCF09F}"/>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Mass Media en la actualidad</a:t>
            </a:r>
          </a:p>
        </p:txBody>
      </p:sp>
      <p:pic>
        <p:nvPicPr>
          <p:cNvPr id="14" name="Imagen 13" descr="Captura de pantalla de un celular&#10;&#10;Descripción generada automáticamente">
            <a:extLst>
              <a:ext uri="{FF2B5EF4-FFF2-40B4-BE49-F238E27FC236}">
                <a16:creationId xmlns:a16="http://schemas.microsoft.com/office/drawing/2014/main" id="{A562E6FF-4E68-41D2-A8D2-D5B91E695AEB}"/>
              </a:ext>
            </a:extLst>
          </p:cNvPr>
          <p:cNvPicPr>
            <a:picLocks noChangeAspect="1"/>
          </p:cNvPicPr>
          <p:nvPr/>
        </p:nvPicPr>
        <p:blipFill rotWithShape="1">
          <a:blip r:embed="rId2">
            <a:extLst>
              <a:ext uri="{28A0092B-C50C-407E-A947-70E740481C1C}">
                <a14:useLocalDpi xmlns:a14="http://schemas.microsoft.com/office/drawing/2010/main" val="0"/>
              </a:ext>
            </a:extLst>
          </a:blip>
          <a:srcRect r="1" b="15971"/>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4169936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ítulo 4">
            <a:extLst>
              <a:ext uri="{FF2B5EF4-FFF2-40B4-BE49-F238E27FC236}">
                <a16:creationId xmlns:a16="http://schemas.microsoft.com/office/drawing/2014/main" id="{945F2696-A700-4EF4-BEAB-1E6A3EE10EDC}"/>
              </a:ext>
            </a:extLst>
          </p:cNvPr>
          <p:cNvSpPr>
            <a:spLocks noGrp="1"/>
          </p:cNvSpPr>
          <p:nvPr>
            <p:ph type="title"/>
          </p:nvPr>
        </p:nvSpPr>
        <p:spPr>
          <a:xfrm>
            <a:off x="838200" y="365125"/>
            <a:ext cx="5191125" cy="1325563"/>
          </a:xfrm>
        </p:spPr>
        <p:txBody>
          <a:bodyPr>
            <a:normAutofit/>
          </a:bodyPr>
          <a:lstStyle/>
          <a:p>
            <a:r>
              <a:rPr lang="es-ES"/>
              <a:t>Mass Media en la actualidad</a:t>
            </a:r>
          </a:p>
        </p:txBody>
      </p:sp>
      <p:pic>
        <p:nvPicPr>
          <p:cNvPr id="17" name="Imagen 16" descr="Imagen que contiene parada, hombre, sostener&#10;&#10;Descripción generada automáticamente">
            <a:extLst>
              <a:ext uri="{FF2B5EF4-FFF2-40B4-BE49-F238E27FC236}">
                <a16:creationId xmlns:a16="http://schemas.microsoft.com/office/drawing/2014/main" id="{92767865-2458-46EB-8BA0-9D8BB90027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5639" y="321732"/>
            <a:ext cx="3622886" cy="1811443"/>
          </a:xfrm>
          <a:prstGeom prst="rect">
            <a:avLst/>
          </a:prstGeom>
        </p:spPr>
      </p:pic>
      <p:pic>
        <p:nvPicPr>
          <p:cNvPr id="14" name="Imagen 13" descr="Imagen que contiene objeto&#10;&#10;Descripción generada automáticamente">
            <a:extLst>
              <a:ext uri="{FF2B5EF4-FFF2-40B4-BE49-F238E27FC236}">
                <a16:creationId xmlns:a16="http://schemas.microsoft.com/office/drawing/2014/main" id="{76A19613-F31F-4408-AC58-A65153E4D7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15675" y="2426124"/>
            <a:ext cx="1811442" cy="1811442"/>
          </a:xfrm>
          <a:prstGeom prst="rect">
            <a:avLst/>
          </a:prstGeom>
        </p:spPr>
      </p:pic>
      <p:pic>
        <p:nvPicPr>
          <p:cNvPr id="10" name="Imagen 9" descr="Imagen que contiene dibujo&#10;&#10;Descripción generada automáticamente">
            <a:extLst>
              <a:ext uri="{FF2B5EF4-FFF2-40B4-BE49-F238E27FC236}">
                <a16:creationId xmlns:a16="http://schemas.microsoft.com/office/drawing/2014/main" id="{05737B25-7F61-4FFF-9F18-959A7950363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13394" y="4559299"/>
            <a:ext cx="1797050" cy="1797050"/>
          </a:xfrm>
          <a:prstGeom prst="rect">
            <a:avLst/>
          </a:prstGeom>
        </p:spPr>
      </p:pic>
      <p:graphicFrame>
        <p:nvGraphicFramePr>
          <p:cNvPr id="9" name="Marcador de contenido 6">
            <a:extLst>
              <a:ext uri="{FF2B5EF4-FFF2-40B4-BE49-F238E27FC236}">
                <a16:creationId xmlns:a16="http://schemas.microsoft.com/office/drawing/2014/main" id="{162BA26C-105D-4AFD-B889-A04BE1FB9C9B}"/>
              </a:ext>
            </a:extLst>
          </p:cNvPr>
          <p:cNvGraphicFramePr>
            <a:graphicFrameLocks noGrp="1"/>
          </p:cNvGraphicFramePr>
          <p:nvPr>
            <p:ph idx="1"/>
            <p:extLst>
              <p:ext uri="{D42A27DB-BD31-4B8C-83A1-F6EECF244321}">
                <p14:modId xmlns:p14="http://schemas.microsoft.com/office/powerpoint/2010/main" val="711569494"/>
              </p:ext>
            </p:extLst>
          </p:nvPr>
        </p:nvGraphicFramePr>
        <p:xfrm>
          <a:off x="838200" y="2021249"/>
          <a:ext cx="5707565" cy="4155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uadroTexto 10">
            <a:extLst>
              <a:ext uri="{FF2B5EF4-FFF2-40B4-BE49-F238E27FC236}">
                <a16:creationId xmlns:a16="http://schemas.microsoft.com/office/drawing/2014/main" id="{EA676798-1B41-423F-8A5B-CF71962DFCBD}"/>
              </a:ext>
            </a:extLst>
          </p:cNvPr>
          <p:cNvSpPr txBox="1"/>
          <p:nvPr/>
        </p:nvSpPr>
        <p:spPr>
          <a:xfrm>
            <a:off x="9857707" y="6870700"/>
            <a:ext cx="2334293"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7" tooltip="https://commons.wikimedia.org/wiki/File:Instagram_logo_2016.svg">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13"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
        <p:nvSpPr>
          <p:cNvPr id="15" name="CuadroTexto 14">
            <a:extLst>
              <a:ext uri="{FF2B5EF4-FFF2-40B4-BE49-F238E27FC236}">
                <a16:creationId xmlns:a16="http://schemas.microsoft.com/office/drawing/2014/main" id="{AE28CA66-4ECF-449D-A04D-6D6B56E9AEA8}"/>
              </a:ext>
            </a:extLst>
          </p:cNvPr>
          <p:cNvSpPr txBox="1"/>
          <p:nvPr/>
        </p:nvSpPr>
        <p:spPr>
          <a:xfrm>
            <a:off x="7510714" y="6870700"/>
            <a:ext cx="2334293"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5" tooltip="https://sv.wikipedia.org/wiki/Wikipedia">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13"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
        <p:nvSpPr>
          <p:cNvPr id="18" name="CuadroTexto 17">
            <a:extLst>
              <a:ext uri="{FF2B5EF4-FFF2-40B4-BE49-F238E27FC236}">
                <a16:creationId xmlns:a16="http://schemas.microsoft.com/office/drawing/2014/main" id="{FCD8BF1C-BA4C-446D-BA29-E560C0C1B575}"/>
              </a:ext>
            </a:extLst>
          </p:cNvPr>
          <p:cNvSpPr txBox="1"/>
          <p:nvPr/>
        </p:nvSpPr>
        <p:spPr>
          <a:xfrm>
            <a:off x="9151182" y="1933120"/>
            <a:ext cx="2467343"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clipset.20minutos.es/quo-vadis-redes-sociales-el-futuro-del-social-media/">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14" tooltip="https://creativecommons.org/licenses/by-nc-sa/3.0/">
                  <a:extLst>
                    <a:ext uri="{A12FA001-AC4F-418D-AE19-62706E023703}">
                      <ahyp:hlinkClr xmlns:ahyp="http://schemas.microsoft.com/office/drawing/2018/hyperlinkcolor" val="tx"/>
                    </a:ext>
                  </a:extLst>
                </a:hlinkClick>
              </a:rPr>
              <a:t>CC BY-SA-NC</a:t>
            </a:r>
            <a:endParaRPr lang="es-ES" sz="700">
              <a:solidFill>
                <a:srgbClr val="FFFFFF"/>
              </a:solidFill>
            </a:endParaRPr>
          </a:p>
        </p:txBody>
      </p:sp>
      <p:sp>
        <p:nvSpPr>
          <p:cNvPr id="2" name="Rectángulo 1">
            <a:extLst>
              <a:ext uri="{FF2B5EF4-FFF2-40B4-BE49-F238E27FC236}">
                <a16:creationId xmlns:a16="http://schemas.microsoft.com/office/drawing/2014/main" id="{96526C7B-990A-4BF8-8614-A2513CF0F29A}"/>
              </a:ext>
            </a:extLst>
          </p:cNvPr>
          <p:cNvSpPr/>
          <p:nvPr/>
        </p:nvSpPr>
        <p:spPr>
          <a:xfrm>
            <a:off x="802861" y="1690688"/>
            <a:ext cx="6096000" cy="923330"/>
          </a:xfrm>
          <a:prstGeom prst="rect">
            <a:avLst/>
          </a:prstGeom>
        </p:spPr>
        <p:txBody>
          <a:bodyPr>
            <a:spAutoFit/>
          </a:bodyPr>
          <a:lstStyle/>
          <a:p>
            <a:r>
              <a:rPr lang="es-ES" dirty="0">
                <a:solidFill>
                  <a:schemeClr val="tx1">
                    <a:lumMod val="95000"/>
                  </a:schemeClr>
                </a:solidFill>
              </a:rPr>
              <a:t>La masificación del internet ha acelerado y aumentado el alcance de los </a:t>
            </a:r>
            <a:r>
              <a:rPr lang="es-ES" dirty="0" err="1">
                <a:solidFill>
                  <a:schemeClr val="tx1">
                    <a:lumMod val="95000"/>
                  </a:schemeClr>
                </a:solidFill>
              </a:rPr>
              <a:t>mass</a:t>
            </a:r>
            <a:r>
              <a:rPr lang="es-ES" dirty="0">
                <a:solidFill>
                  <a:schemeClr val="tx1">
                    <a:lumMod val="95000"/>
                  </a:schemeClr>
                </a:solidFill>
              </a:rPr>
              <a:t> media a niveles impensados: redes sociales y web 2.0</a:t>
            </a:r>
          </a:p>
        </p:txBody>
      </p:sp>
    </p:spTree>
    <p:extLst>
      <p:ext uri="{BB962C8B-B14F-4D97-AF65-F5344CB8AC3E}">
        <p14:creationId xmlns:p14="http://schemas.microsoft.com/office/powerpoint/2010/main" val="54719554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D3434-C116-4BB7-9C6F-C860DFA2D2AE}"/>
              </a:ext>
            </a:extLst>
          </p:cNvPr>
          <p:cNvSpPr>
            <a:spLocks noGrp="1"/>
          </p:cNvSpPr>
          <p:nvPr>
            <p:ph type="title"/>
          </p:nvPr>
        </p:nvSpPr>
        <p:spPr>
          <a:xfrm>
            <a:off x="841249" y="365760"/>
            <a:ext cx="9912072" cy="1188404"/>
          </a:xfrm>
        </p:spPr>
        <p:txBody>
          <a:bodyPr>
            <a:normAutofit/>
          </a:bodyPr>
          <a:lstStyle/>
          <a:p>
            <a:r>
              <a:rPr lang="es-ES" dirty="0" err="1"/>
              <a:t>Mass</a:t>
            </a:r>
            <a:r>
              <a:rPr lang="es-ES" dirty="0"/>
              <a:t> media y libertad de expresión</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Marcador de contenido 4">
            <a:extLst>
              <a:ext uri="{FF2B5EF4-FFF2-40B4-BE49-F238E27FC236}">
                <a16:creationId xmlns:a16="http://schemas.microsoft.com/office/drawing/2014/main" id="{5D1A7A99-0867-44E7-96C0-ADF7AE819D83}"/>
              </a:ext>
            </a:extLst>
          </p:cNvPr>
          <p:cNvSpPr>
            <a:spLocks noGrp="1"/>
          </p:cNvSpPr>
          <p:nvPr>
            <p:ph idx="1"/>
          </p:nvPr>
        </p:nvSpPr>
        <p:spPr>
          <a:xfrm>
            <a:off x="841248" y="2174358"/>
            <a:ext cx="7731642" cy="4045467"/>
          </a:xfrm>
        </p:spPr>
        <p:txBody>
          <a:bodyPr anchor="t">
            <a:normAutofit/>
          </a:bodyPr>
          <a:lstStyle/>
          <a:p>
            <a:pPr marL="0" indent="0">
              <a:buNone/>
            </a:pPr>
            <a:r>
              <a:rPr lang="es-ES" sz="2400">
                <a:solidFill>
                  <a:schemeClr val="bg1"/>
                </a:solidFill>
              </a:rPr>
              <a:t>“En el momento en que no tengamos libertad de prensa, cualquier cosa puede suceder. Lo que hace posible un gobierno totalitario o dictatorial es que la gente no es informada. ¿Cómo puedes tener una opinión si no estás informado? Si todos te mienten, la consecuencia no es que creas las mentiras, sino que nadie cree nada ya. Esto es porque las mentiras, por su propia naturaleza, tienen que ser cambiadas, y un gobierno mentiroso ha constantemente reescrito su propia historia.” </a:t>
            </a:r>
          </a:p>
          <a:p>
            <a:pPr marL="0" indent="0">
              <a:buNone/>
            </a:pPr>
            <a:r>
              <a:rPr lang="es-ES" sz="2400">
                <a:solidFill>
                  <a:schemeClr val="bg1"/>
                </a:solidFill>
              </a:rPr>
              <a:t>Arendt, H. (1978). Entrevista. New York Review of Books 25(16).</a:t>
            </a:r>
          </a:p>
        </p:txBody>
      </p:sp>
    </p:spTree>
    <p:extLst>
      <p:ext uri="{BB962C8B-B14F-4D97-AF65-F5344CB8AC3E}">
        <p14:creationId xmlns:p14="http://schemas.microsoft.com/office/powerpoint/2010/main" val="252793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40E5DC2-33E2-4DA0-AD5D-B593041C51D0}"/>
              </a:ext>
            </a:extLst>
          </p:cNvPr>
          <p:cNvSpPr>
            <a:spLocks noGrp="1"/>
          </p:cNvSpPr>
          <p:nvPr>
            <p:ph idx="1"/>
          </p:nvPr>
        </p:nvSpPr>
        <p:spPr>
          <a:xfrm>
            <a:off x="1392667" y="2398957"/>
            <a:ext cx="9406666" cy="3526144"/>
          </a:xfrm>
        </p:spPr>
        <p:txBody>
          <a:bodyPr>
            <a:normAutofit/>
          </a:bodyPr>
          <a:lstStyle/>
          <a:p>
            <a:pPr marL="0" indent="0" algn="just">
              <a:buNone/>
            </a:pPr>
            <a:r>
              <a:rPr lang="es-ES" sz="2000" dirty="0">
                <a:solidFill>
                  <a:schemeClr val="bg1"/>
                </a:solidFill>
              </a:rPr>
              <a:t>“la libertad de expresión no es ilimitada. Una metáfora habitual para describir sus límites es que no puedes gritar falsamente «fuego» en un teatro lleno de personas, al causar pánico y posibles lesiones. Otras formas de expresión que no están protegidas incluyen la pornografía infantil, el perjurio, los chantajes y las incitaciones a la violencia” </a:t>
            </a:r>
          </a:p>
          <a:p>
            <a:pPr marL="0" indent="0">
              <a:buNone/>
            </a:pPr>
            <a:endParaRPr lang="es-ES" sz="2000" dirty="0">
              <a:solidFill>
                <a:schemeClr val="bg1"/>
              </a:solidFill>
            </a:endParaRPr>
          </a:p>
          <a:p>
            <a:pPr marL="0" indent="0">
              <a:buNone/>
            </a:pPr>
            <a:r>
              <a:rPr lang="es-ES" sz="2000" dirty="0">
                <a:solidFill>
                  <a:schemeClr val="bg1"/>
                </a:solidFill>
              </a:rPr>
              <a:t>Fuente: Artículo 19: libertad de opinión y expresión. Serie 30 artículos sobre los 30 artículos. Recuperado de: https://bit.ly/2V0R0i7</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16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FBC9481-2FBF-48E3-A137-E9DF49670B7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El aporte de los mass media</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Imagen 6" descr="Captura de pantalla de un celular&#10;&#10;Descripción generada automáticamente">
            <a:extLst>
              <a:ext uri="{FF2B5EF4-FFF2-40B4-BE49-F238E27FC236}">
                <a16:creationId xmlns:a16="http://schemas.microsoft.com/office/drawing/2014/main" id="{02F7DC7F-6609-4E88-B99C-0AD0B40DC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767" y="2277801"/>
            <a:ext cx="3324734" cy="4432979"/>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Imagen que contiene monitor, hombre, guitarra, joven&#10;&#10;Descripción generada automáticamente">
            <a:extLst>
              <a:ext uri="{FF2B5EF4-FFF2-40B4-BE49-F238E27FC236}">
                <a16:creationId xmlns:a16="http://schemas.microsoft.com/office/drawing/2014/main" id="{978AAD34-318A-47DC-8710-935265EC83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9582" y="2495471"/>
            <a:ext cx="5966623" cy="3997637"/>
          </a:xfrm>
          <a:prstGeom prst="rect">
            <a:avLst/>
          </a:prstGeom>
        </p:spPr>
      </p:pic>
    </p:spTree>
    <p:extLst>
      <p:ext uri="{BB962C8B-B14F-4D97-AF65-F5344CB8AC3E}">
        <p14:creationId xmlns:p14="http://schemas.microsoft.com/office/powerpoint/2010/main" val="1941356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889</Words>
  <Application>Microsoft Office PowerPoint</Application>
  <PresentationFormat>Panorámica</PresentationFormat>
  <Paragraphs>55</Paragraphs>
  <Slides>15</Slides>
  <Notes>0</Notes>
  <HiddenSlides>0</HiddenSlides>
  <MMClips>2</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Medios de comunicación masiva y TIC: ¿oportunidad o peligro para la democracia?</vt:lpstr>
      <vt:lpstr>Objetivo</vt:lpstr>
      <vt:lpstr>Inicio</vt:lpstr>
      <vt:lpstr>Los Medios de comunicación de masas</vt:lpstr>
      <vt:lpstr>Mass Media en la actualidad</vt:lpstr>
      <vt:lpstr>Mass Media en la actualidad</vt:lpstr>
      <vt:lpstr>Mass media y libertad de expresión</vt:lpstr>
      <vt:lpstr>Presentación de PowerPoint</vt:lpstr>
      <vt:lpstr>El aporte de los mass media</vt:lpstr>
      <vt:lpstr>Peligros y ventajas para la participación ciudadana</vt:lpstr>
      <vt:lpstr>La verosimilitud y las fake news</vt:lpstr>
      <vt:lpstr>Presentación de PowerPoint</vt:lpstr>
      <vt:lpstr>Presentación de PowerPoint</vt:lpstr>
      <vt:lpstr>La posverdad a ojos de la intelectualidad</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Medios de comunicación masiva y TIC: ¿oportunidad o peligro para la democracia?</dc:title>
  <dc:creator>Abraham López</dc:creator>
  <cp:lastModifiedBy>Carmen Barros Ortega</cp:lastModifiedBy>
  <cp:revision>7</cp:revision>
  <dcterms:created xsi:type="dcterms:W3CDTF">2020-08-11T09:22:53Z</dcterms:created>
  <dcterms:modified xsi:type="dcterms:W3CDTF">2021-08-02T15:31:35Z</dcterms:modified>
</cp:coreProperties>
</file>