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5" r:id="rId3"/>
    <p:sldId id="261" r:id="rId4"/>
    <p:sldId id="262" r:id="rId5"/>
    <p:sldId id="264" r:id="rId6"/>
    <p:sldId id="257" r:id="rId7"/>
    <p:sldId id="258" r:id="rId8"/>
    <p:sldId id="263" r:id="rId9"/>
    <p:sldId id="266" r:id="rId10"/>
    <p:sldId id="268" r:id="rId11"/>
    <p:sldId id="269" r:id="rId12"/>
    <p:sldId id="267" r:id="rId13"/>
    <p:sldId id="275" r:id="rId14"/>
    <p:sldId id="260" r:id="rId15"/>
    <p:sldId id="25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585AE-FE18-4520-B675-BFF172126FFD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38AE-40AB-4873-88E3-FD64C55FE5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24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F1DA1-CE6C-495F-9694-6D717DE9DAF0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18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273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33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046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05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45147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95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817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57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6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037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891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989CD4-30F9-4D93-8867-567F77F3A700}" type="datetimeFigureOut">
              <a:rPr lang="es-CL" smtClean="0"/>
              <a:t>31-03-2021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252775-07BB-4236-B263-CC8CFB9B5F07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733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4D989-7FBC-4ED5-86E5-D9C981B25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400"/>
              <a:t>OA: 5 sexualidad</a:t>
            </a:r>
            <a:r>
              <a:rPr lang="es-CL" sz="4400" dirty="0"/>
              <a:t>, métodos anticonceptivos, paternidad y maternidad responsables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BFF88B-454F-4E14-9EE6-C49DDB4B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4" y="5795541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Ciencias para la ciudadanía, 3°Medio </a:t>
            </a:r>
          </a:p>
          <a:p>
            <a:r>
              <a:rPr lang="es-CL" dirty="0"/>
              <a:t>Prof. Eslendy Sanchez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109E4B6-7F2A-4802-B063-50B6B36315D0}"/>
              </a:ext>
            </a:extLst>
          </p:cNvPr>
          <p:cNvSpPr/>
          <p:nvPr/>
        </p:nvSpPr>
        <p:spPr>
          <a:xfrm>
            <a:off x="3877949" y="329135"/>
            <a:ext cx="47195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3200" dirty="0"/>
              <a:t>COLEGIO DEL REAL</a:t>
            </a:r>
          </a:p>
          <a:p>
            <a:pPr algn="ctr"/>
            <a:r>
              <a:rPr lang="es-CL" sz="3200"/>
              <a:t>Clase 3 </a:t>
            </a:r>
            <a:endParaRPr lang="es-CL" sz="3200" dirty="0"/>
          </a:p>
          <a:p>
            <a:pPr algn="ctr"/>
            <a:r>
              <a:rPr lang="es-CL" sz="3200" dirty="0"/>
              <a:t>Ciencias para la ciudadanía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89E83C-3391-4CE6-8643-43660BDD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2" y="329135"/>
            <a:ext cx="1620103" cy="11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2523E-6B6F-4EFA-B453-696D22C9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/>
              <a:t>Cómo se transmiten las </a:t>
            </a:r>
            <a:br>
              <a:rPr lang="es-ES" sz="4000" dirty="0"/>
            </a:br>
            <a:r>
              <a:rPr lang="es-ES" sz="4000" dirty="0"/>
              <a:t>Infecciones de Transmisión Sexual (ITS)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08F50-494F-465F-BA69-449F95B5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900" indent="0" algn="just">
              <a:buNone/>
            </a:pPr>
            <a:r>
              <a:rPr lang="es-ES" dirty="0"/>
              <a:t>Las ITS se transmiten de una persona a otra a través de relaciones sexuales vaginales, anales y orales sin protección. Asimismo, las infecciones que se manifiestan a través de secreciones o flujos (descargas vaginales, uretrales o anales) se transmiten de una persona a otra a través de estos fluidos. Aquellas ITS que tienen manifestaciones en forma de lesiones, verrugas o heridas se transmiten por contacto directo con las lesiones, es decir el germen pasa de una persona a otra a través del roce o contacto con estas lesiones.</a:t>
            </a:r>
          </a:p>
          <a:p>
            <a:pPr marL="36900" indent="0" algn="just">
              <a:buNone/>
            </a:pPr>
            <a:r>
              <a:rPr lang="es-ES" dirty="0"/>
              <a:t>El traspaso de una infección de una persona a otra se llama cadena de transmisión. En las ITS, mientras más parejas o contactos sexuales una persona tenga, más personas están incluidas en la cadena de transmisión.</a:t>
            </a:r>
          </a:p>
          <a:p>
            <a:pPr marL="36900" indent="0" algn="just">
              <a:buNone/>
            </a:pPr>
            <a:r>
              <a:rPr lang="es-ES" dirty="0"/>
              <a:t>Algunas ITS también pueden transmitirse a través de la sangre o de la madre al niño/niña durante la gestación o el parto.</a:t>
            </a:r>
          </a:p>
          <a:p>
            <a:pPr marL="36900" indent="0" algn="just">
              <a:buNone/>
            </a:pPr>
            <a:endParaRPr lang="es-ES" dirty="0"/>
          </a:p>
          <a:p>
            <a:pPr marL="3690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703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2523E-6B6F-4EFA-B453-696D22C9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8741"/>
          </a:xfrm>
        </p:spPr>
        <p:txBody>
          <a:bodyPr/>
          <a:lstStyle/>
          <a:p>
            <a:r>
              <a:rPr lang="es-ES" dirty="0"/>
              <a:t> Las ITS se pueden prevenir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08F50-494F-465F-BA69-449F95B5D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s-ES" b="1" dirty="0"/>
              <a:t>Vía sanguínea</a:t>
            </a:r>
          </a:p>
          <a:p>
            <a:pPr marL="36900" indent="0" algn="just">
              <a:buNone/>
            </a:pPr>
            <a:r>
              <a:rPr lang="es-ES" dirty="0"/>
              <a:t>No usar ni compartir jeringas durante el consumo de drogas intravenosas. Respecto de la donación y transfusión de sangre, en Chile la sangre donada es sometida a exámenes para detectar la sífilis.</a:t>
            </a:r>
          </a:p>
          <a:p>
            <a:pPr marL="36900" indent="0" algn="just">
              <a:buNone/>
            </a:pPr>
            <a:r>
              <a:rPr lang="es-ES" b="1" dirty="0"/>
              <a:t>Vía Vertical</a:t>
            </a:r>
          </a:p>
          <a:p>
            <a:pPr marL="36900" indent="0" algn="just">
              <a:buNone/>
            </a:pPr>
            <a:r>
              <a:rPr lang="es-ES" dirty="0"/>
              <a:t>La prevención de la transmisión vertical de la sífilis se realiza mediante la detección de sífilis en la gestante y el tratamiento oportuno cuando corresponde.</a:t>
            </a:r>
          </a:p>
          <a:p>
            <a:pPr marL="36900" indent="0" algn="just">
              <a:buNone/>
            </a:pPr>
            <a:r>
              <a:rPr lang="es-ES" dirty="0"/>
              <a:t>La prevención de la transmisión de la gonorrea durante el parto se realiza mediante la aplicación de gotas antibióticas en los ojos a todos los recién nacidos.</a:t>
            </a:r>
          </a:p>
          <a:p>
            <a:pPr marL="3690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3B619D-DB0B-458A-BD6C-D3EA3603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1" y="1191126"/>
            <a:ext cx="1904999" cy="14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2523E-6B6F-4EFA-B453-696D22C9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5237"/>
          </a:xfrm>
        </p:spPr>
        <p:txBody>
          <a:bodyPr>
            <a:normAutofit/>
          </a:bodyPr>
          <a:lstStyle/>
          <a:p>
            <a:r>
              <a:rPr lang="es-ES" sz="4400" dirty="0"/>
              <a:t> Las ITS se pueden prevenir </a:t>
            </a:r>
            <a:endParaRPr lang="es-CL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08F50-494F-465F-BA69-449F95B5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7623"/>
            <a:ext cx="10178322" cy="448197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s-ES" b="1" dirty="0"/>
              <a:t>Vía Sexual</a:t>
            </a:r>
          </a:p>
          <a:p>
            <a:pPr marL="36900" indent="0" algn="just">
              <a:buNone/>
            </a:pPr>
            <a:r>
              <a:rPr lang="es-ES" dirty="0"/>
              <a:t>Se contagian generalmente al tener sexo vaginal, anal u oral sin protección (por ejemplo, sin usar un condón). Pero no siempre es tan simple. Existen muchas ETS y se contagian de maneras diferentes. Algunas infecciones se contagian vía fluidos corporales como el semen, fluidos vaginales y la sangre. En este ámbito, existen tres conductas que permiten prevenir las ITS:</a:t>
            </a:r>
          </a:p>
          <a:p>
            <a:pPr marL="36900" indent="0" algn="just">
              <a:buNone/>
            </a:pPr>
            <a:r>
              <a:rPr lang="es-ES" dirty="0"/>
              <a:t>• usar correctamente condón en cada relación sexual</a:t>
            </a:r>
          </a:p>
          <a:p>
            <a:pPr marL="36900" indent="0" algn="just">
              <a:buNone/>
            </a:pPr>
            <a:r>
              <a:rPr lang="es-ES" dirty="0"/>
              <a:t>• acordar ser pareja mutuamente exclusiva, asegurándose ambas personas de no tener ITS</a:t>
            </a:r>
          </a:p>
          <a:p>
            <a:pPr marL="36900" indent="0" algn="just">
              <a:buNone/>
            </a:pPr>
            <a:r>
              <a:rPr lang="es-ES" dirty="0"/>
              <a:t>• la ausencia de actividad sexual (abstinencia)</a:t>
            </a:r>
          </a:p>
          <a:p>
            <a:pPr marL="3690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92B8AC-AC95-46A0-84B2-C414C6CA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97" y="4367556"/>
            <a:ext cx="4249103" cy="21856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47BB5D-6843-4B1E-A581-1243A73E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93" y="175194"/>
            <a:ext cx="1962529" cy="1606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73E7A3-EEB6-4FAB-8D86-D02BEFE3E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910" y="4835270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2523E-6B6F-4EFA-B453-696D22C9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5237"/>
          </a:xfrm>
        </p:spPr>
        <p:txBody>
          <a:bodyPr>
            <a:normAutofit/>
          </a:bodyPr>
          <a:lstStyle/>
          <a:p>
            <a:r>
              <a:rPr lang="es-ES" sz="4400" dirty="0"/>
              <a:t> Las ITS se pueden prevenir </a:t>
            </a:r>
            <a:endParaRPr lang="es-CL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08F50-494F-465F-BA69-449F95B5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97623"/>
            <a:ext cx="10178322" cy="448197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s-ES" b="1" dirty="0"/>
              <a:t>Sexo seguro </a:t>
            </a:r>
          </a:p>
          <a:p>
            <a:pPr algn="just"/>
            <a:r>
              <a:rPr lang="es-CL" sz="1800" b="0" i="0" u="none" strike="noStrike" baseline="0" dirty="0">
                <a:latin typeface="ArialMT"/>
              </a:rPr>
              <a:t>El sexo seguro significa usar condones, condones femeninos o barreras bucales. Estas </a:t>
            </a:r>
            <a:r>
              <a:rPr lang="es-ES" sz="1800" b="0" i="0" u="none" strike="noStrike" baseline="0" dirty="0">
                <a:latin typeface="ArialMT"/>
              </a:rPr>
              <a:t>barreras detienen los fluidos y algo del roce piel a piel que transmiten las ETS. Puedes usar condones para sexo vaginal, sexo anal o sexo oral en un pene. Puedes utilizar condones femeninos para sexo vaginal y sexo anal. Y puedes usar barreras bucales para sexo oral en la vulva o el ano.</a:t>
            </a:r>
          </a:p>
          <a:p>
            <a:pPr algn="just"/>
            <a:r>
              <a:rPr lang="es-ES" sz="1800" b="0" i="0" u="none" strike="noStrike" baseline="0" dirty="0">
                <a:latin typeface="ArialMT"/>
              </a:rPr>
              <a:t>En términos generales, las enfermedades de transmisión sexual más comunes, en Chile, son sida, sífilis, gonorrea, clamidia y virus papiloma humano o HPV y el VIH. De acuerdo con la División de la Prevención y Control de Enfermedades del Ministerio de Salud; la sífilis se incrementó en un 42,3% entre los años 2017 al 2018. En el caso de la gonorrea representó un incremento del 36, 6 % respecto del año 2016 al 2017.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92B8AC-AC95-46A0-84B2-C414C6CA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243" y="4851083"/>
            <a:ext cx="3128211" cy="16090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47BB5D-6843-4B1E-A581-1243A73E7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93" y="175194"/>
            <a:ext cx="1962529" cy="1606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73E7A3-EEB6-4FAB-8D86-D02BEFE3E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973" y="5028598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8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1CEA6-62E4-48FE-8824-55FE9697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4754880" cy="1356360"/>
          </a:xfrm>
        </p:spPr>
        <p:txBody>
          <a:bodyPr/>
          <a:lstStyle/>
          <a:p>
            <a:pPr algn="ctr"/>
            <a:r>
              <a:rPr lang="es-CL" dirty="0"/>
              <a:t>Tricomoniasis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10ACA-6B01-41B2-B052-32A4BEA0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802" y="1758793"/>
            <a:ext cx="4754880" cy="78972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ES" dirty="0"/>
              <a:t>•</a:t>
            </a:r>
            <a:r>
              <a:rPr lang="es-ES" sz="2000" cap="none" dirty="0">
                <a:solidFill>
                  <a:schemeClr val="tx1"/>
                </a:solidFill>
              </a:rPr>
              <a:t>Agente Patógeno: </a:t>
            </a:r>
            <a:r>
              <a:rPr lang="es-ES" sz="2000" b="0" cap="none" dirty="0">
                <a:solidFill>
                  <a:schemeClr val="tx1"/>
                </a:solidFill>
              </a:rPr>
              <a:t>Protozoo</a:t>
            </a:r>
          </a:p>
          <a:p>
            <a:r>
              <a:rPr lang="es-ES" sz="2000" b="0" cap="none" dirty="0" err="1">
                <a:solidFill>
                  <a:schemeClr val="tx1"/>
                </a:solidFill>
              </a:rPr>
              <a:t>Trichomonas</a:t>
            </a:r>
            <a:r>
              <a:rPr lang="es-ES" sz="2000" b="0" cap="none" dirty="0">
                <a:solidFill>
                  <a:schemeClr val="tx1"/>
                </a:solidFill>
              </a:rPr>
              <a:t> </a:t>
            </a:r>
            <a:r>
              <a:rPr lang="es-ES" sz="2000" b="0" cap="none" dirty="0" err="1">
                <a:solidFill>
                  <a:schemeClr val="tx1"/>
                </a:solidFill>
              </a:rPr>
              <a:t>Vaginalis</a:t>
            </a:r>
            <a:r>
              <a:rPr lang="es-ES" sz="2000" b="0" cap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81E3F-B46C-4DDF-B6CA-A82535C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849502"/>
            <a:ext cx="4754880" cy="28271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Síntomas: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Los hombres  generalmente no presentan síntomas  algunos pueden presentar secreciones y necesidad de orinar más seguido;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En mujeres hay secreciones anormales, inflamación y picazón en la zona vaginal.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1F95B3-FBEC-4024-8274-60B5E7F6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7897" y="1758793"/>
            <a:ext cx="4853129" cy="789719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s-ES" sz="2000" cap="none" dirty="0"/>
              <a:t>•</a:t>
            </a:r>
            <a:r>
              <a:rPr lang="es-ES" sz="2000" cap="none" dirty="0">
                <a:solidFill>
                  <a:schemeClr val="tx1"/>
                </a:solidFill>
              </a:rPr>
              <a:t>Tratamiento: </a:t>
            </a:r>
            <a:r>
              <a:rPr lang="es-ES" sz="2000" b="0" cap="none" dirty="0" err="1">
                <a:solidFill>
                  <a:schemeClr val="tx1"/>
                </a:solidFill>
              </a:rPr>
              <a:t>Tricomonicidas</a:t>
            </a:r>
            <a:r>
              <a:rPr lang="es-ES" sz="2000" b="0" cap="none" dirty="0">
                <a:solidFill>
                  <a:schemeClr val="tx1"/>
                </a:solidFill>
              </a:rPr>
              <a:t> o</a:t>
            </a:r>
          </a:p>
          <a:p>
            <a:r>
              <a:rPr lang="es-ES" sz="2000" b="0" cap="none" dirty="0">
                <a:solidFill>
                  <a:schemeClr val="tx1"/>
                </a:solidFill>
              </a:rPr>
              <a:t>Algunos Antibióticos</a:t>
            </a:r>
            <a:endParaRPr lang="es-CL" sz="2000" b="0" cap="none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EE5791-72E6-498C-BEBF-6494BBB39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6146" y="2946903"/>
            <a:ext cx="4754880" cy="167359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Posibles consecuencias:  </a:t>
            </a:r>
            <a:r>
              <a:rPr lang="es-ES" dirty="0">
                <a:solidFill>
                  <a:schemeClr val="tx1"/>
                </a:solidFill>
              </a:rPr>
              <a:t>si la infección no es tratada, existe un aumento en la probabilidad de parto prematuro en mujeres embarazadas y aumenta el riesgo de adquirir VIH.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E6A941-C371-4987-9BF0-7368C45B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146" y="4896853"/>
            <a:ext cx="2279191" cy="15166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4AB58B-CD6B-40B8-92A1-9D4522394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69" y="5178226"/>
            <a:ext cx="2156514" cy="12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1CEA6-62E4-48FE-8824-55FE9697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06" y="509666"/>
            <a:ext cx="10172700" cy="996124"/>
          </a:xfrm>
        </p:spPr>
        <p:txBody>
          <a:bodyPr/>
          <a:lstStyle/>
          <a:p>
            <a:pPr algn="ctr"/>
            <a:r>
              <a:rPr lang="es-CL" dirty="0"/>
              <a:t>Candidiasis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10ACA-6B01-41B2-B052-32A4BEA0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766" y="1653856"/>
            <a:ext cx="4754880" cy="77724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sz="2000" cap="none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Agente Patógeno:</a:t>
            </a:r>
          </a:p>
          <a:p>
            <a:r>
              <a:rPr lang="es-ES" sz="2000" cap="none" dirty="0">
                <a:solidFill>
                  <a:schemeClr val="tx1"/>
                </a:solidFill>
              </a:rPr>
              <a:t> </a:t>
            </a:r>
            <a:r>
              <a:rPr lang="es-ES" sz="2000" b="0" cap="none" dirty="0">
                <a:solidFill>
                  <a:schemeClr val="tx1"/>
                </a:solidFill>
              </a:rPr>
              <a:t>Hongo </a:t>
            </a:r>
            <a:r>
              <a:rPr lang="es-ES" sz="2000" b="0" cap="none" dirty="0" err="1">
                <a:solidFill>
                  <a:schemeClr val="tx1"/>
                </a:solidFill>
              </a:rPr>
              <a:t>Candida</a:t>
            </a:r>
            <a:r>
              <a:rPr lang="es-ES" sz="2000" b="0" cap="none" dirty="0">
                <a:solidFill>
                  <a:schemeClr val="tx1"/>
                </a:solidFill>
              </a:rPr>
              <a:t> </a:t>
            </a:r>
            <a:r>
              <a:rPr lang="es-ES" sz="2000" b="0" cap="none" dirty="0" err="1">
                <a:solidFill>
                  <a:schemeClr val="tx1"/>
                </a:solidFill>
              </a:rPr>
              <a:t>Albicans</a:t>
            </a:r>
            <a:r>
              <a:rPr lang="es-ES" sz="2000" b="0" cap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81E3F-B46C-4DDF-B6CA-A82535C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3766" y="3774563"/>
            <a:ext cx="4754880" cy="25737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Síntomas: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los hombres presentan irritación en el pene y erupciones cutáneas.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las mujeres presentan aumento de secreciones vaginales, enrojecimiento, ardor y dolor al orinar.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1F95B3-FBEC-4024-8274-60B5E7F6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27618"/>
            <a:ext cx="4754880" cy="39570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sz="2200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Tratamiento: </a:t>
            </a:r>
            <a:r>
              <a:rPr lang="es-ES" sz="2000" b="0" cap="none" dirty="0">
                <a:solidFill>
                  <a:schemeClr val="tx1"/>
                </a:solidFill>
              </a:rPr>
              <a:t>Antimicóticos</a:t>
            </a:r>
            <a:r>
              <a:rPr lang="es-ES" sz="2000" b="0" cap="none" dirty="0"/>
              <a:t>.</a:t>
            </a:r>
            <a:endParaRPr lang="es-CL" sz="2000" b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EE5791-72E6-498C-BEBF-6494BBB39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3766" y="2520547"/>
            <a:ext cx="4754880" cy="110594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Posibles consecuencias: </a:t>
            </a:r>
            <a:r>
              <a:rPr lang="es-ES" dirty="0">
                <a:solidFill>
                  <a:schemeClr val="tx1"/>
                </a:solidFill>
              </a:rPr>
              <a:t>infecciones urinarias y eventual daño en los tejidos afectados.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721926-C6F3-4BE7-B701-70491EB4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440" y="4766374"/>
            <a:ext cx="3329475" cy="1864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E01914-D25B-4186-BE00-49EA8A717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71" y="2087176"/>
            <a:ext cx="3884431" cy="28330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ECC5A9-74F8-492C-B2D8-C969AC90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35" y="4612495"/>
            <a:ext cx="2130863" cy="18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1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1CEA6-62E4-48FE-8824-55FE9697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89" y="710353"/>
            <a:ext cx="10172700" cy="1243263"/>
          </a:xfrm>
        </p:spPr>
        <p:txBody>
          <a:bodyPr/>
          <a:lstStyle/>
          <a:p>
            <a:pPr algn="ctr"/>
            <a:r>
              <a:rPr lang="es-CL" dirty="0"/>
              <a:t>Sífilis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10ACA-6B01-41B2-B052-32A4BEA0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243796"/>
            <a:ext cx="4754880" cy="7772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ES" sz="2000" cap="none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Agente Patógeno:</a:t>
            </a:r>
          </a:p>
          <a:p>
            <a:pPr algn="just"/>
            <a:r>
              <a:rPr lang="es-ES" sz="2000" cap="none" dirty="0">
                <a:solidFill>
                  <a:schemeClr val="tx1"/>
                </a:solidFill>
              </a:rPr>
              <a:t> </a:t>
            </a:r>
            <a:r>
              <a:rPr lang="es-ES" sz="2000" b="0" cap="none" dirty="0">
                <a:solidFill>
                  <a:schemeClr val="tx1"/>
                </a:solidFill>
              </a:rPr>
              <a:t>Bacteria Treponema </a:t>
            </a:r>
            <a:r>
              <a:rPr lang="es-ES" sz="2000" b="0" cap="none" dirty="0" err="1">
                <a:solidFill>
                  <a:schemeClr val="tx1"/>
                </a:solidFill>
              </a:rPr>
              <a:t>Pallidum</a:t>
            </a:r>
            <a:r>
              <a:rPr lang="es-ES" sz="2000" b="0" cap="non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81E3F-B46C-4DDF-B6CA-A82535C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999" y="3311216"/>
            <a:ext cx="4754880" cy="201121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Síntomas: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Similares en hombres y mujeres.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En sus distintas etapas se observan heridas genitales, manchas y graves alteraciones en todo el cuerpo.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1F95B3-FBEC-4024-8274-60B5E7F6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0123" y="2296685"/>
            <a:ext cx="4754880" cy="5425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2200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Tratamiento: </a:t>
            </a:r>
            <a:r>
              <a:rPr lang="es-ES" sz="2000" b="0" cap="none" dirty="0">
                <a:solidFill>
                  <a:schemeClr val="tx1"/>
                </a:solidFill>
              </a:rPr>
              <a:t> Antibióticos</a:t>
            </a:r>
            <a:endParaRPr lang="es-CL" sz="2000" b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EE5791-72E6-498C-BEBF-6494BBB39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2999" y="5589853"/>
            <a:ext cx="4754880" cy="77332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Posibles consecuencias: </a:t>
            </a:r>
            <a:r>
              <a:rPr lang="es-ES" dirty="0">
                <a:solidFill>
                  <a:schemeClr val="tx1"/>
                </a:solidFill>
              </a:rPr>
              <a:t>daños cardiovasculares, neurológicos y fetales.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AA511F-1334-4EF7-9F6B-341CA255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09988"/>
            <a:ext cx="2541563" cy="14232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424F4D-47B1-472E-A2AC-22014346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3129"/>
            <a:ext cx="2541563" cy="14232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31B8D-6F19-41CC-A227-99E34A693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449" y="3803916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7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1CEA6-62E4-48FE-8824-55FE9697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Clamidiasis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10ACA-6B01-41B2-B052-32A4BEA0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1858924"/>
            <a:ext cx="4754880" cy="7772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ES" sz="2000" cap="none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Agente Patógeno: </a:t>
            </a:r>
          </a:p>
          <a:p>
            <a:pPr algn="just"/>
            <a:r>
              <a:rPr lang="es-ES" sz="2000" b="0" cap="none" dirty="0">
                <a:solidFill>
                  <a:schemeClr val="tx1"/>
                </a:solidFill>
              </a:rPr>
              <a:t>Bacteria Chlamydia </a:t>
            </a:r>
            <a:r>
              <a:rPr lang="es-ES" sz="2000" b="0" cap="none" dirty="0" err="1">
                <a:solidFill>
                  <a:schemeClr val="tx1"/>
                </a:solidFill>
              </a:rPr>
              <a:t>Trachomatis</a:t>
            </a:r>
            <a:r>
              <a:rPr lang="es-ES" sz="2000" b="0" cap="none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81E3F-B46C-4DDF-B6CA-A82535C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999" y="3520630"/>
            <a:ext cx="4754880" cy="201121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Síntomas: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Generalmente es asintomática en ambos sexos.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 En ocasiones, hay secreción anormal y ardor al orinar.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1F95B3-FBEC-4024-8274-60B5E7F6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2999" y="2899611"/>
            <a:ext cx="4754880" cy="43834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2000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Tratamiento: </a:t>
            </a:r>
            <a:r>
              <a:rPr lang="es-ES" sz="2000" b="0" cap="none" dirty="0">
                <a:solidFill>
                  <a:schemeClr val="tx1"/>
                </a:solidFill>
              </a:rPr>
              <a:t> Antibióticos</a:t>
            </a:r>
            <a:endParaRPr lang="es-CL" sz="2000" b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EE5791-72E6-498C-BEBF-6494BBB39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2999" y="5694359"/>
            <a:ext cx="4754880" cy="7772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Posibles consecuencias: </a:t>
            </a:r>
            <a:r>
              <a:rPr lang="es-ES" dirty="0">
                <a:solidFill>
                  <a:schemeClr val="tx1"/>
                </a:solidFill>
              </a:rPr>
              <a:t>infertilidad y eventualmente abortos espontáneos.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5EC0CB-2E7C-4819-84F4-4E763ABA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373" y="4526239"/>
            <a:ext cx="2724150" cy="1676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5870E2-0FAF-4611-96DD-5E813909A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78" y="1858924"/>
            <a:ext cx="4317240" cy="24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1CEA6-62E4-48FE-8824-55FE9697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Condilomas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10ACA-6B01-41B2-B052-32A4BEA0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548" y="1443881"/>
            <a:ext cx="4754880" cy="7772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ES" sz="2000" cap="none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Agente Patógeno: </a:t>
            </a:r>
          </a:p>
          <a:p>
            <a:pPr algn="just"/>
            <a:r>
              <a:rPr lang="es-ES" sz="2000" b="0" cap="none" dirty="0">
                <a:solidFill>
                  <a:schemeClr val="tx1"/>
                </a:solidFill>
              </a:rPr>
              <a:t>Virus del Papiloma Humano.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81E3F-B46C-4DDF-B6CA-A82535C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8022" y="3429000"/>
            <a:ext cx="4754880" cy="15329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Síntomas: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Generalmente hombres y mujeres presentan verrugas en el área genital que pueden causar picor.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1F95B3-FBEC-4024-8274-60B5E7F6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2548" y="2364909"/>
            <a:ext cx="4754880" cy="96231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ES" sz="2000" cap="none" dirty="0"/>
              <a:t>• </a:t>
            </a:r>
            <a:r>
              <a:rPr lang="es-ES" sz="2000" cap="none" dirty="0">
                <a:solidFill>
                  <a:schemeClr val="tx1"/>
                </a:solidFill>
              </a:rPr>
              <a:t>Tratamiento: </a:t>
            </a:r>
            <a:r>
              <a:rPr lang="es-ES" sz="2000" b="0" cap="none" dirty="0">
                <a:solidFill>
                  <a:schemeClr val="tx1"/>
                </a:solidFill>
              </a:rPr>
              <a:t>vacuna preventiva para mujeres y extirpación de verrugas.</a:t>
            </a:r>
            <a:endParaRPr lang="es-CL" sz="2000" b="0" cap="none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EE5791-72E6-498C-BEBF-6494BBB39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3000" y="5103606"/>
            <a:ext cx="4754880" cy="13805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Posibles consecuencias: </a:t>
            </a:r>
            <a:r>
              <a:rPr lang="es-ES" dirty="0">
                <a:solidFill>
                  <a:schemeClr val="tx1"/>
                </a:solidFill>
              </a:rPr>
              <a:t>algunos tipos de este virus se asocian a la aparición de tumores cancerígenos. Como lo es el cáncer de cuello uterino.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3DF85A0-6C65-4D6D-A645-8322B30E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618" y="1555284"/>
            <a:ext cx="2828925" cy="1619250"/>
          </a:xfrm>
          <a:prstGeom prst="rect">
            <a:avLst/>
          </a:prstGeom>
        </p:spPr>
      </p:pic>
      <p:pic>
        <p:nvPicPr>
          <p:cNvPr id="1026" name="Picture 2" descr="La nueva terapia elimina por completo el VPH en mujeres">
            <a:extLst>
              <a:ext uri="{FF2B5EF4-FFF2-40B4-BE49-F238E27FC236}">
                <a16:creationId xmlns:a16="http://schemas.microsoft.com/office/drawing/2014/main" id="{EC729E00-435D-4ADA-90B8-789C90C2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8632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C3A20C-3D1D-4336-BFBF-DB304678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145" y="311406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1CEA6-62E4-48FE-8824-55FE9697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595443"/>
            <a:ext cx="10172700" cy="1222363"/>
          </a:xfrm>
        </p:spPr>
        <p:txBody>
          <a:bodyPr>
            <a:normAutofit/>
          </a:bodyPr>
          <a:lstStyle/>
          <a:p>
            <a:pPr algn="ctr"/>
            <a:r>
              <a:rPr lang="es-CL" sz="3600" dirty="0"/>
              <a:t>Síndrome de inmunodeficiencia adquirida (sida)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10ACA-6B01-41B2-B052-32A4BEA0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81742"/>
            <a:ext cx="4754880" cy="7772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s-ES" sz="2200" dirty="0"/>
              <a:t>• </a:t>
            </a:r>
            <a:r>
              <a:rPr lang="es-ES" sz="2200" cap="none" dirty="0">
                <a:solidFill>
                  <a:schemeClr val="tx1"/>
                </a:solidFill>
              </a:rPr>
              <a:t>Agente Patógeno: </a:t>
            </a:r>
            <a:r>
              <a:rPr lang="es-ES" sz="2200" b="0" cap="none" dirty="0">
                <a:solidFill>
                  <a:schemeClr val="tx1"/>
                </a:solidFill>
              </a:rPr>
              <a:t>Virus de la Inmunodeficiencia Humana (VIH)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81E3F-B46C-4DDF-B6CA-A82535CA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998" y="3174817"/>
            <a:ext cx="4754881" cy="184592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Síntomas: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hombres y mujeres presentan pérdida de masa corporal, diarrea, fiebre e inflamación de ganglios. El sida es la etapa avanzada de la infección.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1F95B3-FBEC-4024-8274-60B5E7F62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2998" y="5294359"/>
            <a:ext cx="4754880" cy="102108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s-ES" sz="2200" dirty="0"/>
              <a:t>• </a:t>
            </a:r>
            <a:r>
              <a:rPr lang="es-ES" sz="2200" dirty="0">
                <a:solidFill>
                  <a:schemeClr val="tx1"/>
                </a:solidFill>
              </a:rPr>
              <a:t>Tratamiento: </a:t>
            </a:r>
            <a:r>
              <a:rPr lang="es-ES" sz="2200" b="0" cap="none" dirty="0">
                <a:solidFill>
                  <a:schemeClr val="tx1"/>
                </a:solidFill>
              </a:rPr>
              <a:t>aún no hay cura, solo medicamentos que retrasan el avance de la infección.</a:t>
            </a:r>
            <a:endParaRPr lang="es-CL" sz="2200" b="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EE5791-72E6-498C-BEBF-6494BBB39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4122" y="2039703"/>
            <a:ext cx="5241386" cy="7772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dirty="0"/>
              <a:t>• </a:t>
            </a:r>
            <a:r>
              <a:rPr lang="es-ES" b="1" dirty="0">
                <a:solidFill>
                  <a:schemeClr val="tx1"/>
                </a:solidFill>
              </a:rPr>
              <a:t>Posibles consecuencias: </a:t>
            </a:r>
            <a:r>
              <a:rPr lang="es-ES" dirty="0">
                <a:solidFill>
                  <a:schemeClr val="tx1"/>
                </a:solidFill>
              </a:rPr>
              <a:t>el organismo queda sin defensas ante otras infecciones.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8DBFAD-ABC0-4F7D-B662-BED927AD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33" y="3032667"/>
            <a:ext cx="2790825" cy="1638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78EE94-2247-4855-B299-C42A88CD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433" y="4781915"/>
            <a:ext cx="2990850" cy="15335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DEB1F3-A453-4102-B9C2-FF053A2F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122" y="4886691"/>
            <a:ext cx="2304477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EDD9B-2AF1-4088-9F0F-D2D8B6D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15" y="888875"/>
            <a:ext cx="10178322" cy="1492132"/>
          </a:xfrm>
        </p:spPr>
        <p:txBody>
          <a:bodyPr/>
          <a:lstStyle/>
          <a:p>
            <a:pPr algn="just"/>
            <a:r>
              <a:rPr lang="es-CL" sz="2800" b="1" dirty="0"/>
              <a:t>Objetivo de la clase: </a:t>
            </a:r>
            <a:r>
              <a:rPr lang="es-CL" sz="2800" dirty="0"/>
              <a:t>Reconocer los métodos de control de la natalidad, la natalidad y paternidad responsable.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00BF9-0AEB-4EC7-A448-C1046ADAE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682022"/>
            <a:ext cx="5748062" cy="2960789"/>
          </a:xfrm>
        </p:spPr>
        <p:txBody>
          <a:bodyPr/>
          <a:lstStyle/>
          <a:p>
            <a:r>
              <a:rPr lang="es-CL" sz="2000" dirty="0"/>
              <a:t>Preguntas de inicio: </a:t>
            </a:r>
          </a:p>
          <a:p>
            <a:r>
              <a:rPr lang="es-CL" sz="2000" dirty="0"/>
              <a:t>¿Qué métodos anticonceptivos conocen?</a:t>
            </a:r>
          </a:p>
          <a:p>
            <a:r>
              <a:rPr lang="es-CL" sz="2000" dirty="0"/>
              <a:t>¿Qué entienden por maternidad responsable?</a:t>
            </a:r>
          </a:p>
          <a:p>
            <a:r>
              <a:rPr lang="es-CL" sz="2000" dirty="0"/>
              <a:t>¿Qué entienden por paternidad responsable?</a:t>
            </a:r>
          </a:p>
          <a:p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AD096AE-8A43-4F7D-B813-C403C7939C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8396" y="2647466"/>
            <a:ext cx="5023840" cy="28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33117-7173-4277-9C7D-BB043C16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38983-2E8D-4B34-B919-5F456110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8" y="1354146"/>
            <a:ext cx="10062215" cy="1136392"/>
          </a:xfrm>
        </p:spPr>
        <p:txBody>
          <a:bodyPr/>
          <a:lstStyle/>
          <a:p>
            <a:r>
              <a:rPr lang="es-ES" dirty="0"/>
              <a:t>Analiza el grafico (Referencia: “Las Infecciones de Transmisión Sexual en Chile”, 1982-2018, Asesorías parlamentarias, Biblioteca del Congreso Nacional, 2019) y contesta las siguientes preguntas: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8BB91A-28E2-4479-A3DE-FA880A1B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55" y="2331447"/>
            <a:ext cx="5546558" cy="4072032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D3381B4-A96E-4E5A-8A39-1CBA4C973455}"/>
              </a:ext>
            </a:extLst>
          </p:cNvPr>
          <p:cNvSpPr txBox="1">
            <a:spLocks/>
          </p:cNvSpPr>
          <p:nvPr/>
        </p:nvSpPr>
        <p:spPr>
          <a:xfrm>
            <a:off x="1251678" y="2841072"/>
            <a:ext cx="4439259" cy="342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b="0" i="0" u="none" strike="noStrike" baseline="0" dirty="0">
                <a:latin typeface="ArialMT"/>
              </a:rPr>
              <a:t>a. ¿De qué manera se puede explicar el aumento significativo en el número de contagios de sífilis en la población chilena? ¿Cuáles podrían ser las causas de este </a:t>
            </a:r>
            <a:r>
              <a:rPr lang="es-CL" sz="1800" b="0" i="0" u="none" strike="noStrike" baseline="0" dirty="0">
                <a:latin typeface="ArialMT"/>
              </a:rPr>
              <a:t>aumento?</a:t>
            </a:r>
          </a:p>
          <a:p>
            <a:pPr algn="just"/>
            <a:r>
              <a:rPr lang="es-ES" sz="1800" b="0" i="0" u="none" strike="noStrike" baseline="0" dirty="0">
                <a:latin typeface="ArialMT"/>
              </a:rPr>
              <a:t>b. ¿Qué tipo de relación se establece entre el uso de preservativo (masculino o femenino) y el aumento en el número de personas contagiadas con sífilis?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93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33117-7173-4277-9C7D-BB043C16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Cierre de clase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38983-2E8D-4B34-B919-5F456110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es lo más importante que aprendieron a partir de la clase?</a:t>
            </a:r>
          </a:p>
        </p:txBody>
      </p:sp>
    </p:spTree>
    <p:extLst>
      <p:ext uri="{BB962C8B-B14F-4D97-AF65-F5344CB8AC3E}">
        <p14:creationId xmlns:p14="http://schemas.microsoft.com/office/powerpoint/2010/main" val="399963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1404"/>
          </a:xfrm>
        </p:spPr>
        <p:txBody>
          <a:bodyPr/>
          <a:lstStyle/>
          <a:p>
            <a:pPr algn="ctr"/>
            <a:r>
              <a:rPr lang="es-CL" dirty="0"/>
              <a:t>anticonceptivos masculinos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784931"/>
            <a:ext cx="8946541" cy="4195481"/>
          </a:xfrm>
        </p:spPr>
        <p:txBody>
          <a:bodyPr/>
          <a:lstStyle/>
          <a:p>
            <a:pPr algn="just"/>
            <a:r>
              <a:rPr lang="es-CL" dirty="0"/>
              <a:t>Como ejemplo de un preservativo masculino, tenemos al condón, el cual, es un dispositivo que funciona como funda para el pene, la cual evita el ingreso del semen a la vagina para reducir el riesgo de embarazo y enfermedades sexuales tales como VIH.</a:t>
            </a:r>
          </a:p>
          <a:p>
            <a:pPr algn="just"/>
            <a:r>
              <a:rPr lang="es-CL" dirty="0"/>
              <a:t>Esterilización.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7" y="3757317"/>
            <a:ext cx="4776483" cy="26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1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9029" y="573789"/>
            <a:ext cx="8775487" cy="1175243"/>
          </a:xfrm>
        </p:spPr>
        <p:txBody>
          <a:bodyPr/>
          <a:lstStyle/>
          <a:p>
            <a:r>
              <a:rPr lang="es-CL" dirty="0"/>
              <a:t>Anticonceptivos femeninos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5347" y="1627961"/>
            <a:ext cx="9776965" cy="28410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dirty="0"/>
              <a:t>Hormonales: </a:t>
            </a:r>
          </a:p>
          <a:p>
            <a:pPr algn="just"/>
            <a:r>
              <a:rPr lang="es-ES" dirty="0"/>
              <a:t>La píldora: es una pequeña tableta que contiene hormonas y que las mujeres deben tomar todos los días a la misma hora.</a:t>
            </a:r>
          </a:p>
          <a:p>
            <a:pPr algn="just"/>
            <a:r>
              <a:rPr lang="es-ES" dirty="0"/>
              <a:t>Parche Anticonceptivo: Parche que se adhiere a la piel y libera hormonas que son altamente efectivas para prevenir el embarazo.</a:t>
            </a:r>
          </a:p>
          <a:p>
            <a:pPr algn="just"/>
            <a:r>
              <a:rPr lang="es-ES" dirty="0"/>
              <a:t>Inyección Anticonceptiva: Es una inyección de hormonas que se aplica en el músculo o debajo de la piel y dura de 1 hasta 3 meses.</a:t>
            </a:r>
          </a:p>
          <a:p>
            <a:pPr algn="just"/>
            <a:endParaRPr lang="es-ES" dirty="0"/>
          </a:p>
          <a:p>
            <a:pPr algn="just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66" y="4870735"/>
            <a:ext cx="2699410" cy="1516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EA27F0-8FF4-4992-813B-C9700D75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813" y="4358147"/>
            <a:ext cx="2406209" cy="20471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7AE4E9-D02D-4D66-963F-682F50EAE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059" y="4015408"/>
            <a:ext cx="3602210" cy="30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4639" y="1853248"/>
            <a:ext cx="10243447" cy="284105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dirty="0"/>
              <a:t>No hormonales: </a:t>
            </a:r>
          </a:p>
          <a:p>
            <a:pPr algn="just"/>
            <a:r>
              <a:rPr lang="es-CL" dirty="0"/>
              <a:t>Dispositivo </a:t>
            </a:r>
            <a:r>
              <a:rPr lang="es-CL" dirty="0" err="1"/>
              <a:t>intra-uterino</a:t>
            </a:r>
            <a:r>
              <a:rPr lang="es-CL" dirty="0"/>
              <a:t> (DIU), no evitan el contagio de los virus de transmisión sexual pero si reducen el riesgo de un embarazo.</a:t>
            </a:r>
          </a:p>
          <a:p>
            <a:pPr algn="just"/>
            <a:r>
              <a:rPr lang="es-ES" dirty="0"/>
              <a:t>El condón femenino de uso interno: está hecho de poliuretano o nitrilo y se inserta en la vagina durante la penetración. </a:t>
            </a:r>
          </a:p>
          <a:p>
            <a:pPr algn="just"/>
            <a:r>
              <a:rPr lang="es-ES" dirty="0"/>
              <a:t>El método del ritmo:  se cuentan los días en el calendario para predecir la ovulación, con el fin de evitar las relaciones sexuales durante los días fértiles.</a:t>
            </a:r>
          </a:p>
          <a:p>
            <a:pPr algn="just"/>
            <a:r>
              <a:rPr lang="es-ES" dirty="0"/>
              <a:t>Esterilización. </a:t>
            </a:r>
            <a:endParaRPr lang="es-CL" dirty="0"/>
          </a:p>
          <a:p>
            <a:pPr marL="0" indent="0" algn="just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05" y="4423187"/>
            <a:ext cx="4166952" cy="219363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74BE9FE-06D4-4B9F-9D3D-129CEEF3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639" y="452438"/>
            <a:ext cx="9095824" cy="1400175"/>
          </a:xfrm>
        </p:spPr>
        <p:txBody>
          <a:bodyPr/>
          <a:lstStyle/>
          <a:p>
            <a:r>
              <a:rPr lang="es-CL" dirty="0"/>
              <a:t>Anticonceptivos femeninos </a:t>
            </a:r>
          </a:p>
        </p:txBody>
      </p:sp>
    </p:spTree>
    <p:extLst>
      <p:ext uri="{BB962C8B-B14F-4D97-AF65-F5344CB8AC3E}">
        <p14:creationId xmlns:p14="http://schemas.microsoft.com/office/powerpoint/2010/main" val="30483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Una paternidad/maternidad responsable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4675" y="2691589"/>
            <a:ext cx="5645217" cy="2918327"/>
          </a:xfrm>
        </p:spPr>
        <p:txBody>
          <a:bodyPr/>
          <a:lstStyle/>
          <a:p>
            <a:pPr algn="just"/>
            <a:r>
              <a:rPr lang="es-CL" dirty="0"/>
              <a:t>Ser padre/madre, es posiblemente una de las tareas más complejas y delicadas que puede realizar el ser humano, por lo mismo no es una decisión que se debe tomar a la ligera, ya que puede perjudicar a los progenitores en gran medida, si esta no se lleva a cabo de forma adecuada.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2" y="2691589"/>
            <a:ext cx="2918138" cy="29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 esencial que…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550643"/>
            <a:ext cx="10178322" cy="4621558"/>
          </a:xfrm>
        </p:spPr>
        <p:txBody>
          <a:bodyPr/>
          <a:lstStyle/>
          <a:p>
            <a:pPr algn="just"/>
            <a:r>
              <a:rPr lang="es-CL" sz="2200" b="1" dirty="0"/>
              <a:t>Los padres presenten un desarrollo físico/sexual adecuado: </a:t>
            </a:r>
            <a:r>
              <a:rPr lang="es-CL" dirty="0"/>
              <a:t>bajo ningún caso, es recomendable que la maternidad o la paternidad se desarrolle en un período previo a la adultez. Esto se debe a que, si la madre no posee un desarrollo sexual pleno, su salud puede verse afectada gracias al parto, el cual puede generar problemas de salud a largo plazo o directamente la muerte.</a:t>
            </a:r>
          </a:p>
          <a:p>
            <a:pPr algn="just"/>
            <a:r>
              <a:rPr lang="es-CL" sz="2200" b="1" dirty="0"/>
              <a:t>Posean una madurez psicológica optima: </a:t>
            </a:r>
            <a:r>
              <a:rPr lang="es-CL" dirty="0"/>
              <a:t>para tomar la decisión de ser padres, se requiere una gran voluntad y un gran sentido de responsabilidad para afrontar todo lo que conlleva esta decisión, como lo es la crianza.</a:t>
            </a:r>
          </a:p>
          <a:p>
            <a:pPr algn="just"/>
            <a:r>
              <a:rPr lang="es-CL" sz="2200" b="1" dirty="0"/>
              <a:t>Una correcta planificación: </a:t>
            </a:r>
            <a:r>
              <a:rPr lang="es-CL" dirty="0"/>
              <a:t>Tener un hijo no deseado, o no planificar correctamente, puede desequilibrar tanto la vida de los padres como la de los hijos. Algunos de factores a tomar en cuenta serían los gastos que el bebe y futuro infante puede generar, el ambiente en que va a vivir y su educación.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550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670CA-0353-43D4-B300-A6C0D5F0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57" y="609601"/>
            <a:ext cx="9833113" cy="846220"/>
          </a:xfrm>
        </p:spPr>
        <p:txBody>
          <a:bodyPr/>
          <a:lstStyle/>
          <a:p>
            <a:r>
              <a:rPr lang="es-CL" sz="4000" dirty="0"/>
              <a:t>Maternidad y Paternidad Responsable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64B3A-2E99-4286-A5E4-56F441BF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8875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decisión de tener un hijo o hija es un asunto muy serio. Debe tenerse en cuenta que:</a:t>
            </a:r>
          </a:p>
          <a:p>
            <a:pPr algn="just"/>
            <a:r>
              <a:rPr lang="es-ES" dirty="0"/>
              <a:t>La responsabilidad de tenerlo debe ser tomada en pareja y ambos deben asumir las consecuencias de su decisión.</a:t>
            </a:r>
          </a:p>
          <a:p>
            <a:pPr algn="just"/>
            <a:r>
              <a:rPr lang="es-ES" dirty="0"/>
              <a:t>Concebir un hijo o hija es responsabilidad del padre y la madre, criarlo debe ser también una experiencia compartida.</a:t>
            </a:r>
          </a:p>
          <a:p>
            <a:pPr algn="just"/>
            <a:r>
              <a:rPr lang="es-ES" dirty="0"/>
              <a:t>Un hijo o hija debe ser deseado. También debe ser concebido cuando la pareja lo decida.</a:t>
            </a:r>
          </a:p>
          <a:p>
            <a:pPr algn="just"/>
            <a:r>
              <a:rPr lang="es-ES" dirty="0"/>
              <a:t>Los hijos/as tienen el derecho de nacer y desarrollarse en el seno de una familia.</a:t>
            </a:r>
          </a:p>
          <a:p>
            <a:pPr algn="just"/>
            <a:r>
              <a:rPr lang="es-ES" dirty="0"/>
              <a:t>La planificación familiar permite a la pareja regular su fecundidad y asumirla.</a:t>
            </a:r>
          </a:p>
        </p:txBody>
      </p:sp>
    </p:spTree>
    <p:extLst>
      <p:ext uri="{BB962C8B-B14F-4D97-AF65-F5344CB8AC3E}">
        <p14:creationId xmlns:p14="http://schemas.microsoft.com/office/powerpoint/2010/main" val="360568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2523E-6B6F-4EFA-B453-696D22C9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70560"/>
            <a:ext cx="10178322" cy="1001247"/>
          </a:xfrm>
        </p:spPr>
        <p:txBody>
          <a:bodyPr>
            <a:normAutofit/>
          </a:bodyPr>
          <a:lstStyle/>
          <a:p>
            <a:r>
              <a:rPr lang="es-ES" sz="4000" dirty="0"/>
              <a:t>Infecciones de Transmisión Sexual (ITS)</a:t>
            </a:r>
            <a:endParaRPr lang="es-CL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08F50-494F-465F-BA69-449F95B5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57739"/>
            <a:ext cx="10178322" cy="3593591"/>
          </a:xfrm>
        </p:spPr>
        <p:txBody>
          <a:bodyPr/>
          <a:lstStyle/>
          <a:p>
            <a:pPr marL="36900" indent="0" algn="just">
              <a:buNone/>
            </a:pPr>
            <a:r>
              <a:rPr lang="es-ES" dirty="0"/>
              <a:t>Las infecciones de transmisión sexual o ITS son un conjunto de infecciones transmitidas principalmente por vía sexual. Los agentes patógenos pueden ser bacterias, hongos, protozoos o virus.</a:t>
            </a:r>
          </a:p>
          <a:p>
            <a:pPr marL="36900" indent="0" algn="just">
              <a:buNone/>
            </a:pPr>
            <a:r>
              <a:rPr lang="es-ES" dirty="0"/>
              <a:t>Todas las ITS se pueden prevenir, diagnosticar y tratar.</a:t>
            </a:r>
          </a:p>
          <a:p>
            <a:pPr marL="36900" indent="0" algn="just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84C9A8-5FE6-4C13-A7C9-EBFD55572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96" y="3654535"/>
            <a:ext cx="5985290" cy="25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138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439</TotalTime>
  <Words>1740</Words>
  <Application>Microsoft Office PowerPoint</Application>
  <PresentationFormat>Panorámica</PresentationFormat>
  <Paragraphs>114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ArialMT</vt:lpstr>
      <vt:lpstr>Calibri</vt:lpstr>
      <vt:lpstr>Gill Sans MT</vt:lpstr>
      <vt:lpstr>Impact</vt:lpstr>
      <vt:lpstr>Distintivo</vt:lpstr>
      <vt:lpstr>OA: 5 sexualidad, métodos anticonceptivos, paternidad y maternidad responsables</vt:lpstr>
      <vt:lpstr>Objetivo de la clase: Reconocer los métodos de control de la natalidad, la natalidad y paternidad responsable. </vt:lpstr>
      <vt:lpstr>anticonceptivos masculinos</vt:lpstr>
      <vt:lpstr>Anticonceptivos femeninos </vt:lpstr>
      <vt:lpstr>Anticonceptivos femeninos </vt:lpstr>
      <vt:lpstr>Una paternidad/maternidad responsable</vt:lpstr>
      <vt:lpstr>Es esencial que…</vt:lpstr>
      <vt:lpstr>Maternidad y Paternidad Responsable</vt:lpstr>
      <vt:lpstr>Infecciones de Transmisión Sexual (ITS)</vt:lpstr>
      <vt:lpstr>Cómo se transmiten las  Infecciones de Transmisión Sexual (ITS)</vt:lpstr>
      <vt:lpstr> Las ITS se pueden prevenir</vt:lpstr>
      <vt:lpstr> Las ITS se pueden prevenir </vt:lpstr>
      <vt:lpstr> Las ITS se pueden prevenir </vt:lpstr>
      <vt:lpstr>Tricomoniasis</vt:lpstr>
      <vt:lpstr>Candidiasis </vt:lpstr>
      <vt:lpstr>Sífilis </vt:lpstr>
      <vt:lpstr>Clamidiasis </vt:lpstr>
      <vt:lpstr>Condilomas</vt:lpstr>
      <vt:lpstr>Síndrome de inmunodeficiencia adquirida (sida)</vt:lpstr>
      <vt:lpstr>actividad</vt:lpstr>
      <vt:lpstr>Cierre de clase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2 ¿Qué cambios estoy experimentando?</dc:title>
  <dc:creator>Eslendy Sanchez</dc:creator>
  <cp:lastModifiedBy>Carmen Barros Ortega</cp:lastModifiedBy>
  <cp:revision>33</cp:revision>
  <dcterms:created xsi:type="dcterms:W3CDTF">2020-06-15T22:15:38Z</dcterms:created>
  <dcterms:modified xsi:type="dcterms:W3CDTF">2021-03-31T12:51:26Z</dcterms:modified>
</cp:coreProperties>
</file>