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9" r:id="rId3"/>
    <p:sldMasterId id="2147483691" r:id="rId4"/>
    <p:sldMasterId id="2147483703" r:id="rId5"/>
  </p:sldMasterIdLst>
  <p:notesMasterIdLst>
    <p:notesMasterId r:id="rId25"/>
  </p:notesMasterIdLst>
  <p:sldIdLst>
    <p:sldId id="256" r:id="rId6"/>
    <p:sldId id="257" r:id="rId7"/>
    <p:sldId id="258" r:id="rId8"/>
    <p:sldId id="296" r:id="rId9"/>
    <p:sldId id="298" r:id="rId10"/>
    <p:sldId id="299" r:id="rId11"/>
    <p:sldId id="259" r:id="rId12"/>
    <p:sldId id="313" r:id="rId13"/>
    <p:sldId id="302" r:id="rId14"/>
    <p:sldId id="303" r:id="rId15"/>
    <p:sldId id="300" r:id="rId16"/>
    <p:sldId id="301" r:id="rId17"/>
    <p:sldId id="315" r:id="rId18"/>
    <p:sldId id="317" r:id="rId19"/>
    <p:sldId id="260" r:id="rId20"/>
    <p:sldId id="326" r:id="rId21"/>
    <p:sldId id="323" r:id="rId22"/>
    <p:sldId id="324" r:id="rId23"/>
    <p:sldId id="325" r:id="rId2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1795-6B4C-430E-8AF7-A50128963410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C3C28-991F-4745-A32C-B984200ED8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47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BB6F81-C6C4-4DCD-A77F-6512EB8BF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1807C3-190A-40A3-BFC4-A13CB7063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C584FB-3512-4B98-8618-7C47C3A28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294A8E-28FB-4246-BA03-EBE9BCB62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E0C146-8C04-44AE-85C5-E4F34C83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37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87F15C-8D46-4CAD-945F-AB81D550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AE7C3A-60A5-42D9-889E-6A7F66ED0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5BC016-7C05-47EF-BCC5-80D64AE5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F3CFDB-EDC4-4A00-9055-D78C43E9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C31983-DBC1-4AAE-9610-212E96EE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6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EF2B18-C987-4CA1-BBB4-6527F78B7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E20494-4E63-45DC-9296-0C124170F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580780-7855-4375-96F3-F296ABC9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AC5B42-2816-4224-BE63-8187E3A6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CF9940-1DAD-495A-AD17-383C911C1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940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346601" y="365700"/>
            <a:ext cx="11498833" cy="612660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322200" y="122088"/>
            <a:ext cx="3547600" cy="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222200" y="1267800"/>
            <a:ext cx="9747600" cy="4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⊡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-167" y="6492300"/>
            <a:ext cx="12192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s-CL" smtClean="0"/>
              <a:pPr algn="ctr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5013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22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994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453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117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774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481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60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E6BF6-DF62-4C88-8CA3-EF9F9389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252877-50F2-443C-8C1B-8CE5C6F2F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D74B8B-32A3-48C2-B38F-88F242A83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3FDDE9-95D2-441C-BCB3-ECA60B66F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8557E5-2868-456E-BE78-7BB546D3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818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083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018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006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450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370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664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845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345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805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65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0D084-EF92-4A86-B084-690CE7E2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267C1E-0B15-4075-BD86-1ABC455F4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A5AFAC-0725-4BE8-BA0E-B74DDD93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0288DF-0A0F-46A5-8473-6CE909F3E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9CC59C-DD11-45F5-B099-DB98608B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053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9797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49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9950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6836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493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373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3742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141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423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71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F9359A-BCEB-4A20-9C03-7EC67E29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B75111-4F66-4290-B93D-7DC774A90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5F4C5E-C119-43B2-B06D-F71E75FDE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EC457F-19DD-4815-A95F-B23472A4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B8C3F2-4F2C-4878-AF6B-54BC8560F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08FBC3-6E74-4178-9DE0-6B049C42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637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80468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604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9206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687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428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8508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2377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9235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7234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04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BA1BE-A13A-4E42-A736-58DB346CF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779F65-5721-49F7-80A9-0393EC4BE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52ECD1-544D-4E4C-8AD0-0FF609406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AF7CF0-E2A8-4309-AC03-0A926CB97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78DD58E-4639-47AF-B2FE-2A102F4DB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A5E7129-6863-4FD8-A6E4-1F07D11D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6B65D1F-DCD6-4288-A33E-30C4BC3A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A25EC2-A37D-4D99-A84F-D3DAB5B0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509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0565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2345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2160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72140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5040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2561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5367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9771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2860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72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0EE5F-8279-444E-A68D-A2981D0D6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0723FC-CE33-40FD-97C7-78F4D091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8DE6F1-B811-4A3E-A3A1-56EF3448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719B2D-78CF-4202-A5AE-474517F4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1210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0896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3461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47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616F01-B754-4DCC-B292-D339A13B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238453-BDFE-4E1E-87EF-0A6BD7B6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F9CA7F-23C2-4750-8D90-3DC1E7AFF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93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AEE8-D285-4D2C-9871-55B3B192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831F0B-FEA5-4DD7-A7EA-A9B27EAE9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2D6EF1-2B07-4FCB-9D15-2CFBC96F0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748648-1283-4162-AEE5-2EE690DE8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61991A-9C77-4C1B-A46F-4B11A3C8E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AAE122-29A1-40FF-9A6A-9A738F24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77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74BE5-62CE-4F41-85DC-D9D01BCD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2B1F20-AA80-4478-85B4-1AA830B40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8E19BA-195E-4BA8-9BA3-49C0C4EF3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C90297-3DEE-44B1-8801-6D1F803B6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BA6C20-BDD6-4A2B-BB28-0BAC5050D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EA50D4-C771-424C-A7D1-D2B1D66B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5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A3C866-3E54-45BA-B0C6-FE91AD30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99CD9E-22E0-45A4-80A2-6882DD93B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22015C-C766-4B42-AC2A-980F4DEB1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1343A4-4A18-4C95-B9CA-BAC40D548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D9F4AE-8596-423C-ACF9-3F2DCF3CF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030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29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78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97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D03C611-A739-45B9-BCEE-5ADBFB3032AF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02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26807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edonchisciotte.org/grecia-in-difesa-della-democrazia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RKOAyHTmpA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a-biografia.com/historia-de-la-guerra-de-troya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spain.com/2012/08/nacimiento-del-movimiento-olimpico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it.wikipedia.org/wiki/File:218aC_mappa_del_mar_Mediterraneo.png" TargetMode="Externa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x_tPSU_RU4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N3ny-ziNGHc?feature=oembed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Imagen que contiene edificio, parado, pájaro, mujer&#10;&#10;Descripción generada automáticamente">
            <a:extLst>
              <a:ext uri="{FF2B5EF4-FFF2-40B4-BE49-F238E27FC236}">
                <a16:creationId xmlns:a16="http://schemas.microsoft.com/office/drawing/2014/main" id="{42E19D61-63ED-4FA0-BDC6-91A282C03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895" b="1062"/>
          <a:stretch/>
        </p:blipFill>
        <p:spPr>
          <a:xfrm>
            <a:off x="128585" y="115194"/>
            <a:ext cx="11934817" cy="6627613"/>
          </a:xfrm>
          <a:prstGeom prst="rect">
            <a:avLst/>
          </a:prstGeom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6330854-A39C-4B1C-9259-ECF5A0580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738" y="1714504"/>
            <a:ext cx="10253661" cy="1671634"/>
          </a:xfrm>
        </p:spPr>
        <p:txBody>
          <a:bodyPr>
            <a:normAutofit/>
          </a:bodyPr>
          <a:lstStyle/>
          <a:p>
            <a:pPr algn="l"/>
            <a:r>
              <a:rPr lang="es-ES" sz="6600" dirty="0">
                <a:solidFill>
                  <a:schemeClr val="bg1"/>
                </a:solidFill>
                <a:latin typeface="Bahnschrift" panose="020B0502040204020203" pitchFamily="34" charset="0"/>
              </a:rPr>
              <a:t>Unidad 2: El legado clásico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AB7EFB-3ACC-4B7F-9DAE-2282F07E8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739" y="3930650"/>
            <a:ext cx="10253660" cy="165576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  <a:latin typeface="Bahnschrift" panose="020B0502040204020203" pitchFamily="34" charset="0"/>
              </a:rPr>
              <a:t>Historia – Séptimo Básico</a:t>
            </a:r>
          </a:p>
          <a:p>
            <a:pPr algn="just"/>
            <a:r>
              <a:rPr lang="es-ES" sz="3200" dirty="0">
                <a:solidFill>
                  <a:schemeClr val="bg1"/>
                </a:solidFill>
                <a:latin typeface="Bahnschrift" panose="020B0502040204020203" pitchFamily="34" charset="0"/>
              </a:rPr>
              <a:t>Profesor Abraham López</a:t>
            </a:r>
          </a:p>
          <a:p>
            <a:pPr algn="just"/>
            <a:r>
              <a:rPr lang="es-ES" sz="3200" dirty="0">
                <a:solidFill>
                  <a:schemeClr val="bg1"/>
                </a:solidFill>
                <a:latin typeface="Bahnschrift" panose="020B0502040204020203" pitchFamily="34" charset="0"/>
              </a:rPr>
              <a:t>OA: 06</a:t>
            </a:r>
          </a:p>
          <a:p>
            <a:pPr algn="just"/>
            <a:r>
              <a:rPr lang="es-ES" sz="3200" dirty="0">
                <a:solidFill>
                  <a:schemeClr val="bg1"/>
                </a:solidFill>
                <a:latin typeface="Bahnschrift" panose="020B0502040204020203" pitchFamily="34" charset="0"/>
              </a:rPr>
              <a:t>Clase </a:t>
            </a:r>
            <a:r>
              <a:rPr lang="es-ES" sz="3200" dirty="0" err="1">
                <a:solidFill>
                  <a:schemeClr val="bg1"/>
                </a:solidFill>
                <a:latin typeface="Bahnschrift" panose="020B0502040204020203" pitchFamily="34" charset="0"/>
              </a:rPr>
              <a:t>N°</a:t>
            </a:r>
            <a:r>
              <a:rPr lang="es-ES" sz="3200" dirty="0">
                <a:solidFill>
                  <a:schemeClr val="bg1"/>
                </a:solidFill>
                <a:latin typeface="Bahnschrift" panose="020B0502040204020203" pitchFamily="34" charset="0"/>
              </a:rPr>
              <a:t> 3-4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6" y="115193"/>
            <a:ext cx="11934817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07C3A8-02AE-4DC1-B13F-A6AA2ECA9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972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6139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08F97B-9A7D-46C5-8A2D-3761BAA0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solidFill>
                  <a:srgbClr val="FFFFFF"/>
                </a:solidFill>
                <a:latin typeface="Bahnschrift" panose="020B0502040204020203" pitchFamily="34" charset="0"/>
              </a:rPr>
              <a:t>La organización política en Atenas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BD904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5FB2C4-782D-4650-A22C-5A99505B1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66" y="2609331"/>
            <a:ext cx="6362299" cy="3789746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2000" dirty="0">
                <a:latin typeface="Bahnschrift" panose="020B0502040204020203" pitchFamily="34" charset="0"/>
              </a:rPr>
              <a:t>Demos (pueblo) </a:t>
            </a:r>
            <a:r>
              <a:rPr lang="es-ES" sz="2000" dirty="0" err="1">
                <a:latin typeface="Bahnschrift" panose="020B0502040204020203" pitchFamily="34" charset="0"/>
              </a:rPr>
              <a:t>cracia</a:t>
            </a:r>
            <a:r>
              <a:rPr lang="es-ES" sz="2000" dirty="0">
                <a:latin typeface="Bahnschrift" panose="020B0502040204020203" pitchFamily="34" charset="0"/>
              </a:rPr>
              <a:t> (poder/dominio)</a:t>
            </a:r>
          </a:p>
          <a:p>
            <a:pPr marL="0" indent="0" algn="just">
              <a:buNone/>
            </a:pPr>
            <a:endParaRPr lang="es-ES" sz="2000" dirty="0"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r>
              <a:rPr lang="es-ES" sz="2000" dirty="0">
                <a:latin typeface="Bahnschrift" panose="020B0502040204020203" pitchFamily="34" charset="0"/>
              </a:rPr>
              <a:t>Democracia:</a:t>
            </a:r>
          </a:p>
          <a:p>
            <a:pPr marL="0" indent="0" algn="just">
              <a:buNone/>
            </a:pPr>
            <a:r>
              <a:rPr lang="es-ES" sz="2000" dirty="0">
                <a:latin typeface="Bahnschrift" panose="020B0502040204020203" pitchFamily="34" charset="0"/>
              </a:rPr>
              <a:t>Forma de gobierno en la cual el poder político se distribuye entre los ciudadanos y las decisiones se toman según la opinión de las mayorías</a:t>
            </a:r>
          </a:p>
          <a:p>
            <a:pPr marL="0" indent="0" algn="just">
              <a:buNone/>
            </a:pPr>
            <a:endParaRPr lang="es-ES" sz="2000" dirty="0"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r>
              <a:rPr lang="es-ES" sz="2000" dirty="0">
                <a:latin typeface="Bahnschrift" panose="020B0502040204020203" pitchFamily="34" charset="0"/>
              </a:rPr>
              <a:t>La democracia ateniense restringió a un pequeño grupo la condición de ciudadanía  y desarrolló un sistema de participación directa.</a:t>
            </a:r>
          </a:p>
        </p:txBody>
      </p:sp>
      <p:pic>
        <p:nvPicPr>
          <p:cNvPr id="5" name="Imagen 4" descr="Imagen que contiene persona, grupo, foto, gente&#10;&#10;Descripción generada automáticamente">
            <a:extLst>
              <a:ext uri="{FF2B5EF4-FFF2-40B4-BE49-F238E27FC236}">
                <a16:creationId xmlns:a16="http://schemas.microsoft.com/office/drawing/2014/main" id="{1010C004-9DFD-457D-8010-B688EBAEC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458" b="-2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E5DF6BB-F876-498F-AE7E-6B1BA3D32F00}"/>
              </a:ext>
            </a:extLst>
          </p:cNvPr>
          <p:cNvSpPr txBox="1"/>
          <p:nvPr/>
        </p:nvSpPr>
        <p:spPr>
          <a:xfrm>
            <a:off x="9265737" y="6199022"/>
            <a:ext cx="24673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comedonchisciotte.org/grecia-in-difesa-della-democrazi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3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28 Conector recto">
            <a:extLst>
              <a:ext uri="{FF2B5EF4-FFF2-40B4-BE49-F238E27FC236}">
                <a16:creationId xmlns:a16="http://schemas.microsoft.com/office/drawing/2014/main" id="{0427FF27-6F69-4E85-8240-FF1B2F836A0E}"/>
              </a:ext>
            </a:extLst>
          </p:cNvPr>
          <p:cNvCxnSpPr/>
          <p:nvPr/>
        </p:nvCxnSpPr>
        <p:spPr>
          <a:xfrm>
            <a:off x="5029200" y="2930526"/>
            <a:ext cx="0" cy="1641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>
            <a:extLst>
              <a:ext uri="{FF2B5EF4-FFF2-40B4-BE49-F238E27FC236}">
                <a16:creationId xmlns:a16="http://schemas.microsoft.com/office/drawing/2014/main" id="{EB10A069-78FF-4709-AB98-342590EE69C3}"/>
              </a:ext>
            </a:extLst>
          </p:cNvPr>
          <p:cNvCxnSpPr/>
          <p:nvPr/>
        </p:nvCxnSpPr>
        <p:spPr>
          <a:xfrm>
            <a:off x="6672263" y="1809751"/>
            <a:ext cx="0" cy="682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>
            <a:extLst>
              <a:ext uri="{FF2B5EF4-FFF2-40B4-BE49-F238E27FC236}">
                <a16:creationId xmlns:a16="http://schemas.microsoft.com/office/drawing/2014/main" id="{3900B914-9B68-49DB-91CD-AF2E3E81880F}"/>
              </a:ext>
            </a:extLst>
          </p:cNvPr>
          <p:cNvCxnSpPr/>
          <p:nvPr/>
        </p:nvCxnSpPr>
        <p:spPr>
          <a:xfrm>
            <a:off x="5033963" y="1752601"/>
            <a:ext cx="0" cy="682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angular">
            <a:extLst>
              <a:ext uri="{FF2B5EF4-FFF2-40B4-BE49-F238E27FC236}">
                <a16:creationId xmlns:a16="http://schemas.microsoft.com/office/drawing/2014/main" id="{17D23C5F-776E-41A6-BA3C-B16C9E3B0BE6}"/>
              </a:ext>
            </a:extLst>
          </p:cNvPr>
          <p:cNvCxnSpPr>
            <a:stCxn id="3" idx="1"/>
          </p:cNvCxnSpPr>
          <p:nvPr/>
        </p:nvCxnSpPr>
        <p:spPr>
          <a:xfrm rot="10800000" flipV="1">
            <a:off x="2405064" y="1582738"/>
            <a:ext cx="777875" cy="912812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>
            <a:extLst>
              <a:ext uri="{FF2B5EF4-FFF2-40B4-BE49-F238E27FC236}">
                <a16:creationId xmlns:a16="http://schemas.microsoft.com/office/drawing/2014/main" id="{A2C456C3-7584-44E2-9C93-939D1494D0FA}"/>
              </a:ext>
            </a:extLst>
          </p:cNvPr>
          <p:cNvSpPr txBox="1"/>
          <p:nvPr/>
        </p:nvSpPr>
        <p:spPr>
          <a:xfrm>
            <a:off x="3233739" y="115888"/>
            <a:ext cx="5183187" cy="83185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b="1" dirty="0">
                <a:latin typeface="Arial Narrow" panose="020B0606020202030204" pitchFamily="34" charset="0"/>
              </a:rPr>
              <a:t>DEMOCRACIA ATENIENSE: INSTITUCIONES QUE LA CONFORMAN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AF48B862-8914-4F73-A5D0-9D0AA9ADCDE5}"/>
              </a:ext>
            </a:extLst>
          </p:cNvPr>
          <p:cNvSpPr txBox="1"/>
          <p:nvPr/>
        </p:nvSpPr>
        <p:spPr>
          <a:xfrm>
            <a:off x="3182938" y="1349376"/>
            <a:ext cx="5473700" cy="4667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b="1" dirty="0">
                <a:latin typeface="Arial Narrow" panose="020B0606020202030204" pitchFamily="34" charset="0"/>
              </a:rPr>
              <a:t>ECCLESIA O ASAMBLEA DE CIUDADANOS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6E361241-7DA4-4681-B939-181506E7E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939" y="1989138"/>
            <a:ext cx="884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1800">
                <a:latin typeface="Arial Narrow" panose="020B0606020202030204" pitchFamily="34" charset="0"/>
              </a:rPr>
              <a:t>Sorteo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1D7D589F-1910-4CF1-8D33-333F7B52D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863" y="2036763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1800">
                <a:latin typeface="Arial Narrow" panose="020B0606020202030204" pitchFamily="34" charset="0"/>
              </a:rPr>
              <a:t>Votación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90C40D08-2457-4830-93F7-5E996CC6B0D3}"/>
              </a:ext>
            </a:extLst>
          </p:cNvPr>
          <p:cNvSpPr txBox="1"/>
          <p:nvPr/>
        </p:nvSpPr>
        <p:spPr>
          <a:xfrm>
            <a:off x="1703389" y="2370138"/>
            <a:ext cx="2232025" cy="202406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1800" b="1" dirty="0">
                <a:latin typeface="Arial Narrow" panose="020B0606020202030204" pitchFamily="34" charset="0"/>
              </a:rPr>
              <a:t>CONSEJO O BULÉ</a:t>
            </a:r>
          </a:p>
          <a:p>
            <a:pPr algn="just" eaLnBrk="1" hangingPunct="1"/>
            <a:r>
              <a:rPr lang="es-CL" altLang="es-CL" sz="1800" b="1" dirty="0">
                <a:latin typeface="Arial Narrow" panose="020B0606020202030204" pitchFamily="34" charset="0"/>
              </a:rPr>
              <a:t>Compuesto por 500 miembros. Preparaban los asuntos que se debían votar en la asamblea. Vigilaban las finanzas públicas.</a:t>
            </a:r>
          </a:p>
        </p:txBody>
      </p:sp>
      <p:sp>
        <p:nvSpPr>
          <p:cNvPr id="10" name="9 CuadroTexto">
            <a:extLst>
              <a:ext uri="{FF2B5EF4-FFF2-40B4-BE49-F238E27FC236}">
                <a16:creationId xmlns:a16="http://schemas.microsoft.com/office/drawing/2014/main" id="{B8C31301-757B-4EAA-8CAC-F0D74DC8EF5F}"/>
              </a:ext>
            </a:extLst>
          </p:cNvPr>
          <p:cNvSpPr txBox="1"/>
          <p:nvPr/>
        </p:nvSpPr>
        <p:spPr>
          <a:xfrm>
            <a:off x="4278313" y="2379664"/>
            <a:ext cx="1511300" cy="6508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1800" b="1" dirty="0">
                <a:latin typeface="Arial Narrow" panose="020B0606020202030204" pitchFamily="34" charset="0"/>
              </a:rPr>
              <a:t>TRIBUNALES</a:t>
            </a:r>
          </a:p>
          <a:p>
            <a:pPr eaLnBrk="1" hangingPunct="1"/>
            <a:r>
              <a:rPr lang="es-CL" altLang="es-CL" sz="1800" b="1" dirty="0">
                <a:latin typeface="Arial Narrow" panose="020B0606020202030204" pitchFamily="34" charset="0"/>
              </a:rPr>
              <a:t>POPULARES</a:t>
            </a: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C50ED64D-994B-4F2D-8420-F37DB3E7377D}"/>
              </a:ext>
            </a:extLst>
          </p:cNvPr>
          <p:cNvSpPr txBox="1"/>
          <p:nvPr/>
        </p:nvSpPr>
        <p:spPr>
          <a:xfrm>
            <a:off x="6005513" y="2379664"/>
            <a:ext cx="1547812" cy="147478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1800" b="1" dirty="0">
                <a:latin typeface="Arial Narrow" panose="020B0606020202030204" pitchFamily="34" charset="0"/>
              </a:rPr>
              <a:t>ESTRATEGOS</a:t>
            </a:r>
          </a:p>
          <a:p>
            <a:pPr algn="just" eaLnBrk="1" hangingPunct="1"/>
            <a:r>
              <a:rPr lang="es-CL" altLang="es-CL" sz="1800" b="1" dirty="0">
                <a:latin typeface="Arial Narrow" panose="020B0606020202030204" pitchFamily="34" charset="0"/>
              </a:rPr>
              <a:t>Eran 10, elegidos por un año, jefes del Ejército.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22A924DA-1DA7-4902-B978-7BFF69887614}"/>
              </a:ext>
            </a:extLst>
          </p:cNvPr>
          <p:cNvSpPr txBox="1"/>
          <p:nvPr/>
        </p:nvSpPr>
        <p:spPr>
          <a:xfrm>
            <a:off x="7782186" y="2403475"/>
            <a:ext cx="2376487" cy="2032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1800" b="1" dirty="0">
                <a:latin typeface="Arial Narrow" panose="020B0606020202030204" pitchFamily="34" charset="0"/>
              </a:rPr>
              <a:t>ARCONTES</a:t>
            </a:r>
          </a:p>
          <a:p>
            <a:pPr algn="just" eaLnBrk="1" hangingPunct="1"/>
            <a:r>
              <a:rPr lang="es-CL" altLang="es-CL" sz="1800" b="1" dirty="0">
                <a:latin typeface="Arial Narrow" panose="020B0606020202030204" pitchFamily="34" charset="0"/>
              </a:rPr>
              <a:t>Eran 9 y se ocupaban de la administración. Elegidos  anualmente de entre 500 candidatos designados por la </a:t>
            </a:r>
            <a:r>
              <a:rPr lang="es-CL" altLang="es-CL" sz="1800" b="1" dirty="0" err="1">
                <a:latin typeface="Arial Narrow" panose="020B0606020202030204" pitchFamily="34" charset="0"/>
              </a:rPr>
              <a:t>Ecclesia</a:t>
            </a:r>
            <a:r>
              <a:rPr lang="es-CL" altLang="es-CL" sz="1800" b="1" dirty="0">
                <a:latin typeface="Arial Narrow" panose="020B0606020202030204" pitchFamily="34" charset="0"/>
              </a:rPr>
              <a:t>.</a:t>
            </a:r>
          </a:p>
        </p:txBody>
      </p:sp>
      <p:cxnSp>
        <p:nvCxnSpPr>
          <p:cNvPr id="16" name="15 Conector angular">
            <a:extLst>
              <a:ext uri="{FF2B5EF4-FFF2-40B4-BE49-F238E27FC236}">
                <a16:creationId xmlns:a16="http://schemas.microsoft.com/office/drawing/2014/main" id="{5AEB7EF3-4054-4947-8796-B8515380D9B5}"/>
              </a:ext>
            </a:extLst>
          </p:cNvPr>
          <p:cNvCxnSpPr>
            <a:cxnSpLocks noChangeShapeType="1"/>
            <a:stCxn id="3" idx="3"/>
            <a:endCxn id="12" idx="0"/>
          </p:cNvCxnSpPr>
          <p:nvPr/>
        </p:nvCxnSpPr>
        <p:spPr bwMode="auto">
          <a:xfrm>
            <a:off x="8656638" y="1582739"/>
            <a:ext cx="313792" cy="820736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24 CuadroTexto">
            <a:extLst>
              <a:ext uri="{FF2B5EF4-FFF2-40B4-BE49-F238E27FC236}">
                <a16:creationId xmlns:a16="http://schemas.microsoft.com/office/drawing/2014/main" id="{F137AE66-C1BF-4282-B779-CE1488362CE0}"/>
              </a:ext>
            </a:extLst>
          </p:cNvPr>
          <p:cNvSpPr txBox="1"/>
          <p:nvPr/>
        </p:nvSpPr>
        <p:spPr>
          <a:xfrm>
            <a:off x="1703389" y="4787900"/>
            <a:ext cx="2574925" cy="1474788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L" altLang="es-CL" sz="1800" b="1">
                <a:latin typeface="Arial Narrow" panose="020B0606020202030204" pitchFamily="34" charset="0"/>
              </a:rPr>
              <a:t>Heliea. </a:t>
            </a:r>
            <a:r>
              <a:rPr lang="es-CL" altLang="es-CL" sz="1800">
                <a:latin typeface="Arial Narrow" panose="020B0606020202030204" pitchFamily="34" charset="0"/>
              </a:rPr>
              <a:t>Tribunales compuestos por 5.000 heliastas. Dictaminaban sentencias en delitos que no fueran de sangre.</a:t>
            </a:r>
          </a:p>
        </p:txBody>
      </p:sp>
      <p:sp>
        <p:nvSpPr>
          <p:cNvPr id="26" name="25 CuadroTexto">
            <a:extLst>
              <a:ext uri="{FF2B5EF4-FFF2-40B4-BE49-F238E27FC236}">
                <a16:creationId xmlns:a16="http://schemas.microsoft.com/office/drawing/2014/main" id="{C7C26C4A-0EEA-4673-8802-514E974C2B9D}"/>
              </a:ext>
            </a:extLst>
          </p:cNvPr>
          <p:cNvSpPr txBox="1"/>
          <p:nvPr/>
        </p:nvSpPr>
        <p:spPr>
          <a:xfrm>
            <a:off x="4794251" y="4787901"/>
            <a:ext cx="2614613" cy="174942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800" b="1">
                <a:latin typeface="Arial Narrow" panose="020B0606020202030204" pitchFamily="34" charset="0"/>
              </a:rPr>
              <a:t>Tribunal de los Efestas</a:t>
            </a:r>
            <a:r>
              <a:rPr lang="es-CL" altLang="es-CL" sz="1800">
                <a:latin typeface="Arial Narrow" panose="020B0606020202030204" pitchFamily="34" charset="0"/>
              </a:rPr>
              <a:t>.</a:t>
            </a:r>
          </a:p>
          <a:p>
            <a:pPr algn="ctr" eaLnBrk="1" hangingPunct="1"/>
            <a:r>
              <a:rPr lang="es-CL" altLang="es-CL" sz="1800">
                <a:latin typeface="Arial Narrow" panose="020B0606020202030204" pitchFamily="34" charset="0"/>
              </a:rPr>
              <a:t>Compuesto por 51 ciudadanos que juzgaban crímenes involuntarios o cometidos en contra de extranjeros y esclavos.</a:t>
            </a:r>
          </a:p>
        </p:txBody>
      </p:sp>
      <p:sp>
        <p:nvSpPr>
          <p:cNvPr id="27" name="26 CuadroTexto">
            <a:extLst>
              <a:ext uri="{FF2B5EF4-FFF2-40B4-BE49-F238E27FC236}">
                <a16:creationId xmlns:a16="http://schemas.microsoft.com/office/drawing/2014/main" id="{8689E82C-8C54-4BD6-BCE2-F2EE781BB38E}"/>
              </a:ext>
            </a:extLst>
          </p:cNvPr>
          <p:cNvSpPr txBox="1"/>
          <p:nvPr/>
        </p:nvSpPr>
        <p:spPr>
          <a:xfrm>
            <a:off x="7878764" y="4997450"/>
            <a:ext cx="2573337" cy="12001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L" altLang="es-CL" sz="1800" b="1">
                <a:latin typeface="Arial Narrow" panose="020B0606020202030204" pitchFamily="34" charset="0"/>
              </a:rPr>
              <a:t>Areópago. </a:t>
            </a:r>
            <a:r>
              <a:rPr lang="es-CL" altLang="es-CL" sz="1800">
                <a:latin typeface="Arial Narrow" panose="020B0606020202030204" pitchFamily="34" charset="0"/>
              </a:rPr>
              <a:t>Tribunal de ex arcontes. Tenían atribuciones en materia criminal.</a:t>
            </a:r>
          </a:p>
        </p:txBody>
      </p:sp>
      <p:grpSp>
        <p:nvGrpSpPr>
          <p:cNvPr id="5" name="40 Grupo">
            <a:extLst>
              <a:ext uri="{FF2B5EF4-FFF2-40B4-BE49-F238E27FC236}">
                <a16:creationId xmlns:a16="http://schemas.microsoft.com/office/drawing/2014/main" id="{869238A8-68BB-421E-A9AA-9D31E9F15488}"/>
              </a:ext>
            </a:extLst>
          </p:cNvPr>
          <p:cNvGrpSpPr>
            <a:grpSpLocks/>
          </p:cNvGrpSpPr>
          <p:nvPr/>
        </p:nvGrpSpPr>
        <p:grpSpPr bwMode="auto">
          <a:xfrm>
            <a:off x="2566988" y="4572000"/>
            <a:ext cx="3744912" cy="215900"/>
            <a:chOff x="1043608" y="4797152"/>
            <a:chExt cx="3744416" cy="216024"/>
          </a:xfrm>
        </p:grpSpPr>
        <p:grpSp>
          <p:nvGrpSpPr>
            <p:cNvPr id="22547" name="37 Grupo">
              <a:extLst>
                <a:ext uri="{FF2B5EF4-FFF2-40B4-BE49-F238E27FC236}">
                  <a16:creationId xmlns:a16="http://schemas.microsoft.com/office/drawing/2014/main" id="{1E4F94EC-2DAA-4245-A68E-2DF924850A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3608" y="4797152"/>
              <a:ext cx="3744416" cy="200000"/>
              <a:chOff x="1043608" y="4797152"/>
              <a:chExt cx="3744416" cy="200000"/>
            </a:xfrm>
          </p:grpSpPr>
          <p:cxnSp>
            <p:nvCxnSpPr>
              <p:cNvPr id="31" name="30 Conector recto">
                <a:extLst>
                  <a:ext uri="{FF2B5EF4-FFF2-40B4-BE49-F238E27FC236}">
                    <a16:creationId xmlns:a16="http://schemas.microsoft.com/office/drawing/2014/main" id="{00AC555F-8D63-49AA-A778-91F3032E25FE}"/>
                  </a:ext>
                </a:extLst>
              </p:cNvPr>
              <p:cNvCxnSpPr/>
              <p:nvPr/>
            </p:nvCxnSpPr>
            <p:spPr>
              <a:xfrm>
                <a:off x="1043608" y="4797152"/>
                <a:ext cx="37444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Conector recto">
                <a:extLst>
                  <a:ext uri="{FF2B5EF4-FFF2-40B4-BE49-F238E27FC236}">
                    <a16:creationId xmlns:a16="http://schemas.microsoft.com/office/drawing/2014/main" id="{B1D9E50E-DF93-40C8-948D-FD172930C653}"/>
                  </a:ext>
                </a:extLst>
              </p:cNvPr>
              <p:cNvCxnSpPr/>
              <p:nvPr/>
            </p:nvCxnSpPr>
            <p:spPr>
              <a:xfrm>
                <a:off x="4788024" y="4797152"/>
                <a:ext cx="0" cy="2001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34 Conector recto">
              <a:extLst>
                <a:ext uri="{FF2B5EF4-FFF2-40B4-BE49-F238E27FC236}">
                  <a16:creationId xmlns:a16="http://schemas.microsoft.com/office/drawing/2014/main" id="{F176F979-E1A8-4B13-906A-C3504D7E747D}"/>
                </a:ext>
              </a:extLst>
            </p:cNvPr>
            <p:cNvCxnSpPr/>
            <p:nvPr/>
          </p:nvCxnSpPr>
          <p:spPr>
            <a:xfrm flipH="1">
              <a:off x="1043608" y="4797152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8" grpId="0"/>
      <p:bldP spid="9" grpId="0" animBg="1"/>
      <p:bldP spid="10" grpId="0" animBg="1"/>
      <p:bldP spid="11" grpId="0" animBg="1"/>
      <p:bldP spid="12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B5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15F03DE-BD2B-4294-98D0-59646E3CB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012" y="778299"/>
            <a:ext cx="725871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C8DCEB0-3A93-4A2B-8454-881ACC846C53}"/>
              </a:ext>
            </a:extLst>
          </p:cNvPr>
          <p:cNvSpPr/>
          <p:nvPr/>
        </p:nvSpPr>
        <p:spPr>
          <a:xfrm>
            <a:off x="8096250" y="1924050"/>
            <a:ext cx="3162300" cy="311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latin typeface="Bahnschrift" panose="020B0502040204020203" pitchFamily="34" charset="0"/>
              </a:rPr>
              <a:t>Si comparamos esta organización con nuestra sociedad ¿En qué se diferencian?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5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Elementos multimedia en línea 1" title="Democracia griega, elecciones por sorteo">
            <a:hlinkClick r:id="" action="ppaction://media"/>
            <a:extLst>
              <a:ext uri="{FF2B5EF4-FFF2-40B4-BE49-F238E27FC236}">
                <a16:creationId xmlns:a16="http://schemas.microsoft.com/office/drawing/2014/main" id="{00439706-953D-4112-826E-D0500E6343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2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49D2FF-AD87-4484-85E2-78B80D23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35" y="1250575"/>
            <a:ext cx="4604274" cy="4163210"/>
          </a:xfrm>
        </p:spPr>
        <p:txBody>
          <a:bodyPr anchor="ctr">
            <a:normAutofit/>
          </a:bodyPr>
          <a:lstStyle/>
          <a:p>
            <a:r>
              <a:rPr lang="es-ES" sz="5600">
                <a:solidFill>
                  <a:schemeClr val="bg1"/>
                </a:solidFill>
              </a:rPr>
              <a:t>Desarrollemos en clase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C57604-0CFD-4023-B9BD-107166A25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476" y="1100949"/>
            <a:ext cx="4996593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E28AF1-D073-4098-BE33-69DAC8591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3224" y="860612"/>
            <a:ext cx="4797909" cy="5023821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  <a:latin typeface="Bahnschrift" panose="020B0502040204020203" pitchFamily="34" charset="0"/>
              </a:rPr>
              <a:t>Según el video:</a:t>
            </a:r>
          </a:p>
          <a:p>
            <a:endParaRPr lang="es-ES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r>
              <a:rPr lang="es-ES" dirty="0">
                <a:solidFill>
                  <a:schemeClr val="bg1"/>
                </a:solidFill>
                <a:latin typeface="Bahnschrift" panose="020B0502040204020203" pitchFamily="34" charset="0"/>
              </a:rPr>
              <a:t>¿Cómo se escogían los cargos públicos en Grecia?</a:t>
            </a:r>
          </a:p>
          <a:p>
            <a:endParaRPr lang="es-ES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r>
              <a:rPr lang="es-ES" dirty="0">
                <a:solidFill>
                  <a:schemeClr val="bg1"/>
                </a:solidFill>
                <a:latin typeface="Bahnschrift" panose="020B0502040204020203" pitchFamily="34" charset="0"/>
              </a:rPr>
              <a:t>¿Cómo se eligen en la actualidad?</a:t>
            </a:r>
          </a:p>
          <a:p>
            <a:endParaRPr lang="es-ES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endParaRPr lang="es-ES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r>
              <a:rPr lang="es-ES" dirty="0">
                <a:solidFill>
                  <a:schemeClr val="bg1"/>
                </a:solidFill>
                <a:latin typeface="Bahnschrift" panose="020B0502040204020203" pitchFamily="34" charset="0"/>
              </a:rPr>
              <a:t>¿Crees que un sistema como el </a:t>
            </a:r>
            <a:r>
              <a:rPr lang="es-ES" dirty="0" err="1">
                <a:solidFill>
                  <a:schemeClr val="bg1"/>
                </a:solidFill>
                <a:latin typeface="Bahnschrift" panose="020B0502040204020203" pitchFamily="34" charset="0"/>
              </a:rPr>
              <a:t>kleroterion</a:t>
            </a:r>
            <a:r>
              <a:rPr lang="es-ES" dirty="0">
                <a:solidFill>
                  <a:schemeClr val="bg1"/>
                </a:solidFill>
                <a:latin typeface="Bahnschrift" panose="020B0502040204020203" pitchFamily="34" charset="0"/>
              </a:rPr>
              <a:t> funcionaria en la actualidad? </a:t>
            </a:r>
          </a:p>
        </p:txBody>
      </p:sp>
    </p:spTree>
    <p:extLst>
      <p:ext uri="{BB962C8B-B14F-4D97-AF65-F5344CB8AC3E}">
        <p14:creationId xmlns:p14="http://schemas.microsoft.com/office/powerpoint/2010/main" val="3558686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9204FB-E843-4739-9E0F-CBFEC1CB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Actividad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7E3A58-33BA-4B78-AE5C-4CCAA2090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269" y="583616"/>
            <a:ext cx="6594189" cy="552057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dirty="0">
                <a:solidFill>
                  <a:srgbClr val="FFFFFF"/>
                </a:solidFill>
                <a:latin typeface="Bahnschrift" panose="020B0502040204020203" pitchFamily="34" charset="0"/>
              </a:rPr>
              <a:t>¿Qué diferencias existen entre la democracia ateniense y la democracia actual?</a:t>
            </a:r>
          </a:p>
          <a:p>
            <a:pPr marL="0" indent="0" algn="just">
              <a:buNone/>
            </a:pPr>
            <a:endParaRPr lang="es-ES" dirty="0">
              <a:solidFill>
                <a:srgbClr val="FFFFFF"/>
              </a:solidFill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r>
              <a:rPr lang="es-ES" dirty="0">
                <a:solidFill>
                  <a:srgbClr val="FFFFFF"/>
                </a:solidFill>
                <a:latin typeface="Bahnschrift" panose="020B0502040204020203" pitchFamily="34" charset="0"/>
              </a:rPr>
              <a:t>¿Cómo crees que estas diferencias se relacionan con la manera en que se organiza nuestra sociedad?</a:t>
            </a:r>
          </a:p>
          <a:p>
            <a:pPr marL="0" indent="0" algn="just">
              <a:buNone/>
            </a:pPr>
            <a:endParaRPr lang="es-ES" dirty="0">
              <a:solidFill>
                <a:srgbClr val="FFFFFF"/>
              </a:solidFill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r>
              <a:rPr lang="es-ES" dirty="0">
                <a:solidFill>
                  <a:srgbClr val="FFFFFF"/>
                </a:solidFill>
                <a:latin typeface="Bahnschrift" panose="020B0502040204020203" pitchFamily="34" charset="0"/>
              </a:rPr>
              <a:t>Próxima clase:</a:t>
            </a:r>
          </a:p>
          <a:p>
            <a:pPr marL="0" indent="0" algn="just">
              <a:buNone/>
            </a:pPr>
            <a:r>
              <a:rPr lang="es-ES" dirty="0">
                <a:solidFill>
                  <a:srgbClr val="FFFFFF"/>
                </a:solidFill>
                <a:latin typeface="Bahnschrift" panose="020B0502040204020203" pitchFamily="34" charset="0"/>
              </a:rPr>
              <a:t>Indaga sobre el concepto de </a:t>
            </a:r>
            <a:r>
              <a:rPr lang="es-ES" dirty="0" err="1">
                <a:solidFill>
                  <a:srgbClr val="FFFFFF"/>
                </a:solidFill>
                <a:latin typeface="Bahnschrift" panose="020B0502040204020203" pitchFamily="34" charset="0"/>
              </a:rPr>
              <a:t>Areté</a:t>
            </a:r>
            <a:r>
              <a:rPr lang="es-ES" dirty="0">
                <a:solidFill>
                  <a:srgbClr val="FFFFFF"/>
                </a:solidFill>
                <a:latin typeface="Bahnschrift" panose="020B0502040204020203" pitchFamily="34" charset="0"/>
              </a:rPr>
              <a:t> griego.</a:t>
            </a:r>
          </a:p>
        </p:txBody>
      </p:sp>
    </p:spTree>
    <p:extLst>
      <p:ext uri="{BB962C8B-B14F-4D97-AF65-F5344CB8AC3E}">
        <p14:creationId xmlns:p14="http://schemas.microsoft.com/office/powerpoint/2010/main" val="2310484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9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7E2F36-089A-4BA3-B6EE-73C1950F0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1824" y="1367673"/>
            <a:ext cx="4375151" cy="2665509"/>
          </a:xfrm>
        </p:spPr>
        <p:txBody>
          <a:bodyPr>
            <a:normAutofit/>
          </a:bodyPr>
          <a:lstStyle/>
          <a:p>
            <a:pPr algn="r"/>
            <a:r>
              <a:rPr lang="es-CL" sz="2900" dirty="0">
                <a:solidFill>
                  <a:schemeClr val="bg1"/>
                </a:solidFill>
              </a:rPr>
              <a:t>Complementa tu aprendizaje con el siguiente resumen sobre las principales etapas de la Historia griega</a:t>
            </a:r>
          </a:p>
        </p:txBody>
      </p:sp>
      <p:pic>
        <p:nvPicPr>
          <p:cNvPr id="5" name="Imagen 4" descr="Un grupo de personas junto a un caballo&#10;&#10;Descripción generada automáticamente con confianza baja">
            <a:extLst>
              <a:ext uri="{FF2B5EF4-FFF2-40B4-BE49-F238E27FC236}">
                <a16:creationId xmlns:a16="http://schemas.microsoft.com/office/drawing/2014/main" id="{20101468-FFB3-4469-9E1F-F40F31CE40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539" r="31380" b="-2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27" name="Freeform: Shape 21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3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558B5C-2A5E-481A-9748-55869545BFAF}"/>
              </a:ext>
            </a:extLst>
          </p:cNvPr>
          <p:cNvSpPr txBox="1"/>
          <p:nvPr/>
        </p:nvSpPr>
        <p:spPr>
          <a:xfrm>
            <a:off x="9724658" y="6657945"/>
            <a:ext cx="24673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3" tooltip="https://historia-biografia.com/historia-de-la-guerra-de-troy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C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01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14">
            <a:extLst>
              <a:ext uri="{FF2B5EF4-FFF2-40B4-BE49-F238E27FC236}">
                <a16:creationId xmlns:a16="http://schemas.microsoft.com/office/drawing/2014/main" id="{4F0CCC29-1ADF-400B-B2E2-87AE5F0F3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BD9615F1-E1A8-4B27-A6A8-4F50A77B2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BE138890-F764-4F96-86CE-30B4D8713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7BED5C4-8AD8-4DB6-ABAE-889578908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27427" y="99026"/>
            <a:ext cx="4652203" cy="2814583"/>
          </a:xfrm>
          <a:prstGeom prst="rect">
            <a:avLst/>
          </a:prstGeom>
        </p:spPr>
      </p:pic>
      <p:pic>
        <p:nvPicPr>
          <p:cNvPr id="8" name="Imagen 7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D1B5FB56-4301-4AC3-9F11-2B3C43F58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57535" y="3206334"/>
            <a:ext cx="5424200" cy="321383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1 CuadroTexto">
            <a:extLst>
              <a:ext uri="{FF2B5EF4-FFF2-40B4-BE49-F238E27FC236}">
                <a16:creationId xmlns:a16="http://schemas.microsoft.com/office/drawing/2014/main" id="{4F7C4302-2148-4C68-A9B9-B61B73639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35" y="420625"/>
            <a:ext cx="5074368" cy="17787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CL" sz="3200" b="1" dirty="0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rPr>
              <a:t>GRECIA: ÉPOCA ARCAICA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CL" sz="3200" b="1" dirty="0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rPr>
              <a:t>SIGLO VIII a. de C. HASTA EL 490 a. de C</a:t>
            </a:r>
            <a:r>
              <a:rPr lang="en-US" altLang="es-CL" sz="4400" b="1" dirty="0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201D4C1C-C222-4DED-9761-98EF5847F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269" y="2417043"/>
            <a:ext cx="6515100" cy="39766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marL="45720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CL" altLang="es-CL" sz="2000" dirty="0">
                <a:solidFill>
                  <a:schemeClr val="bg1"/>
                </a:solidFill>
                <a:latin typeface="Bahnschrift" panose="020B0502040204020203" pitchFamily="34" charset="0"/>
                <a:cs typeface="+mn-cs"/>
              </a:rPr>
              <a:t>Primeros Juegos Olímpicos.</a:t>
            </a:r>
          </a:p>
          <a:p>
            <a:pPr marL="45720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CL" altLang="es-CL" sz="2000" dirty="0">
                <a:solidFill>
                  <a:schemeClr val="bg1"/>
                </a:solidFill>
                <a:latin typeface="Bahnschrift" panose="020B0502040204020203" pitchFamily="34" charset="0"/>
                <a:cs typeface="+mn-cs"/>
              </a:rPr>
              <a:t>Fundación de colonias en las márgenes del Mediterráneo.</a:t>
            </a:r>
          </a:p>
          <a:p>
            <a:pPr marL="45720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CL" altLang="es-CL" sz="2000" dirty="0">
                <a:solidFill>
                  <a:schemeClr val="bg1"/>
                </a:solidFill>
                <a:latin typeface="Bahnschrift" panose="020B0502040204020203" pitchFamily="34" charset="0"/>
                <a:cs typeface="+mn-cs"/>
              </a:rPr>
              <a:t>Primer vestigio de difusión de la escritura.</a:t>
            </a:r>
          </a:p>
          <a:p>
            <a:pPr marL="45720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CL" altLang="es-CL" sz="2000" b="1" dirty="0">
                <a:solidFill>
                  <a:schemeClr val="bg1"/>
                </a:solidFill>
                <a:latin typeface="Bahnschrift" panose="020B0502040204020203" pitchFamily="34" charset="0"/>
                <a:cs typeface="+mn-cs"/>
              </a:rPr>
              <a:t>Leyes de Solón </a:t>
            </a:r>
            <a:r>
              <a:rPr lang="es-CL" altLang="es-CL" sz="2000" dirty="0">
                <a:solidFill>
                  <a:schemeClr val="bg1"/>
                </a:solidFill>
                <a:latin typeface="Bahnschrift" panose="020B0502040204020203" pitchFamily="34" charset="0"/>
                <a:cs typeface="+mn-cs"/>
              </a:rPr>
              <a:t>en Atenas.</a:t>
            </a:r>
          </a:p>
          <a:p>
            <a:pPr marL="45720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CL" altLang="es-CL" sz="2000" dirty="0">
                <a:solidFill>
                  <a:schemeClr val="bg1"/>
                </a:solidFill>
                <a:latin typeface="Bahnschrift" panose="020B0502040204020203" pitchFamily="34" charset="0"/>
                <a:cs typeface="+mn-cs"/>
              </a:rPr>
              <a:t>Tiranías  de gobiernos.</a:t>
            </a:r>
          </a:p>
          <a:p>
            <a:pPr marL="45720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CL" altLang="es-CL" sz="2000" b="1" dirty="0">
                <a:solidFill>
                  <a:schemeClr val="bg1"/>
                </a:solidFill>
                <a:latin typeface="Bahnschrift" panose="020B0502040204020203" pitchFamily="34" charset="0"/>
                <a:cs typeface="+mn-cs"/>
              </a:rPr>
              <a:t>Reforma de Clístenes </a:t>
            </a:r>
            <a:r>
              <a:rPr lang="es-CL" altLang="es-CL" sz="2000" dirty="0">
                <a:solidFill>
                  <a:schemeClr val="bg1"/>
                </a:solidFill>
                <a:latin typeface="Bahnschrift" panose="020B0502040204020203" pitchFamily="34" charset="0"/>
                <a:cs typeface="+mn-cs"/>
              </a:rPr>
              <a:t>en Atenas.</a:t>
            </a:r>
          </a:p>
          <a:p>
            <a:pPr marL="45720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CL" altLang="es-CL" sz="2000" dirty="0">
                <a:solidFill>
                  <a:schemeClr val="bg1"/>
                </a:solidFill>
                <a:latin typeface="Bahnschrift" panose="020B0502040204020203" pitchFamily="34" charset="0"/>
                <a:cs typeface="+mn-cs"/>
              </a:rPr>
              <a:t>Personajes:</a:t>
            </a:r>
          </a:p>
          <a:p>
            <a:pPr marL="45720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CL" altLang="es-CL" sz="2000" dirty="0">
                <a:solidFill>
                  <a:schemeClr val="bg1"/>
                </a:solidFill>
                <a:latin typeface="Bahnschrift" panose="020B0502040204020203" pitchFamily="34" charset="0"/>
                <a:cs typeface="+mn-cs"/>
              </a:rPr>
              <a:t>Homero: poeta</a:t>
            </a:r>
          </a:p>
          <a:p>
            <a:pPr marL="45720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CL" altLang="es-CL" sz="2000" dirty="0">
                <a:solidFill>
                  <a:schemeClr val="bg1"/>
                </a:solidFill>
                <a:latin typeface="Bahnschrift" panose="020B0502040204020203" pitchFamily="34" charset="0"/>
                <a:cs typeface="+mn-cs"/>
              </a:rPr>
              <a:t>Tales de Mileto: filósofo</a:t>
            </a:r>
          </a:p>
          <a:p>
            <a:pPr marL="45720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CL" altLang="es-CL" sz="2000" dirty="0">
                <a:solidFill>
                  <a:schemeClr val="bg1"/>
                </a:solidFill>
                <a:latin typeface="Bahnschrift" panose="020B0502040204020203" pitchFamily="34" charset="0"/>
                <a:cs typeface="+mn-cs"/>
              </a:rPr>
              <a:t>Pitágoras: matemático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s-CL" sz="1050" dirty="0">
              <a:solidFill>
                <a:schemeClr val="bg1"/>
              </a:solidFill>
              <a:latin typeface="+mn-lt"/>
              <a:cs typeface="+mn-cs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s-CL" sz="105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E7C73F-4BC6-49A3-81D8-E1E6900CA536}"/>
              </a:ext>
            </a:extLst>
          </p:cNvPr>
          <p:cNvSpPr txBox="1"/>
          <p:nvPr/>
        </p:nvSpPr>
        <p:spPr>
          <a:xfrm>
            <a:off x="9230307" y="3212787"/>
            <a:ext cx="221406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www.tispain.com/2012/08/nacimiento-del-movimiento-olimpic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ES" sz="7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D569D6DD-4306-44EE-92D6-1BCF4AADB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228600"/>
            <a:ext cx="31686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3200" b="1">
                <a:latin typeface="Arial Narrow" panose="020B0606020202030204" pitchFamily="34" charset="0"/>
              </a:rPr>
              <a:t>ÉPOCA  CLÁSICA</a:t>
            </a:r>
          </a:p>
          <a:p>
            <a:pPr algn="ctr" eaLnBrk="1" hangingPunct="1"/>
            <a:r>
              <a:rPr lang="es-CL" altLang="es-CL" sz="1400" b="1">
                <a:latin typeface="Arial Narrow" panose="020B0606020202030204" pitchFamily="34" charset="0"/>
              </a:rPr>
              <a:t>Desde el 490 a. de C. hasta el 336 a. de C.</a:t>
            </a:r>
            <a:endParaRPr lang="es-CL" altLang="es-CL" sz="14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1C32F4DA-1160-4F38-815B-C9AC06DCF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10" y="1472665"/>
            <a:ext cx="574949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1800" dirty="0">
                <a:latin typeface="Bahnschrift" panose="020B0502040204020203" pitchFamily="34" charset="0"/>
              </a:rPr>
              <a:t>Guerras Médicas, los persas fueron rechazados en Maratón y derrotados en Salamina y Platea (479 a. de C.).</a:t>
            </a:r>
          </a:p>
          <a:p>
            <a:pPr algn="just" eaLnBrk="1" hangingPunct="1"/>
            <a:endParaRPr lang="es-CL" altLang="es-CL" sz="10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1800" dirty="0">
                <a:latin typeface="Bahnschrift" panose="020B0502040204020203" pitchFamily="34" charset="0"/>
              </a:rPr>
              <a:t>Pericles, líder de la Atenas democrática.</a:t>
            </a:r>
          </a:p>
          <a:p>
            <a:pPr algn="just" eaLnBrk="1" hangingPunct="1"/>
            <a:endParaRPr lang="es-CL" altLang="es-CL" sz="10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1800" dirty="0">
                <a:latin typeface="Bahnschrift" panose="020B0502040204020203" pitchFamily="34" charset="0"/>
              </a:rPr>
              <a:t>Guerra del Peloponeso (431 al 404 a. de C.) y hegemonía de Esparta (404 al 371 a. de C.).</a:t>
            </a:r>
          </a:p>
          <a:p>
            <a:pPr algn="just" eaLnBrk="1" hangingPunct="1"/>
            <a:endParaRPr lang="es-CL" altLang="es-CL" sz="10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1800" dirty="0">
                <a:latin typeface="Bahnschrift" panose="020B0502040204020203" pitchFamily="34" charset="0"/>
              </a:rPr>
              <a:t>Filipo de Macedonia conquistó las polis griegas.</a:t>
            </a:r>
          </a:p>
          <a:p>
            <a:pPr algn="just" eaLnBrk="1" hangingPunct="1"/>
            <a:endParaRPr lang="es-CL" altLang="es-CL" sz="10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1800" dirty="0">
                <a:latin typeface="Bahnschrift" panose="020B0502040204020203" pitchFamily="34" charset="0"/>
              </a:rPr>
              <a:t>Personajes:</a:t>
            </a:r>
          </a:p>
          <a:p>
            <a:pPr algn="just" eaLnBrk="1" hangingPunct="1"/>
            <a:endParaRPr lang="es-CL" altLang="es-CL" sz="10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s-CL" altLang="es-CL" sz="1800" dirty="0">
                <a:latin typeface="Bahnschrift" panose="020B0502040204020203" pitchFamily="34" charset="0"/>
              </a:rPr>
              <a:t>Esquilo, Sófocles y Eurípides: escritores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s-CL" altLang="es-CL" sz="1800" dirty="0">
                <a:latin typeface="Bahnschrift" panose="020B0502040204020203" pitchFamily="34" charset="0"/>
              </a:rPr>
              <a:t>Heródoto: historiador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s-CL" altLang="es-CL" sz="1800" dirty="0">
                <a:latin typeface="Bahnschrift" panose="020B0502040204020203" pitchFamily="34" charset="0"/>
              </a:rPr>
              <a:t>Sócrates y Platón: filósofos</a:t>
            </a:r>
            <a:endParaRPr lang="es-CL" altLang="es-CL" sz="18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eaLnBrk="1" hangingPunct="1"/>
            <a:endParaRPr lang="es-CL" altLang="es-CL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FCF347D-261F-4051-9E01-4483AC582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34" y="425450"/>
            <a:ext cx="4402137" cy="300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974D52AA-8265-476B-9E18-DDFCF2274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33" y="3612102"/>
            <a:ext cx="4402138" cy="2970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>
            <a:extLst>
              <a:ext uri="{FF2B5EF4-FFF2-40B4-BE49-F238E27FC236}">
                <a16:creationId xmlns:a16="http://schemas.microsoft.com/office/drawing/2014/main" id="{A0DA62AD-1158-49DF-8BAB-288FCF7C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046" y="3071166"/>
            <a:ext cx="2447925" cy="3667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800" b="1" dirty="0">
                <a:latin typeface="Arial Narrow" panose="020B0606020202030204" pitchFamily="34" charset="0"/>
              </a:rPr>
              <a:t>GUERRAS MÉDICAS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F45E95A7-A8A6-4E99-92BC-669543F8A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0988" y="5029456"/>
            <a:ext cx="1368425" cy="36671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SÓCRATES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0FDC9CF0-444A-404B-9981-F7C1BBDA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1262" y="5307738"/>
            <a:ext cx="1055688" cy="36671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PLATÓN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B056A7E7-8FCE-4C86-A508-2B1F1FD53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437" y="588169"/>
            <a:ext cx="40338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3200" b="1" dirty="0">
                <a:latin typeface="Arial Narrow" panose="020B0606020202030204" pitchFamily="34" charset="0"/>
              </a:rPr>
              <a:t>ÉPOCA  HELENÍSTICA</a:t>
            </a:r>
          </a:p>
          <a:p>
            <a:pPr algn="ctr" eaLnBrk="1" hangingPunct="1"/>
            <a:r>
              <a:rPr lang="es-CL" altLang="es-CL" sz="1400" b="1" dirty="0">
                <a:latin typeface="Arial Narrow" panose="020B0606020202030204" pitchFamily="34" charset="0"/>
              </a:rPr>
              <a:t>Desde el 336 a. de C. hasta el 31 a. de C.</a:t>
            </a:r>
            <a:endParaRPr lang="es-CL" altLang="es-CL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45F2B2B4-C2A7-49FF-A798-BD55935C6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262" y="1706237"/>
            <a:ext cx="626604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1800" dirty="0">
                <a:latin typeface="Bahnschrift" panose="020B0502040204020203" pitchFamily="34" charset="0"/>
              </a:rPr>
              <a:t>Imperio de Alejandro Magno.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s-CL" altLang="es-CL" sz="18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1800" dirty="0">
                <a:latin typeface="Bahnschrift" panose="020B0502040204020203" pitchFamily="34" charset="0"/>
              </a:rPr>
              <a:t>Creación de la biblioteca de Alejandría.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s-CL" altLang="es-CL" sz="18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1800" dirty="0">
                <a:latin typeface="Bahnschrift" panose="020B0502040204020203" pitchFamily="34" charset="0"/>
              </a:rPr>
              <a:t>Macedonia se convirtió en provincia  romana.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s-CL" altLang="es-CL" sz="18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1800" dirty="0">
                <a:latin typeface="Bahnschrift" panose="020B0502040204020203" pitchFamily="34" charset="0"/>
              </a:rPr>
              <a:t>Grecia es conquistada por Roma.</a:t>
            </a:r>
          </a:p>
          <a:p>
            <a:pPr algn="just" eaLnBrk="1" hangingPunct="1"/>
            <a:endParaRPr lang="es-CL" altLang="es-CL" sz="18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1800" dirty="0">
                <a:latin typeface="Bahnschrift" panose="020B0502040204020203" pitchFamily="34" charset="0"/>
              </a:rPr>
              <a:t>Octavio tuvo la victoria  en </a:t>
            </a:r>
            <a:r>
              <a:rPr lang="es-CL" altLang="es-CL" sz="1800" dirty="0" err="1">
                <a:latin typeface="Bahnschrift" panose="020B0502040204020203" pitchFamily="34" charset="0"/>
              </a:rPr>
              <a:t>Actium</a:t>
            </a:r>
            <a:r>
              <a:rPr lang="es-CL" altLang="es-CL" sz="1800" dirty="0">
                <a:latin typeface="Bahnschrift" panose="020B0502040204020203" pitchFamily="34" charset="0"/>
              </a:rPr>
              <a:t>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s-CL" altLang="es-CL" sz="18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1800" dirty="0">
                <a:latin typeface="Bahnschrift" panose="020B0502040204020203" pitchFamily="34" charset="0"/>
              </a:rPr>
              <a:t>Personajes:</a:t>
            </a:r>
          </a:p>
          <a:p>
            <a:pPr algn="just" eaLnBrk="1" hangingPunct="1"/>
            <a:endParaRPr lang="es-CL" altLang="es-CL" sz="18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s-CL" altLang="es-CL" sz="1800" dirty="0">
                <a:latin typeface="Bahnschrift" panose="020B0502040204020203" pitchFamily="34" charset="0"/>
              </a:rPr>
              <a:t>Aristóteles y Epicuro: filósofos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s-CL" altLang="es-CL" sz="1800" dirty="0">
                <a:latin typeface="Bahnschrift" panose="020B0502040204020203" pitchFamily="34" charset="0"/>
              </a:rPr>
              <a:t>Euclides y Arquímedes: matemáticos</a:t>
            </a:r>
            <a:endParaRPr lang="es-CL" altLang="es-CL" sz="18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eaLnBrk="1" hangingPunct="1"/>
            <a:endParaRPr lang="es-CL" altLang="es-CL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es-CL" altLang="es-CL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161C237-E82B-4126-B021-7CFE3F474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856458"/>
            <a:ext cx="4605338" cy="2524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E9DC0A29-A4F5-4914-BD63-380F917E4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3906840"/>
            <a:ext cx="4652962" cy="2816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>
            <a:extLst>
              <a:ext uri="{FF2B5EF4-FFF2-40B4-BE49-F238E27FC236}">
                <a16:creationId xmlns:a16="http://schemas.microsoft.com/office/drawing/2014/main" id="{86CD3715-3184-45DE-8BFB-03EE47330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6" y="404813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800" b="1">
                <a:latin typeface="Arial Narrow" panose="020B0606020202030204" pitchFamily="34" charset="0"/>
              </a:rPr>
              <a:t>ALEJANDRO MAGNO</a:t>
            </a: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EEA0B1BE-2605-4182-B86A-95B93946C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869" y="3540128"/>
            <a:ext cx="3297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800" b="1" dirty="0">
                <a:latin typeface="Arial Narrow" panose="020B0606020202030204" pitchFamily="34" charset="0"/>
              </a:rPr>
              <a:t>BIBLIOTECA  DE ALEJANDRÍA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C12546-279D-4B06-8416-D87DDC9A1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s-ES" sz="5400" dirty="0">
                <a:latin typeface="Bahnschrift" panose="020B0502040204020203" pitchFamily="34" charset="0"/>
              </a:rPr>
              <a:t>Objetivo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39287E-E3AC-442B-A8CB-34348B1AE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38" y="2342794"/>
            <a:ext cx="10143668" cy="13819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400" dirty="0">
                <a:latin typeface="Bahnschrift" panose="020B0502040204020203" pitchFamily="34" charset="0"/>
              </a:rPr>
              <a:t>Valorar el aporte de la cultura griega a la conformación del mundo moderno considerando los aspectos centrales de la organización política y social en Atenas.</a:t>
            </a:r>
          </a:p>
        </p:txBody>
      </p:sp>
    </p:spTree>
    <p:extLst>
      <p:ext uri="{BB962C8B-B14F-4D97-AF65-F5344CB8AC3E}">
        <p14:creationId xmlns:p14="http://schemas.microsoft.com/office/powerpoint/2010/main" val="50256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E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C0CFE3-2307-4EBE-BEBE-997FC11F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Inicio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lementos multimedia en línea 3" title="LEGADO GRIEGO">
            <a:hlinkClick r:id="" action="ppaction://media"/>
            <a:extLst>
              <a:ext uri="{FF2B5EF4-FFF2-40B4-BE49-F238E27FC236}">
                <a16:creationId xmlns:a16="http://schemas.microsoft.com/office/drawing/2014/main" id="{94488825-5927-4643-AD31-2B21A3AE42D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5022" y="2660287"/>
            <a:ext cx="6483354" cy="36468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F46314-5882-4DE3-B61F-66F7730A2FA6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latin typeface="Bahnschrift" panose="020B0502040204020203" pitchFamily="34" charset="0"/>
              </a:rPr>
              <a:t>¿</a:t>
            </a:r>
            <a:r>
              <a:rPr lang="es-CL" sz="2800" dirty="0">
                <a:solidFill>
                  <a:srgbClr val="FFFFFF"/>
                </a:solidFill>
                <a:latin typeface="Bahnschrift" panose="020B0502040204020203" pitchFamily="34" charset="0"/>
              </a:rPr>
              <a:t>Cómo</a:t>
            </a:r>
            <a:r>
              <a:rPr lang="en-US" sz="2800" dirty="0">
                <a:solidFill>
                  <a:srgbClr val="FFFFFF"/>
                </a:solidFill>
                <a:latin typeface="Bahnschrift" panose="020B0502040204020203" pitchFamily="34" charset="0"/>
              </a:rPr>
              <a:t> apportion los avances de la cultura griega al desarrollo del mundo actual?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latin typeface="Bahnschrift" panose="020B05020402040202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latin typeface="Bahnschrift" panose="020B05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latin typeface="Bahnschrift" panose="020B0502040204020203" pitchFamily="34" charset="0"/>
              </a:rPr>
              <a:t>¿Qué elementos de la cultura griega puedes reconocer en la actualidad?</a:t>
            </a:r>
          </a:p>
        </p:txBody>
      </p:sp>
    </p:spTree>
    <p:extLst>
      <p:ext uri="{BB962C8B-B14F-4D97-AF65-F5344CB8AC3E}">
        <p14:creationId xmlns:p14="http://schemas.microsoft.com/office/powerpoint/2010/main" val="198478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Resultado de imagen para mapa de europa y mar mediterraneo">
            <a:extLst>
              <a:ext uri="{FF2B5EF4-FFF2-40B4-BE49-F238E27FC236}">
                <a16:creationId xmlns:a16="http://schemas.microsoft.com/office/drawing/2014/main" id="{1A3D35A7-A851-4427-8154-496E73E86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1"/>
          <a:stretch/>
        </p:blipFill>
        <p:spPr bwMode="auto">
          <a:xfrm>
            <a:off x="456817" y="647486"/>
            <a:ext cx="1127760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044540D-6317-4429-93F2-F422DE38462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s-CL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s-CL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8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esultado de imagen para mapa civilizaciones del mediterrÃ¡neo">
            <a:extLst>
              <a:ext uri="{FF2B5EF4-FFF2-40B4-BE49-F238E27FC236}">
                <a16:creationId xmlns:a16="http://schemas.microsoft.com/office/drawing/2014/main" id="{077C16BF-055F-4B0C-9479-0D8FC589C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8" b="3120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404389-F190-40C5-8514-547BCAB8385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6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>
            <a:extLst>
              <a:ext uri="{FF2B5EF4-FFF2-40B4-BE49-F238E27FC236}">
                <a16:creationId xmlns:a16="http://schemas.microsoft.com/office/drawing/2014/main" id="{7E839DB4-F733-466A-B594-D22B87149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611186"/>
            <a:ext cx="5616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3200" b="1" dirty="0">
                <a:latin typeface="Arial Narrow" panose="020B0606020202030204" pitchFamily="34" charset="0"/>
              </a:rPr>
              <a:t>ÉPOCAS DE GRECIA Y ROMA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76BD133D-CE19-404A-9296-7C8C49ACB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011" y="1276747"/>
            <a:ext cx="8181975" cy="7905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DOS CIVILIZACIONES QUE  SE DESARROLLARON EN TIEMPOS DIFERENTES, PERO QUE CONFORMARON LA CIVILIZACIÓN OCCIDENTAL</a:t>
            </a:r>
            <a:r>
              <a:rPr lang="es-CL" altLang="es-CL" b="1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CBD55F09-BB78-4716-90FD-CC523C089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189" y="2150270"/>
            <a:ext cx="2514600" cy="69850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b="1" dirty="0">
                <a:latin typeface="Arial Narrow" panose="020B0606020202030204" pitchFamily="34" charset="0"/>
              </a:rPr>
              <a:t>GRECIA</a:t>
            </a:r>
          </a:p>
          <a:p>
            <a:pPr algn="ctr" eaLnBrk="1" hangingPunct="1"/>
            <a:r>
              <a:rPr lang="es-CL" altLang="es-CL" sz="1400" dirty="0">
                <a:latin typeface="Arial Narrow" panose="020B0606020202030204" pitchFamily="34" charset="0"/>
              </a:rPr>
              <a:t>DESDE EL SIGLO VIII a. de C.</a:t>
            </a: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D9CB03F4-27F6-48BD-89FA-98F8ED782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194" y="2150270"/>
            <a:ext cx="3024188" cy="69850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b="1" dirty="0">
                <a:latin typeface="Arial Narrow" panose="020B0606020202030204" pitchFamily="34" charset="0"/>
              </a:rPr>
              <a:t>ROMA</a:t>
            </a:r>
          </a:p>
          <a:p>
            <a:pPr algn="ctr" eaLnBrk="1" hangingPunct="1"/>
            <a:r>
              <a:rPr lang="es-CL" altLang="es-CL" sz="1400" dirty="0">
                <a:latin typeface="Arial Narrow" panose="020B0606020202030204" pitchFamily="34" charset="0"/>
              </a:rPr>
              <a:t>DESDE 753 a. de C.  EN ADELANTE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34889FE1-6828-4031-8365-72C511F2A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192" y="4164408"/>
            <a:ext cx="2422525" cy="121602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CL" altLang="es-CL" dirty="0">
                <a:latin typeface="Arial Narrow" panose="020B0606020202030204" pitchFamily="34" charset="0"/>
              </a:rPr>
              <a:t>Época Arcaica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CL" altLang="es-CL" dirty="0">
                <a:latin typeface="Arial Narrow" panose="020B0606020202030204" pitchFamily="34" charset="0"/>
              </a:rPr>
              <a:t>Época  Clásica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CL" altLang="es-CL" dirty="0">
                <a:latin typeface="Arial Narrow" panose="020B0606020202030204" pitchFamily="34" charset="0"/>
              </a:rPr>
              <a:t>Época  Helénica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C3E73E2E-6A35-4BE4-983E-F90B01F77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863" y="4117976"/>
            <a:ext cx="2736850" cy="121602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CL" altLang="es-CL" dirty="0">
                <a:latin typeface="Arial Narrow" panose="020B0606020202030204" pitchFamily="34" charset="0"/>
              </a:rPr>
              <a:t>Época Monárquica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CL" altLang="es-CL" dirty="0">
                <a:latin typeface="Arial Narrow" panose="020B0606020202030204" pitchFamily="34" charset="0"/>
              </a:rPr>
              <a:t>Época Republicana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CL" altLang="es-CL" dirty="0">
                <a:latin typeface="Arial Narrow" panose="020B0606020202030204" pitchFamily="34" charset="0"/>
              </a:rPr>
              <a:t>Época Imperial</a:t>
            </a:r>
          </a:p>
        </p:txBody>
      </p:sp>
      <p:sp>
        <p:nvSpPr>
          <p:cNvPr id="12" name="11 Flecha derecha">
            <a:extLst>
              <a:ext uri="{FF2B5EF4-FFF2-40B4-BE49-F238E27FC236}">
                <a16:creationId xmlns:a16="http://schemas.microsoft.com/office/drawing/2014/main" id="{B91F42B9-85BC-4E78-84CC-D68FD9DDEF8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18425" y="2959698"/>
            <a:ext cx="1054100" cy="965200"/>
          </a:xfrm>
          <a:prstGeom prst="rightArrow">
            <a:avLst>
              <a:gd name="adj1" fmla="val 50000"/>
              <a:gd name="adj2" fmla="val 45732"/>
            </a:avLst>
          </a:prstGeom>
          <a:solidFill>
            <a:schemeClr val="accent1">
              <a:lumMod val="75000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rot="10800000" vert="eaVert" anchor="ctr"/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_tradnl" altLang="es-CL" sz="1800" dirty="0">
              <a:solidFill>
                <a:srgbClr val="FFFFFF"/>
              </a:solidFill>
            </a:endParaRPr>
          </a:p>
        </p:txBody>
      </p:sp>
      <p:sp>
        <p:nvSpPr>
          <p:cNvPr id="13" name="12 Flecha derecha">
            <a:extLst>
              <a:ext uri="{FF2B5EF4-FFF2-40B4-BE49-F238E27FC236}">
                <a16:creationId xmlns:a16="http://schemas.microsoft.com/office/drawing/2014/main" id="{211E28DB-FC9F-47D6-89CF-30D293FE162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73400" y="3076974"/>
            <a:ext cx="1054100" cy="919163"/>
          </a:xfrm>
          <a:prstGeom prst="rightArrow">
            <a:avLst>
              <a:gd name="adj1" fmla="val 50000"/>
              <a:gd name="adj2" fmla="val 45729"/>
            </a:avLst>
          </a:prstGeom>
          <a:solidFill>
            <a:schemeClr val="accent1">
              <a:lumMod val="75000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rot="10800000" vert="eaVert" anchor="ctr"/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_tradnl" altLang="es-CL" sz="1800" dirty="0">
              <a:solidFill>
                <a:srgbClr val="FFFFFF"/>
              </a:solidFill>
            </a:endParaRPr>
          </a:p>
        </p:txBody>
      </p:sp>
      <p:sp>
        <p:nvSpPr>
          <p:cNvPr id="14" name="13 CuadroTexto">
            <a:extLst>
              <a:ext uri="{FF2B5EF4-FFF2-40B4-BE49-F238E27FC236}">
                <a16:creationId xmlns:a16="http://schemas.microsoft.com/office/drawing/2014/main" id="{98444D2C-268D-4A28-A92E-5FA7B91F7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1" y="315059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1800" dirty="0">
                <a:latin typeface="Arial Narrow" panose="020B0606020202030204" pitchFamily="34" charset="0"/>
              </a:rPr>
              <a:t>se dividen en</a:t>
            </a:r>
          </a:p>
        </p:txBody>
      </p:sp>
      <p:sp>
        <p:nvSpPr>
          <p:cNvPr id="15" name="14 CuadroTexto">
            <a:extLst>
              <a:ext uri="{FF2B5EF4-FFF2-40B4-BE49-F238E27FC236}">
                <a16:creationId xmlns:a16="http://schemas.microsoft.com/office/drawing/2014/main" id="{3DF07FEB-7201-49D2-B846-EC036583C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745" y="5008066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1800" dirty="0">
                <a:latin typeface="Arial Narrow" panose="020B0606020202030204" pitchFamily="34" charset="0"/>
              </a:rPr>
              <a:t>conforman</a:t>
            </a:r>
            <a:r>
              <a:rPr lang="es-CL" altLang="es-CL" sz="1800" dirty="0"/>
              <a:t> </a:t>
            </a:r>
          </a:p>
        </p:txBody>
      </p:sp>
      <p:sp>
        <p:nvSpPr>
          <p:cNvPr id="16" name="15 CuadroTexto">
            <a:extLst>
              <a:ext uri="{FF2B5EF4-FFF2-40B4-BE49-F238E27FC236}">
                <a16:creationId xmlns:a16="http://schemas.microsoft.com/office/drawing/2014/main" id="{6748BE4F-E15C-4C52-8907-4B176E27C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175" y="5570622"/>
            <a:ext cx="6353175" cy="5794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LA CIVILIZACIÓN GRECORROMANA</a:t>
            </a:r>
          </a:p>
        </p:txBody>
      </p:sp>
      <p:sp>
        <p:nvSpPr>
          <p:cNvPr id="17" name="16 Flecha curvada hacia abajo">
            <a:extLst>
              <a:ext uri="{FF2B5EF4-FFF2-40B4-BE49-F238E27FC236}">
                <a16:creationId xmlns:a16="http://schemas.microsoft.com/office/drawing/2014/main" id="{35972B80-0F1B-4A18-A72D-541A4AED9335}"/>
              </a:ext>
            </a:extLst>
          </p:cNvPr>
          <p:cNvSpPr/>
          <p:nvPr/>
        </p:nvSpPr>
        <p:spPr>
          <a:xfrm rot="5400000">
            <a:off x="9043988" y="4941094"/>
            <a:ext cx="1804988" cy="584200"/>
          </a:xfrm>
          <a:prstGeom prst="curvedDownArrow">
            <a:avLst>
              <a:gd name="adj1" fmla="val 25000"/>
              <a:gd name="adj2" fmla="val 50000"/>
              <a:gd name="adj3" fmla="val 337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_tradnl" altLang="es-CL" sz="1800" dirty="0"/>
          </a:p>
        </p:txBody>
      </p:sp>
      <p:sp>
        <p:nvSpPr>
          <p:cNvPr id="18" name="17 Flecha curvada hacia arriba">
            <a:extLst>
              <a:ext uri="{FF2B5EF4-FFF2-40B4-BE49-F238E27FC236}">
                <a16:creationId xmlns:a16="http://schemas.microsoft.com/office/drawing/2014/main" id="{ACED5736-330E-4C23-97E1-68DE0CB4E4EB}"/>
              </a:ext>
            </a:extLst>
          </p:cNvPr>
          <p:cNvSpPr/>
          <p:nvPr/>
        </p:nvSpPr>
        <p:spPr>
          <a:xfrm rot="5071287">
            <a:off x="984249" y="4929981"/>
            <a:ext cx="1938338" cy="606425"/>
          </a:xfrm>
          <a:prstGeom prst="curvedUpArrow">
            <a:avLst>
              <a:gd name="adj1" fmla="val 25000"/>
              <a:gd name="adj2" fmla="val 50000"/>
              <a:gd name="adj3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_tradnl" altLang="es-CL" sz="1800" dirty="0"/>
          </a:p>
        </p:txBody>
      </p:sp>
      <p:sp>
        <p:nvSpPr>
          <p:cNvPr id="19" name="18 CuadroTexto">
            <a:extLst>
              <a:ext uri="{FF2B5EF4-FFF2-40B4-BE49-F238E27FC236}">
                <a16:creationId xmlns:a16="http://schemas.microsoft.com/office/drawing/2014/main" id="{12756B8D-03E6-4ACF-9160-1EAA5272E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807" y="2334219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1800" dirty="0">
                <a:latin typeface="Arial Narrow" panose="020B0606020202030204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D140EB4-FC70-445B-8DA6-1D71D6DB7A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7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D96EFB-ED0E-47BB-857A-9FADEAF7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La polis griega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46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Resultado de imagen para polis griegas">
            <a:extLst>
              <a:ext uri="{FF2B5EF4-FFF2-40B4-BE49-F238E27FC236}">
                <a16:creationId xmlns:a16="http://schemas.microsoft.com/office/drawing/2014/main" id="{7A04500C-994F-4B76-B938-0FD5F1A34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4463" y="511208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EBF35E-165F-474D-B899-0AECAF6A9EA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643330-732A-4E82-B645-46EBCABF9521}"/>
              </a:ext>
            </a:extLst>
          </p:cNvPr>
          <p:cNvSpPr txBox="1"/>
          <p:nvPr/>
        </p:nvSpPr>
        <p:spPr>
          <a:xfrm>
            <a:off x="263652" y="456986"/>
            <a:ext cx="3567203" cy="37856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dirty="0">
                <a:latin typeface="Bahnschrift" panose="020B0502040204020203" pitchFamily="34" charset="0"/>
              </a:rPr>
              <a:t>a. ¿Qué característica del territorio griego pudo inspirar esta forma de ciudad?</a:t>
            </a:r>
          </a:p>
          <a:p>
            <a:endParaRPr lang="es-CL" sz="2000" dirty="0">
              <a:latin typeface="Bahnschrift" panose="020B0502040204020203" pitchFamily="34" charset="0"/>
            </a:endParaRPr>
          </a:p>
          <a:p>
            <a:endParaRPr lang="es-CL" sz="2000" dirty="0">
              <a:latin typeface="Bahnschrift" panose="020B0502040204020203" pitchFamily="34" charset="0"/>
            </a:endParaRPr>
          </a:p>
          <a:p>
            <a:r>
              <a:rPr lang="es-CL" sz="2000" dirty="0">
                <a:latin typeface="Bahnschrift" panose="020B0502040204020203" pitchFamily="34" charset="0"/>
              </a:rPr>
              <a:t>b. ¿Qué ventajas crees que presenta esta forma de organización?</a:t>
            </a:r>
          </a:p>
          <a:p>
            <a:endParaRPr lang="es-CL" sz="2000" dirty="0">
              <a:latin typeface="Bahnschrift" panose="020B0502040204020203" pitchFamily="34" charset="0"/>
            </a:endParaRPr>
          </a:p>
          <a:p>
            <a:endParaRPr lang="es-CL" sz="2000" dirty="0">
              <a:latin typeface="Bahnschrift" panose="020B0502040204020203" pitchFamily="34" charset="0"/>
            </a:endParaRPr>
          </a:p>
          <a:p>
            <a:r>
              <a:rPr lang="es-CL" sz="2000" dirty="0">
                <a:latin typeface="Bahnschrift" panose="020B0502040204020203" pitchFamily="34" charset="0"/>
              </a:rPr>
              <a:t>c. ¿Qué desventajas?</a:t>
            </a:r>
          </a:p>
        </p:txBody>
      </p:sp>
      <p:pic>
        <p:nvPicPr>
          <p:cNvPr id="6" name="Elementos multimedia en línea 5" title="(7mo básico) ¿Qué son las polis griegas?">
            <a:hlinkClick r:id="" action="ppaction://media"/>
            <a:extLst>
              <a:ext uri="{FF2B5EF4-FFF2-40B4-BE49-F238E27FC236}">
                <a16:creationId xmlns:a16="http://schemas.microsoft.com/office/drawing/2014/main" id="{B236E48C-E892-4261-9BE9-1E78422B1C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4208" y="4410932"/>
            <a:ext cx="2652872" cy="19896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249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6286440-B73F-4E51-AB35-7B8E8BF89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5652444" cy="1554480"/>
          </a:xfrm>
        </p:spPr>
        <p:txBody>
          <a:bodyPr anchor="ctr">
            <a:normAutofit/>
          </a:bodyPr>
          <a:lstStyle/>
          <a:p>
            <a:r>
              <a:rPr lang="es-ES" sz="4800" dirty="0">
                <a:latin typeface="Bahnschrift" panose="020B0502040204020203" pitchFamily="34" charset="0"/>
              </a:rPr>
              <a:t>La política en Grecia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1A941A-C8E0-4C48-A1C2-29DA735B7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2200" dirty="0"/>
              <a:t>La vida política se concentra en un lugar determinado, la ciudad, que es el centro religioso, político y económico del territorio. Geográficamente […] comprendía el núcleo urbano y el territorio […] con sus hábitats agrupados o dispersos, sin antagonismo entre campo y ciudad […]. Aunque en principio sea una realidad política en beneficio de los intereses de la aristocracia, su desarrollo económico abrirá las vías para que otros grupos sociales se incorporen a su funcionamiento y a la obtención de beneficios, creando una nueva diversificación social”. </a:t>
            </a:r>
          </a:p>
          <a:p>
            <a:pPr marL="0" indent="0">
              <a:buNone/>
            </a:pPr>
            <a:endParaRPr lang="es-ES" sz="2200" dirty="0"/>
          </a:p>
          <a:p>
            <a:pPr marL="0" indent="0">
              <a:buNone/>
            </a:pPr>
            <a:r>
              <a:rPr lang="es-ES" sz="2200" dirty="0"/>
              <a:t>Fuente: Hidalgo, María José y otros (1998). Historia de la Antigua Grecia.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ACA76AC8-52B5-4402-9DD8-89B41506F3DC}"/>
              </a:ext>
            </a:extLst>
          </p:cNvPr>
          <p:cNvSpPr/>
          <p:nvPr/>
        </p:nvSpPr>
        <p:spPr>
          <a:xfrm>
            <a:off x="6304547" y="613954"/>
            <a:ext cx="5049253" cy="17504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0" i="0" dirty="0">
                <a:solidFill>
                  <a:schemeClr val="bg2"/>
                </a:solidFill>
                <a:effectLst/>
                <a:latin typeface="Bahnschrift" panose="020B0502040204020203" pitchFamily="34" charset="0"/>
              </a:rPr>
              <a:t>La política​ es el conjunto de actividades que se asocian con la toma de decisiones en grupo, u otras formas de relaciones de poder entre individuos, como la distribución de recursos o el estatus</a:t>
            </a:r>
            <a:endParaRPr lang="es-CL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5499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Vista">
  <a:themeElements>
    <a:clrScheme name="Vista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sta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sta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4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1_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895</Words>
  <Application>Microsoft Office PowerPoint</Application>
  <PresentationFormat>Panorámica</PresentationFormat>
  <Paragraphs>136</Paragraphs>
  <Slides>19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19</vt:i4>
      </vt:variant>
    </vt:vector>
  </HeadingPairs>
  <TitlesOfParts>
    <vt:vector size="34" baseType="lpstr">
      <vt:lpstr>Arial</vt:lpstr>
      <vt:lpstr>Arial Narrow</vt:lpstr>
      <vt:lpstr>Bahnschrift</vt:lpstr>
      <vt:lpstr>Calibri</vt:lpstr>
      <vt:lpstr>Calibri Light</vt:lpstr>
      <vt:lpstr>Century Schoolbook</vt:lpstr>
      <vt:lpstr>Garamond</vt:lpstr>
      <vt:lpstr>Palatino Linotype</vt:lpstr>
      <vt:lpstr>Wingdings</vt:lpstr>
      <vt:lpstr>Wingdings 2</vt:lpstr>
      <vt:lpstr>Tema de Office</vt:lpstr>
      <vt:lpstr>Orgánico</vt:lpstr>
      <vt:lpstr>Vista</vt:lpstr>
      <vt:lpstr>Retrospección</vt:lpstr>
      <vt:lpstr>1_Retrospección</vt:lpstr>
      <vt:lpstr>Unidad 2: El legado clásico</vt:lpstr>
      <vt:lpstr>Objetivo</vt:lpstr>
      <vt:lpstr>Inicio</vt:lpstr>
      <vt:lpstr>Presentación de PowerPoint</vt:lpstr>
      <vt:lpstr>Presentación de PowerPoint</vt:lpstr>
      <vt:lpstr>Presentación de PowerPoint</vt:lpstr>
      <vt:lpstr>La polis griega</vt:lpstr>
      <vt:lpstr>Presentación de PowerPoint</vt:lpstr>
      <vt:lpstr>La política en Grecia</vt:lpstr>
      <vt:lpstr>La organización política en Atenas </vt:lpstr>
      <vt:lpstr>Presentación de PowerPoint</vt:lpstr>
      <vt:lpstr>Presentación de PowerPoint</vt:lpstr>
      <vt:lpstr>Presentación de PowerPoint</vt:lpstr>
      <vt:lpstr>Desarrollemos en clase</vt:lpstr>
      <vt:lpstr>Actividad</vt:lpstr>
      <vt:lpstr>Complementa tu aprendizaje con el siguiente resumen sobre las principales etapas de la Historia griega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2: El legado clásico</dc:title>
  <dc:creator>Abraham López</dc:creator>
  <cp:lastModifiedBy>Carmen Barros Ortega</cp:lastModifiedBy>
  <cp:revision>11</cp:revision>
  <dcterms:created xsi:type="dcterms:W3CDTF">2020-08-03T08:11:14Z</dcterms:created>
  <dcterms:modified xsi:type="dcterms:W3CDTF">2021-08-02T15:16:38Z</dcterms:modified>
</cp:coreProperties>
</file>